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2" r:id="rId1"/>
  </p:sldMasterIdLst>
  <p:handoutMasterIdLst>
    <p:handoutMasterId r:id="rId25"/>
  </p:handoutMasterIdLst>
  <p:sldIdLst>
    <p:sldId id="256" r:id="rId2"/>
    <p:sldId id="279" r:id="rId3"/>
    <p:sldId id="280" r:id="rId4"/>
    <p:sldId id="281" r:id="rId5"/>
    <p:sldId id="282" r:id="rId6"/>
    <p:sldId id="283" r:id="rId7"/>
    <p:sldId id="284" r:id="rId8"/>
    <p:sldId id="285" r:id="rId9"/>
    <p:sldId id="286" r:id="rId10"/>
    <p:sldId id="287" r:id="rId11"/>
    <p:sldId id="288" r:id="rId12"/>
    <p:sldId id="289" r:id="rId13"/>
    <p:sldId id="290" r:id="rId14"/>
    <p:sldId id="291" r:id="rId15"/>
    <p:sldId id="292" r:id="rId16"/>
    <p:sldId id="293" r:id="rId17"/>
    <p:sldId id="294" r:id="rId18"/>
    <p:sldId id="295" r:id="rId19"/>
    <p:sldId id="296" r:id="rId20"/>
    <p:sldId id="297" r:id="rId21"/>
    <p:sldId id="298" r:id="rId22"/>
    <p:sldId id="299" r:id="rId23"/>
    <p:sldId id="300"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D419"/>
    <a:srgbClr val="6CB255"/>
    <a:srgbClr val="212F62"/>
    <a:srgbClr val="72A510"/>
    <a:srgbClr val="A4EC1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4591" autoAdjust="0"/>
  </p:normalViewPr>
  <p:slideViewPr>
    <p:cSldViewPr snapToGrid="0" snapToObjects="1">
      <p:cViewPr varScale="1">
        <p:scale>
          <a:sx n="105" d="100"/>
          <a:sy n="105" d="100"/>
        </p:scale>
        <p:origin x="1794"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48D041A-73BB-E643-A8C7-50D88C2F22F5}" type="datetimeFigureOut">
              <a:rPr lang="en-US" smtClean="0"/>
              <a:pPr/>
              <a:t>09/12/17</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36EFEC5-3018-A548-B247-453C6EC1EC1A}" type="slidenum">
              <a:rPr lang="en-US" smtClean="0"/>
              <a:pPr/>
              <a:t>‹#›</a:t>
            </a:fld>
            <a:endParaRPr lang="en-US" dirty="0"/>
          </a:p>
        </p:txBody>
      </p:sp>
    </p:spTree>
    <p:extLst>
      <p:ext uri="{BB962C8B-B14F-4D97-AF65-F5344CB8AC3E}">
        <p14:creationId xmlns:p14="http://schemas.microsoft.com/office/powerpoint/2010/main" val="133005721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26"/>
            <a:ext cx="8062912" cy="659535"/>
          </a:xfrm>
        </p:spPr>
        <p:txBody>
          <a:bodyPr/>
          <a:lstStyle/>
          <a:p>
            <a:r>
              <a:rPr lang="en-US" dirty="0"/>
              <a:t>Click to edit</a:t>
            </a:r>
          </a:p>
        </p:txBody>
      </p:sp>
      <p:sp>
        <p:nvSpPr>
          <p:cNvPr id="5" name="Date Placeholder 4"/>
          <p:cNvSpPr>
            <a:spLocks noGrp="1"/>
          </p:cNvSpPr>
          <p:nvPr>
            <p:ph type="dt" sz="half" idx="10"/>
          </p:nvPr>
        </p:nvSpPr>
        <p:spPr/>
        <p:txBody>
          <a:bodyPr/>
          <a:lstStyle/>
          <a:p>
            <a:fld id="{79B19C71-EC74-44AF-B27E-FC7DC3C3A61D}" type="datetime4">
              <a:rPr lang="en-US" smtClean="0"/>
              <a:pPr/>
              <a:t>September 12, 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dirty="0"/>
          </a:p>
        </p:txBody>
      </p:sp>
      <p:sp>
        <p:nvSpPr>
          <p:cNvPr id="9" name="Picture Placeholder 8"/>
          <p:cNvSpPr>
            <a:spLocks noGrp="1"/>
          </p:cNvSpPr>
          <p:nvPr>
            <p:ph type="pic" sz="quarter" idx="13"/>
          </p:nvPr>
        </p:nvSpPr>
        <p:spPr>
          <a:xfrm>
            <a:off x="457199" y="1107618"/>
            <a:ext cx="4031619" cy="4607689"/>
          </a:xfrm>
        </p:spPr>
        <p:txBody>
          <a:bodyPr/>
          <a:lstStyle/>
          <a:p>
            <a:endParaRPr lang="en-US" dirty="0"/>
          </a:p>
        </p:txBody>
      </p:sp>
      <p:sp>
        <p:nvSpPr>
          <p:cNvPr id="11" name="Text Placeholder 10"/>
          <p:cNvSpPr>
            <a:spLocks noGrp="1"/>
          </p:cNvSpPr>
          <p:nvPr>
            <p:ph type="body" sz="quarter" idx="14"/>
          </p:nvPr>
        </p:nvSpPr>
        <p:spPr>
          <a:xfrm>
            <a:off x="4606925" y="1107618"/>
            <a:ext cx="3913188" cy="4607382"/>
          </a:xfrm>
        </p:spPr>
        <p:txBody>
          <a:bodyPr/>
          <a:lstStyle>
            <a:lvl1pPr>
              <a:buClr>
                <a:srgbClr val="6CB255"/>
              </a:buClr>
              <a:defRPr>
                <a:solidFill>
                  <a:srgbClr val="212F62"/>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3333F43-3E86-47E4-BFBB-2476D384E1C6}" type="datetime4">
              <a:rPr lang="en-US" smtClean="0"/>
              <a:pPr/>
              <a:t>September 12, 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dirty="0"/>
          </a:p>
        </p:txBody>
      </p:sp>
      <p:sp>
        <p:nvSpPr>
          <p:cNvPr id="7" name="Title 1"/>
          <p:cNvSpPr>
            <a:spLocks noGrp="1"/>
          </p:cNvSpPr>
          <p:nvPr>
            <p:ph type="title"/>
          </p:nvPr>
        </p:nvSpPr>
        <p:spPr>
          <a:xfrm>
            <a:off x="457200" y="241326"/>
            <a:ext cx="8062912" cy="659535"/>
          </a:xfrm>
        </p:spPr>
        <p:txBody>
          <a:bodyPr/>
          <a:lstStyle/>
          <a:p>
            <a:r>
              <a:rPr lang="en-US" dirty="0"/>
              <a:t>Click to edit</a:t>
            </a:r>
          </a:p>
        </p:txBody>
      </p:sp>
      <p:sp>
        <p:nvSpPr>
          <p:cNvPr id="8" name="Picture Placeholder 8"/>
          <p:cNvSpPr>
            <a:spLocks noGrp="1"/>
          </p:cNvSpPr>
          <p:nvPr>
            <p:ph type="pic" sz="quarter" idx="13"/>
          </p:nvPr>
        </p:nvSpPr>
        <p:spPr>
          <a:xfrm>
            <a:off x="457199" y="1122386"/>
            <a:ext cx="8062913" cy="3500071"/>
          </a:xfrm>
        </p:spPr>
        <p:txBody>
          <a:bodyPr/>
          <a:lstStyle/>
          <a:p>
            <a:endParaRPr lang="en-US" dirty="0"/>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marL="788670" indent="-514350">
              <a:buFont typeface="+mj-lt"/>
              <a:buAutoNum type="alphaLcParenR"/>
              <a:defRPr sz="2800"/>
            </a:lvl2pPr>
            <a:lvl3pPr marL="1371600" indent="-457200">
              <a:buFont typeface="+mj-lt"/>
              <a:buAutoNum type="alphaLcParenR"/>
              <a:defRPr sz="2400"/>
            </a:lvl3pPr>
            <a:lvl4pPr marL="1828800" indent="-457200">
              <a:buFont typeface="+mj-lt"/>
              <a:buAutoNum type="alphaLcParenR"/>
              <a:defRPr sz="2000"/>
            </a:lvl4pPr>
            <a:lvl5pPr marL="2286000" indent="-457200">
              <a:buFont typeface="+mj-lt"/>
              <a:buAutoNum type="alphaLcParen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6EAD5615-7F4F-4584-84D5-CC95918C321F}" type="datetime4">
              <a:rPr lang="en-US" smtClean="0"/>
              <a:pPr/>
              <a:t>September 12, 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dirty="0"/>
          </a:p>
        </p:txBody>
      </p:sp>
      <p:sp>
        <p:nvSpPr>
          <p:cNvPr id="9" name="Title 1"/>
          <p:cNvSpPr>
            <a:spLocks noGrp="1"/>
          </p:cNvSpPr>
          <p:nvPr>
            <p:ph type="title"/>
          </p:nvPr>
        </p:nvSpPr>
        <p:spPr>
          <a:xfrm>
            <a:off x="457200" y="241326"/>
            <a:ext cx="8062912" cy="659535"/>
          </a:xfrm>
        </p:spPr>
        <p:txBody>
          <a:bodyPr/>
          <a:lstStyle/>
          <a:p>
            <a:r>
              <a:rPr lang="en-US" dirty="0"/>
              <a:t>Click to edit</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51DEABC-D766-4322-8E78-B830FAE35C72}" type="datetime4">
              <a:rPr lang="en-US" smtClean="0"/>
              <a:pPr/>
              <a:t>September 12, 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Title 1"/>
          <p:cNvSpPr txBox="1">
            <a:spLocks/>
          </p:cNvSpPr>
          <p:nvPr userDrawn="1"/>
        </p:nvSpPr>
        <p:spPr>
          <a:xfrm>
            <a:off x="0" y="789677"/>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sz="3500" dirty="0"/>
              <a:t>College Physics</a:t>
            </a:r>
          </a:p>
          <a:p>
            <a:pPr algn="ctr"/>
            <a:endParaRPr lang="en-US" sz="1800" cap="none" dirty="0">
              <a:solidFill>
                <a:schemeClr val="accent3">
                  <a:lumMod val="20000"/>
                  <a:lumOff val="80000"/>
                </a:schemeClr>
              </a:solidFill>
              <a:latin typeface="+mn-lt"/>
            </a:endParaRPr>
          </a:p>
          <a:p>
            <a:pPr algn="ctr"/>
            <a:r>
              <a:rPr lang="en-US" sz="2000" b="1" cap="none" dirty="0">
                <a:solidFill>
                  <a:srgbClr val="212F62"/>
                </a:solidFill>
                <a:latin typeface="+mn-lt"/>
              </a:rPr>
              <a:t>Chapter # Chapter Title</a:t>
            </a:r>
          </a:p>
          <a:p>
            <a:pPr algn="ctr"/>
            <a:r>
              <a:rPr lang="en-US" sz="1600" cap="none" dirty="0">
                <a:solidFill>
                  <a:schemeClr val="tx1"/>
                </a:solidFill>
                <a:latin typeface="+mn-lt"/>
              </a:rPr>
              <a:t>PowerPoint Image Slideshow</a:t>
            </a:r>
          </a:p>
        </p:txBody>
      </p:sp>
      <p:pic>
        <p:nvPicPr>
          <p:cNvPr id="9" name="Picture 8" descr="medium_covers_Page_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62758" y="2517424"/>
            <a:ext cx="2010682" cy="2603836"/>
          </a:xfrm>
          <a:prstGeom prst="rect">
            <a:avLst/>
          </a:prstGeom>
          <a:effectLst>
            <a:reflection blurRad="6350" stA="52000" endA="300" endPos="35000" dir="5400000" sy="-100000" algn="bl" rotWithShape="0"/>
          </a:effectLst>
          <a:scene3d>
            <a:camera prst="obliqueTopLeft"/>
            <a:lightRig rig="threePt" dir="t"/>
          </a:scene3d>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17D0EFEE-2756-4A20-BF2A-63F0A94F99AC}" type="datetime4">
              <a:rPr lang="en-US" smtClean="0"/>
              <a:pPr/>
              <a:t>September 12, 2017</a:t>
            </a:fld>
            <a:endParaRPr lang="en-US" dirty="0"/>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rot="16200000">
            <a:off x="8044814" y="683895"/>
            <a:ext cx="1315721" cy="365125"/>
          </a:xfrm>
          <a:prstGeom prst="rect">
            <a:avLst/>
          </a:prstGeom>
        </p:spPr>
        <p:txBody>
          <a:bodyPr vert="horz" lIns="91440" tIns="45720" rIns="91440" bIns="45720" rtlCol="0" anchor="ctr"/>
          <a:lstStyle>
            <a:lvl1pPr algn="r">
              <a:defRPr sz="2400" b="1">
                <a:solidFill>
                  <a:srgbClr val="FFFFFF"/>
                </a:solidFill>
              </a:defRPr>
            </a:lvl1pPr>
          </a:lstStyle>
          <a:p>
            <a:fld id="{F38DF745-7D3F-47F4-83A3-874385CFAA6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16" r:id="rId1"/>
    <p:sldLayoutId id="2147483914" r:id="rId2"/>
    <p:sldLayoutId id="2147483920" r:id="rId3"/>
    <p:sldLayoutId id="2147483913" r:id="rId4"/>
  </p:sldLayoutIdLst>
  <p:hf sldNum="0" hdr="0" ftr="0" dt="0"/>
  <p:txStyles>
    <p:titleStyle>
      <a:lvl1pPr algn="l" defTabSz="914400" rtl="0" eaLnBrk="1" latinLnBrk="0" hangingPunct="1">
        <a:spcBef>
          <a:spcPct val="0"/>
        </a:spcBef>
        <a:buNone/>
        <a:defRPr sz="2400" kern="1200" cap="all" spc="-60" baseline="0">
          <a:solidFill>
            <a:srgbClr val="6CB255"/>
          </a:solidFill>
          <a:latin typeface="+mj-lt"/>
          <a:ea typeface="+mj-ea"/>
          <a:cs typeface="+mj-cs"/>
        </a:defRPr>
      </a:lvl1pPr>
    </p:titleStyle>
    <p:bodyStyle>
      <a:lvl1pPr marL="0" indent="0" algn="l" defTabSz="914400" rtl="0" eaLnBrk="1" latinLnBrk="0" hangingPunct="1">
        <a:spcBef>
          <a:spcPct val="20000"/>
        </a:spcBef>
        <a:spcAft>
          <a:spcPts val="600"/>
        </a:spcAft>
        <a:buClr>
          <a:srgbClr val="6CB255"/>
        </a:buClr>
        <a:buFont typeface="Arial" pitchFamily="34" charset="0"/>
        <a:buNone/>
        <a:defRPr sz="2000" b="0" kern="1200">
          <a:solidFill>
            <a:schemeClr val="tx1"/>
          </a:solidFill>
          <a:latin typeface="+mn-lt"/>
          <a:ea typeface="+mn-ea"/>
          <a:cs typeface="+mn-cs"/>
        </a:defRPr>
      </a:lvl1pPr>
      <a:lvl2pPr marL="457200" indent="-182880" algn="l" defTabSz="914400" rtl="0" eaLnBrk="1" latinLnBrk="0" hangingPunct="1">
        <a:spcBef>
          <a:spcPct val="20000"/>
        </a:spcBef>
        <a:buClr>
          <a:srgbClr val="6CB255"/>
        </a:buClr>
        <a:buFont typeface="Arial" pitchFamily="34" charset="0"/>
        <a:buChar char="•"/>
        <a:defRPr sz="2000" kern="1200">
          <a:solidFill>
            <a:srgbClr val="000000"/>
          </a:solidFill>
          <a:latin typeface="+mn-lt"/>
          <a:ea typeface="+mn-ea"/>
          <a:cs typeface="+mn-cs"/>
        </a:defRPr>
      </a:lvl2pPr>
      <a:lvl3pPr marL="11430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3pPr>
      <a:lvl4pPr marL="16002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4pPr>
      <a:lvl5pPr marL="2057400" indent="-228600" algn="l" defTabSz="914400" rtl="0" eaLnBrk="1" latinLnBrk="0" hangingPunct="1">
        <a:spcBef>
          <a:spcPct val="20000"/>
        </a:spcBef>
        <a:buClr>
          <a:srgbClr val="6CB255"/>
        </a:buClr>
        <a:buFont typeface="Arial" pitchFamily="34" charset="0"/>
        <a:buChar char="•"/>
        <a:defRPr sz="1800" kern="1200" baseline="0">
          <a:solidFill>
            <a:srgbClr val="000000"/>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OpenStaxLogo" descr="openstax college logo">
            <a:extLst>
              <a:ext uri="{FF2B5EF4-FFF2-40B4-BE49-F238E27FC236}">
                <a16:creationId xmlns:a16="http://schemas.microsoft.com/office/drawing/2014/main" id="{1410F529-4E56-49B0-9545-8FEEB4D7787F}"/>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0087" y="5589394"/>
            <a:ext cx="1226434" cy="833592"/>
          </a:xfrm>
          <a:prstGeom prst="rect">
            <a:avLst/>
          </a:prstGeom>
        </p:spPr>
      </p:pic>
      <p:pic>
        <p:nvPicPr>
          <p:cNvPr id="7" name="Figure" descr="U.S. History">
            <a:extLst>
              <a:ext uri="{FF2B5EF4-FFF2-40B4-BE49-F238E27FC236}">
                <a16:creationId xmlns:a16="http://schemas.microsoft.com/office/drawing/2014/main" id="{EF451AFA-1811-456E-BEE9-F8F7A5F1A2B2}"/>
              </a:ext>
            </a:extLst>
          </p:cNvPr>
          <p:cNvPicPr>
            <a:picLocks noChangeAspect="1"/>
          </p:cNvPicPr>
          <p:nvPr/>
        </p:nvPicPr>
        <p:blipFill>
          <a:blip r:embed="rId3" cstate="print"/>
          <a:stretch>
            <a:fillRect/>
          </a:stretch>
        </p:blipFill>
        <p:spPr>
          <a:xfrm>
            <a:off x="3562758" y="2518313"/>
            <a:ext cx="2010682" cy="2602058"/>
          </a:xfrm>
          <a:prstGeom prst="rect">
            <a:avLst/>
          </a:prstGeom>
          <a:effectLst>
            <a:reflection blurRad="6350" stA="52000" endA="300" endPos="35000" dir="5400000" sy="-100000" algn="bl" rotWithShape="0"/>
          </a:effectLst>
          <a:scene3d>
            <a:camera prst="obliqueTopLeft"/>
            <a:lightRig rig="threePt" dir="t"/>
          </a:scene3d>
        </p:spPr>
      </p:pic>
      <p:sp>
        <p:nvSpPr>
          <p:cNvPr id="5" name="Chapter Title"/>
          <p:cNvSpPr txBox="1">
            <a:spLocks/>
          </p:cNvSpPr>
          <p:nvPr/>
        </p:nvSpPr>
        <p:spPr>
          <a:xfrm>
            <a:off x="0" y="1624564"/>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sz="2000" b="1" cap="none" dirty="0">
                <a:solidFill>
                  <a:srgbClr val="212F62"/>
                </a:solidFill>
                <a:latin typeface="+mn-lt"/>
              </a:rPr>
              <a:t>Chapter 29 Contesting Futures: America in the 1960s</a:t>
            </a:r>
          </a:p>
          <a:p>
            <a:pPr algn="ctr"/>
            <a:r>
              <a:rPr lang="en-US" sz="1600" cap="none" dirty="0">
                <a:solidFill>
                  <a:schemeClr val="tx1"/>
                </a:solidFill>
                <a:latin typeface="+mn-lt"/>
              </a:rPr>
              <a:t>PowerPoint Image Slideshow</a:t>
            </a:r>
          </a:p>
        </p:txBody>
      </p:sp>
      <p:sp>
        <p:nvSpPr>
          <p:cNvPr id="2" name="Title">
            <a:extLst>
              <a:ext uri="{FF2B5EF4-FFF2-40B4-BE49-F238E27FC236}">
                <a16:creationId xmlns:a16="http://schemas.microsoft.com/office/drawing/2014/main" id="{97BBBE78-F1C5-4628-A9F8-6EAF440FF997}"/>
              </a:ext>
            </a:extLst>
          </p:cNvPr>
          <p:cNvSpPr>
            <a:spLocks noGrp="1"/>
          </p:cNvSpPr>
          <p:nvPr>
            <p:ph type="title" idx="4294967295"/>
          </p:nvPr>
        </p:nvSpPr>
        <p:spPr>
          <a:xfrm>
            <a:off x="0" y="690287"/>
            <a:ext cx="9144000" cy="734640"/>
          </a:xfrm>
        </p:spPr>
        <p:txBody>
          <a:bodyPr>
            <a:normAutofit/>
          </a:bodyPr>
          <a:lstStyle/>
          <a:p>
            <a:pPr algn="ctr"/>
            <a:r>
              <a:rPr lang="en-US" sz="3600" dirty="0"/>
              <a:t>U.S. History</a:t>
            </a:r>
          </a:p>
        </p:txBody>
      </p:sp>
    </p:spTree>
    <p:extLst>
      <p:ext uri="{BB962C8B-B14F-4D97-AF65-F5344CB8AC3E}">
        <p14:creationId xmlns:p14="http://schemas.microsoft.com/office/powerpoint/2010/main" val="13224431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isclaimer">
            <a:extLst>
              <a:ext uri="{FF2B5EF4-FFF2-40B4-BE49-F238E27FC236}">
                <a16:creationId xmlns:a16="http://schemas.microsoft.com/office/drawing/2014/main" id="{66CC3314-0531-4EC7-9FBE-F84285085A50}"/>
              </a:ext>
            </a:extLst>
          </p:cNvPr>
          <p:cNvSpPr>
            <a:spLocks noGrp="1"/>
          </p:cNvSpPr>
          <p:nvPr>
            <p:ph type="ftr" sz="quarter" idx="11"/>
          </p:nvPr>
        </p:nvSpPr>
        <p:spPr>
          <a:xfrm>
            <a:off x="457199" y="6492875"/>
            <a:ext cx="7746763" cy="283845"/>
          </a:xfrm>
        </p:spPr>
        <p:txBody>
          <a:bodyPr/>
          <a:lstStyle>
            <a:lvl1pPr>
              <a:defRPr sz="800"/>
            </a:lvl1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Autofit/>
          </a:bodyPr>
          <a:lstStyle/>
          <a:p>
            <a:r>
              <a:rPr lang="en-US" sz="1450" dirty="0"/>
              <a:t>In a speech at the University of Michigan in Ann Arbor on May 22, 1964 (a), President Johnson announced some of his goals for the Great Society. These included rebuilding cities, preserving the natural environment, and improving education. Johnson signed the Elementary and Secondary Education Act in his hometown of Johnson City, Texas, alongside his childhood schoolteacher, Kate Deadrich Loney (b). (credit a: modification of work by Cecil Stoughton)</a:t>
            </a:r>
          </a:p>
        </p:txBody>
      </p:sp>
      <p:pic>
        <p:nvPicPr>
          <p:cNvPr id="9" name="Figure" descr="Photograph (a) shows President Johnson in academic regalia, standing alongside a crowd at the University of Michigan. Photograph (b) shows Johnson speaking while seated at a table beside an elderly woman; both have small microphones in front of them."/>
          <p:cNvPicPr>
            <a:picLocks noGrp="1" noChangeAspect="1"/>
          </p:cNvPicPr>
          <p:nvPr>
            <p:ph type="pic" sz="quarter" idx="13"/>
          </p:nvPr>
        </p:nvPicPr>
        <p:blipFill>
          <a:blip r:embed="rId2"/>
          <a:stretch>
            <a:fillRect/>
          </a:stretch>
        </p:blipFill>
        <p:spPr>
          <a:xfrm>
            <a:off x="1228239" y="1122386"/>
            <a:ext cx="6520832" cy="3500071"/>
          </a:xfrm>
        </p:spPr>
      </p:pic>
      <p:pic>
        <p:nvPicPr>
          <p:cNvPr id="8" name="OpenStaxLogo" descr="openstax college logo">
            <a:extLst>
              <a:ext uri="{FF2B5EF4-FFF2-40B4-BE49-F238E27FC236}">
                <a16:creationId xmlns:a16="http://schemas.microsoft.com/office/drawing/2014/main" id="{4D9A9A67-1547-44E2-B3D5-5B48CD8925D9}"/>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p:txBody>
          <a:bodyPr/>
          <a:lstStyle/>
          <a:p>
            <a:r>
              <a:rPr lang="en-US" dirty="0"/>
              <a:t>Figure 29.9</a:t>
            </a:r>
          </a:p>
        </p:txBody>
      </p:sp>
    </p:spTree>
    <p:extLst>
      <p:ext uri="{BB962C8B-B14F-4D97-AF65-F5344CB8AC3E}">
        <p14:creationId xmlns:p14="http://schemas.microsoft.com/office/powerpoint/2010/main" val="10399969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isclaimer">
            <a:extLst>
              <a:ext uri="{FF2B5EF4-FFF2-40B4-BE49-F238E27FC236}">
                <a16:creationId xmlns:a16="http://schemas.microsoft.com/office/drawing/2014/main" id="{E7BF60A6-5A73-4B85-9449-20893F082D9D}"/>
              </a:ext>
            </a:extLst>
          </p:cNvPr>
          <p:cNvSpPr>
            <a:spLocks noGrp="1"/>
          </p:cNvSpPr>
          <p:nvPr>
            <p:ph type="ftr" sz="quarter" idx="11"/>
          </p:nvPr>
        </p:nvSpPr>
        <p:spPr>
          <a:xfrm>
            <a:off x="457199" y="6492875"/>
            <a:ext cx="7746763" cy="283845"/>
          </a:xfrm>
        </p:spPr>
        <p:txBody>
          <a:bodyPr/>
          <a:lstStyle>
            <a:lvl1pPr>
              <a:defRPr sz="800"/>
            </a:lvl1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President Johnson visits a poor family in Appalachia in 1964. Government initiatives designed to combat poverty helped rural communities like this one by providing low-interest loans and housing. (credit: Cecil Stoughton)</a:t>
            </a:r>
          </a:p>
        </p:txBody>
      </p:sp>
      <p:pic>
        <p:nvPicPr>
          <p:cNvPr id="9" name="Figure" descr="A photograph shows President Johnson standing on a street outside of a house, several of whose inhabitants sit and stand on the porch. He shakes the hand of a seated man while two other officials look on."/>
          <p:cNvPicPr>
            <a:picLocks noGrp="1" noChangeAspect="1"/>
          </p:cNvPicPr>
          <p:nvPr>
            <p:ph type="pic" sz="quarter" idx="13"/>
          </p:nvPr>
        </p:nvPicPr>
        <p:blipFill>
          <a:blip r:embed="rId2"/>
          <a:stretch>
            <a:fillRect/>
          </a:stretch>
        </p:blipFill>
        <p:spPr>
          <a:xfrm>
            <a:off x="1893546" y="1122386"/>
            <a:ext cx="5190219" cy="3500071"/>
          </a:xfrm>
        </p:spPr>
      </p:pic>
      <p:pic>
        <p:nvPicPr>
          <p:cNvPr id="8" name="OpenStaxLogo" descr="openstax college logo">
            <a:extLst>
              <a:ext uri="{FF2B5EF4-FFF2-40B4-BE49-F238E27FC236}">
                <a16:creationId xmlns:a16="http://schemas.microsoft.com/office/drawing/2014/main" id="{ADF9A672-2DF3-4851-AAF4-E4CDA3B1D7EA}"/>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p:txBody>
          <a:bodyPr/>
          <a:lstStyle/>
          <a:p>
            <a:r>
              <a:rPr lang="en-US" dirty="0"/>
              <a:t>Figure 29.10</a:t>
            </a:r>
          </a:p>
        </p:txBody>
      </p:sp>
    </p:spTree>
    <p:extLst>
      <p:ext uri="{BB962C8B-B14F-4D97-AF65-F5344CB8AC3E}">
        <p14:creationId xmlns:p14="http://schemas.microsoft.com/office/powerpoint/2010/main" val="10399969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sclaimer">
            <a:extLst>
              <a:ext uri="{FF2B5EF4-FFF2-40B4-BE49-F238E27FC236}">
                <a16:creationId xmlns:a16="http://schemas.microsoft.com/office/drawing/2014/main" id="{6988EEC3-BB75-40A3-B4AA-C316FC372CDC}"/>
              </a:ext>
            </a:extLst>
          </p:cNvPr>
          <p:cNvSpPr>
            <a:spLocks noGrp="1"/>
          </p:cNvSpPr>
          <p:nvPr>
            <p:ph type="ftr" sz="quarter" idx="11"/>
          </p:nvPr>
        </p:nvSpPr>
        <p:spPr>
          <a:xfrm>
            <a:off x="457199" y="6492875"/>
            <a:ext cx="7746763" cy="283845"/>
          </a:xfrm>
        </p:spPr>
        <p:txBody>
          <a:bodyPr/>
          <a:lstStyle>
            <a:lvl1pPr>
              <a:defRPr sz="800"/>
            </a:lvl1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14" name="Figure Legend"/>
          <p:cNvSpPr>
            <a:spLocks noGrp="1"/>
          </p:cNvSpPr>
          <p:nvPr>
            <p:ph type="body" sz="quarter" idx="14"/>
          </p:nvPr>
        </p:nvSpPr>
        <p:spPr>
          <a:xfrm>
            <a:off x="4606925" y="1107617"/>
            <a:ext cx="3913188" cy="5256973"/>
          </a:xfrm>
        </p:spPr>
        <p:txBody>
          <a:bodyPr>
            <a:noAutofit/>
          </a:bodyPr>
          <a:lstStyle/>
          <a:p>
            <a:r>
              <a:rPr lang="en-US" sz="1600" dirty="0">
                <a:solidFill>
                  <a:schemeClr val="tx1"/>
                </a:solidFill>
              </a:rPr>
              <a:t>African American marchers in Selma, Alabama, were attacked by state police officers in 1965, and the resulting “Bloody Sunday” helped create support for the civil rights movement among northern whites. (credit: Library of Congress)</a:t>
            </a:r>
          </a:p>
        </p:txBody>
      </p:sp>
      <p:pic>
        <p:nvPicPr>
          <p:cNvPr id="6" name="Figure" descr="A photograph shows a group of African Americans marching on the street in Selma, Alabama. In the foreground, a man with a small child on his shoulders carries a sign that reads “President Johnson/Go to Selma now!”"/>
          <p:cNvPicPr>
            <a:picLocks noGrp="1" noChangeAspect="1"/>
          </p:cNvPicPr>
          <p:nvPr>
            <p:ph type="pic" sz="quarter" idx="13"/>
          </p:nvPr>
        </p:nvPicPr>
        <p:blipFill>
          <a:blip r:embed="rId2"/>
          <a:stretch>
            <a:fillRect/>
          </a:stretch>
        </p:blipFill>
        <p:spPr>
          <a:xfrm>
            <a:off x="457200" y="1130728"/>
            <a:ext cx="4032250" cy="5210907"/>
          </a:xfrm>
        </p:spPr>
      </p:pic>
      <p:pic>
        <p:nvPicPr>
          <p:cNvPr id="8" name="OpenStaxLogo" descr="openstax college logo">
            <a:extLst>
              <a:ext uri="{FF2B5EF4-FFF2-40B4-BE49-F238E27FC236}">
                <a16:creationId xmlns:a16="http://schemas.microsoft.com/office/drawing/2014/main" id="{9E37C56A-D3DC-4710-BC90-6862742B301E}"/>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p:txBody>
          <a:bodyPr>
            <a:normAutofit/>
          </a:bodyPr>
          <a:lstStyle/>
          <a:p>
            <a:r>
              <a:rPr lang="en-US" sz="2400" dirty="0">
                <a:solidFill>
                  <a:srgbClr val="6CB255"/>
                </a:solidFill>
              </a:rPr>
              <a:t>Figure 29.11</a:t>
            </a:r>
          </a:p>
        </p:txBody>
      </p:sp>
    </p:spTree>
    <p:extLst>
      <p:ext uri="{BB962C8B-B14F-4D97-AF65-F5344CB8AC3E}">
        <p14:creationId xmlns:p14="http://schemas.microsoft.com/office/powerpoint/2010/main" val="32850963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isclaimer">
            <a:extLst>
              <a:ext uri="{FF2B5EF4-FFF2-40B4-BE49-F238E27FC236}">
                <a16:creationId xmlns:a16="http://schemas.microsoft.com/office/drawing/2014/main" id="{C4F0889C-BC02-4CB7-B4B7-156E2130AB4C}"/>
              </a:ext>
            </a:extLst>
          </p:cNvPr>
          <p:cNvSpPr>
            <a:spLocks noGrp="1"/>
          </p:cNvSpPr>
          <p:nvPr>
            <p:ph type="ftr" sz="quarter" idx="11"/>
          </p:nvPr>
        </p:nvSpPr>
        <p:spPr>
          <a:xfrm>
            <a:off x="457199" y="6492875"/>
            <a:ext cx="7746763" cy="283845"/>
          </a:xfrm>
        </p:spPr>
        <p:txBody>
          <a:bodyPr/>
          <a:lstStyle>
            <a:lvl1pPr>
              <a:defRPr sz="800"/>
            </a:lvl1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The Voting Rights Act (a) was signed into law on August 6, 1965, in the presence of major figures of the civil rights movement, including Rosa Parks and Martin Luther King, Jr. (b).</a:t>
            </a:r>
          </a:p>
        </p:txBody>
      </p:sp>
      <p:pic>
        <p:nvPicPr>
          <p:cNvPr id="9" name="Figure" descr="Image (a) is a copy of the Voting Rights Act. Photograph (b) shows President Johnson and Martin Luther King, Jr. who stand with a large group of people, greeting one another in an opulent room."/>
          <p:cNvPicPr>
            <a:picLocks noGrp="1" noChangeAspect="1"/>
          </p:cNvPicPr>
          <p:nvPr>
            <p:ph type="pic" sz="quarter" idx="13"/>
          </p:nvPr>
        </p:nvPicPr>
        <p:blipFill>
          <a:blip r:embed="rId2"/>
          <a:stretch>
            <a:fillRect/>
          </a:stretch>
        </p:blipFill>
        <p:spPr>
          <a:xfrm>
            <a:off x="946196" y="1122386"/>
            <a:ext cx="7084918" cy="3500071"/>
          </a:xfrm>
        </p:spPr>
      </p:pic>
      <p:pic>
        <p:nvPicPr>
          <p:cNvPr id="8" name="OpenStaxLogo" descr="openstax college logo">
            <a:extLst>
              <a:ext uri="{FF2B5EF4-FFF2-40B4-BE49-F238E27FC236}">
                <a16:creationId xmlns:a16="http://schemas.microsoft.com/office/drawing/2014/main" id="{6D2A31E5-494C-49A4-9A16-A8D1A83860A3}"/>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p:txBody>
          <a:bodyPr/>
          <a:lstStyle/>
          <a:p>
            <a:r>
              <a:rPr lang="en-US" dirty="0"/>
              <a:t>Figure 29.12</a:t>
            </a:r>
          </a:p>
        </p:txBody>
      </p:sp>
    </p:spTree>
    <p:extLst>
      <p:ext uri="{BB962C8B-B14F-4D97-AF65-F5344CB8AC3E}">
        <p14:creationId xmlns:p14="http://schemas.microsoft.com/office/powerpoint/2010/main" val="10399969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isclaimer">
            <a:extLst>
              <a:ext uri="{FF2B5EF4-FFF2-40B4-BE49-F238E27FC236}">
                <a16:creationId xmlns:a16="http://schemas.microsoft.com/office/drawing/2014/main" id="{BDD17121-C917-468D-B41B-E04BABD54117}"/>
              </a:ext>
            </a:extLst>
          </p:cNvPr>
          <p:cNvSpPr>
            <a:spLocks noGrp="1"/>
          </p:cNvSpPr>
          <p:nvPr>
            <p:ph type="ftr" sz="quarter" idx="11"/>
          </p:nvPr>
        </p:nvSpPr>
        <p:spPr>
          <a:xfrm>
            <a:off x="457199" y="6492875"/>
            <a:ext cx="7746763" cy="283845"/>
          </a:xfrm>
        </p:spPr>
        <p:txBody>
          <a:bodyPr/>
          <a:lstStyle>
            <a:lvl1pPr>
              <a:defRPr sz="800"/>
            </a:lvl1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Autofit/>
          </a:bodyPr>
          <a:lstStyle/>
          <a:p>
            <a:r>
              <a:rPr lang="en-US" sz="1600" dirty="0"/>
              <a:t>During the 1968 Tet Offensive, North Vietnamese and South Communist rebel armies known as Viet Cong attacked South Vietnamese and U.S. targets throughout Vietnam (a), with Saigon as the focus (b). Tet, the lunar New Year, was an important holiday in Vietnam and temporary ceasefires usually took place at this time. (credit a: modification of work by Central Intelligence Agency)</a:t>
            </a:r>
          </a:p>
        </p:txBody>
      </p:sp>
      <p:pic>
        <p:nvPicPr>
          <p:cNvPr id="9" name="Figure" descr="Map (a) shows Southeast Asia, with labels for North Vietnam, Laos, Thailand, Cambodia, and South Vietnam, as well as Khe Sanh, Hue, Da Nang, Nha Trang, Bien Hoa, and Saigon. Photograph (b) shows a Saigon street with massive plumes of black smoke rising above it."/>
          <p:cNvPicPr>
            <a:picLocks noGrp="1" noChangeAspect="1"/>
          </p:cNvPicPr>
          <p:nvPr>
            <p:ph type="pic" sz="quarter" idx="13"/>
          </p:nvPr>
        </p:nvPicPr>
        <p:blipFill>
          <a:blip r:embed="rId2"/>
          <a:stretch>
            <a:fillRect/>
          </a:stretch>
        </p:blipFill>
        <p:spPr>
          <a:xfrm>
            <a:off x="2056896" y="1122386"/>
            <a:ext cx="4863519" cy="3500071"/>
          </a:xfrm>
        </p:spPr>
      </p:pic>
      <p:pic>
        <p:nvPicPr>
          <p:cNvPr id="8" name="OpenStaxLogo" descr="openstax college logo">
            <a:extLst>
              <a:ext uri="{FF2B5EF4-FFF2-40B4-BE49-F238E27FC236}">
                <a16:creationId xmlns:a16="http://schemas.microsoft.com/office/drawing/2014/main" id="{F6D4C75F-85A9-4381-A773-3203EF21FF79}"/>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p:txBody>
          <a:bodyPr/>
          <a:lstStyle/>
          <a:p>
            <a:r>
              <a:rPr lang="en-US" dirty="0"/>
              <a:t>Figure 29.13</a:t>
            </a:r>
          </a:p>
        </p:txBody>
      </p:sp>
    </p:spTree>
    <p:extLst>
      <p:ext uri="{BB962C8B-B14F-4D97-AF65-F5344CB8AC3E}">
        <p14:creationId xmlns:p14="http://schemas.microsoft.com/office/powerpoint/2010/main" val="10399969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isclaimer">
            <a:extLst>
              <a:ext uri="{FF2B5EF4-FFF2-40B4-BE49-F238E27FC236}">
                <a16:creationId xmlns:a16="http://schemas.microsoft.com/office/drawing/2014/main" id="{4FF7BF36-0833-4E8F-A616-D6F903D3903B}"/>
              </a:ext>
            </a:extLst>
          </p:cNvPr>
          <p:cNvSpPr>
            <a:spLocks noGrp="1"/>
          </p:cNvSpPr>
          <p:nvPr>
            <p:ph type="ftr" sz="quarter" idx="11"/>
          </p:nvPr>
        </p:nvSpPr>
        <p:spPr>
          <a:xfrm>
            <a:off x="457199" y="6492875"/>
            <a:ext cx="7746763" cy="283845"/>
          </a:xfrm>
        </p:spPr>
        <p:txBody>
          <a:bodyPr/>
          <a:lstStyle>
            <a:lvl1pPr>
              <a:defRPr sz="800"/>
            </a:lvl1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Businesses such as this one were among those that became targets of activists protesting segregation. Segregated businesses could be found throughout the United States; this one was located in Ohio. (credit: Library of Congress)</a:t>
            </a:r>
          </a:p>
        </p:txBody>
      </p:sp>
      <p:pic>
        <p:nvPicPr>
          <p:cNvPr id="9" name="Figure" descr="A photograph shows a shop window bearing a sign that reads “We cater to white trade only.”"/>
          <p:cNvPicPr>
            <a:picLocks noGrp="1" noChangeAspect="1"/>
          </p:cNvPicPr>
          <p:nvPr>
            <p:ph type="pic" sz="quarter" idx="13"/>
          </p:nvPr>
        </p:nvPicPr>
        <p:blipFill>
          <a:blip r:embed="rId2"/>
          <a:stretch>
            <a:fillRect/>
          </a:stretch>
        </p:blipFill>
        <p:spPr>
          <a:xfrm>
            <a:off x="1843253" y="1122386"/>
            <a:ext cx="5290805" cy="3500071"/>
          </a:xfrm>
        </p:spPr>
      </p:pic>
      <p:pic>
        <p:nvPicPr>
          <p:cNvPr id="8" name="OpenStaxLogo" descr="openstax college logo">
            <a:extLst>
              <a:ext uri="{FF2B5EF4-FFF2-40B4-BE49-F238E27FC236}">
                <a16:creationId xmlns:a16="http://schemas.microsoft.com/office/drawing/2014/main" id="{BD6DA82B-9749-4A04-848E-E3D39DB87467}"/>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p:txBody>
          <a:bodyPr/>
          <a:lstStyle/>
          <a:p>
            <a:r>
              <a:rPr lang="en-US" dirty="0"/>
              <a:t>Figure 29.14</a:t>
            </a:r>
          </a:p>
        </p:txBody>
      </p:sp>
    </p:spTree>
    <p:extLst>
      <p:ext uri="{BB962C8B-B14F-4D97-AF65-F5344CB8AC3E}">
        <p14:creationId xmlns:p14="http://schemas.microsoft.com/office/powerpoint/2010/main" val="10399969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isclaimer">
            <a:extLst>
              <a:ext uri="{FF2B5EF4-FFF2-40B4-BE49-F238E27FC236}">
                <a16:creationId xmlns:a16="http://schemas.microsoft.com/office/drawing/2014/main" id="{E6522DF0-1251-4168-898C-7B63BC03B815}"/>
              </a:ext>
            </a:extLst>
          </p:cNvPr>
          <p:cNvSpPr>
            <a:spLocks noGrp="1"/>
          </p:cNvSpPr>
          <p:nvPr>
            <p:ph type="ftr" sz="quarter" idx="11"/>
          </p:nvPr>
        </p:nvSpPr>
        <p:spPr>
          <a:xfrm>
            <a:off x="457199" y="6492875"/>
            <a:ext cx="7746763" cy="283845"/>
          </a:xfrm>
        </p:spPr>
        <p:txBody>
          <a:bodyPr/>
          <a:lstStyle>
            <a:lvl1pPr>
              <a:defRPr sz="800"/>
            </a:lvl1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Civil rights activists Bayard Rustin, Andrew Young, Rep. William Fitts Ryan, James Farmer, and John Lewis (l to r) in a newspaper photograph from 1965.</a:t>
            </a:r>
          </a:p>
        </p:txBody>
      </p:sp>
      <p:pic>
        <p:nvPicPr>
          <p:cNvPr id="9" name="Figure" descr="A photograph shows Bayard Rustin, Andrew Young, William Fitts Ryan, James Farmer, and John Lewis sitting in the front row of a large group of people."/>
          <p:cNvPicPr>
            <a:picLocks noGrp="1" noChangeAspect="1"/>
          </p:cNvPicPr>
          <p:nvPr>
            <p:ph type="pic" sz="quarter" idx="13"/>
          </p:nvPr>
        </p:nvPicPr>
        <p:blipFill>
          <a:blip r:embed="rId2"/>
          <a:stretch>
            <a:fillRect/>
          </a:stretch>
        </p:blipFill>
        <p:spPr>
          <a:xfrm>
            <a:off x="1328869" y="1122386"/>
            <a:ext cx="6319572" cy="3500071"/>
          </a:xfrm>
        </p:spPr>
      </p:pic>
      <p:pic>
        <p:nvPicPr>
          <p:cNvPr id="8" name="OpenStaxLogo" descr="openstax college logo">
            <a:extLst>
              <a:ext uri="{FF2B5EF4-FFF2-40B4-BE49-F238E27FC236}">
                <a16:creationId xmlns:a16="http://schemas.microsoft.com/office/drawing/2014/main" id="{67AF3CC0-E8D3-411D-BB95-798B7636F60F}"/>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p:txBody>
          <a:bodyPr/>
          <a:lstStyle/>
          <a:p>
            <a:r>
              <a:rPr lang="en-US" dirty="0"/>
              <a:t>Figure 29.15</a:t>
            </a:r>
          </a:p>
        </p:txBody>
      </p:sp>
    </p:spTree>
    <p:extLst>
      <p:ext uri="{BB962C8B-B14F-4D97-AF65-F5344CB8AC3E}">
        <p14:creationId xmlns:p14="http://schemas.microsoft.com/office/powerpoint/2010/main" val="10399969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isclaimer">
            <a:extLst>
              <a:ext uri="{FF2B5EF4-FFF2-40B4-BE49-F238E27FC236}">
                <a16:creationId xmlns:a16="http://schemas.microsoft.com/office/drawing/2014/main" id="{5F6FF39B-5453-440A-8C95-E01E320A7F97}"/>
              </a:ext>
            </a:extLst>
          </p:cNvPr>
          <p:cNvSpPr>
            <a:spLocks noGrp="1"/>
          </p:cNvSpPr>
          <p:nvPr>
            <p:ph type="ftr" sz="quarter" idx="11"/>
          </p:nvPr>
        </p:nvSpPr>
        <p:spPr>
          <a:xfrm>
            <a:off x="457199" y="6492875"/>
            <a:ext cx="7746763" cy="283845"/>
          </a:xfrm>
        </p:spPr>
        <p:txBody>
          <a:bodyPr/>
          <a:lstStyle>
            <a:lvl1pPr>
              <a:defRPr sz="800"/>
            </a:lvl1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During the March on Washington for Jobs and Freedom (a), a huge crowd gathered on the National Mall (b) to hear the speakers. Although thousands attended, many of the march’s organizers had hoped that enough people would come to Washington to shut down the city.</a:t>
            </a:r>
          </a:p>
        </p:txBody>
      </p:sp>
      <p:pic>
        <p:nvPicPr>
          <p:cNvPr id="9" name="Figure" descr="Photograph (a) shows a group of African American protesters marching in the street, carrying signs that read “We demand equal rights NOW!”; “We march for integrated schools NOW!”; “We demand equal housing NOW!”; and “We demand an end to bias NOW!” Photograph (b) shows a massive crowd gathered on the National Mall during the March on Washington."/>
          <p:cNvPicPr>
            <a:picLocks noGrp="1" noChangeAspect="1"/>
          </p:cNvPicPr>
          <p:nvPr>
            <p:ph type="pic" sz="quarter" idx="13"/>
          </p:nvPr>
        </p:nvPicPr>
        <p:blipFill>
          <a:blip r:embed="rId2"/>
          <a:stretch>
            <a:fillRect/>
          </a:stretch>
        </p:blipFill>
        <p:spPr>
          <a:xfrm>
            <a:off x="832331" y="1122386"/>
            <a:ext cx="7312648" cy="3500071"/>
          </a:xfrm>
        </p:spPr>
      </p:pic>
      <p:pic>
        <p:nvPicPr>
          <p:cNvPr id="8" name="OpenStaxLogo" descr="openstax college logo">
            <a:extLst>
              <a:ext uri="{FF2B5EF4-FFF2-40B4-BE49-F238E27FC236}">
                <a16:creationId xmlns:a16="http://schemas.microsoft.com/office/drawing/2014/main" id="{CA4463E6-56EA-4DAA-ADA2-D337F2D8F73A}"/>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p:txBody>
          <a:bodyPr/>
          <a:lstStyle/>
          <a:p>
            <a:r>
              <a:rPr lang="en-US" dirty="0"/>
              <a:t>Figure 29.16</a:t>
            </a:r>
          </a:p>
        </p:txBody>
      </p:sp>
    </p:spTree>
    <p:extLst>
      <p:ext uri="{BB962C8B-B14F-4D97-AF65-F5344CB8AC3E}">
        <p14:creationId xmlns:p14="http://schemas.microsoft.com/office/powerpoint/2010/main" val="10399969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isclaimer">
            <a:extLst>
              <a:ext uri="{FF2B5EF4-FFF2-40B4-BE49-F238E27FC236}">
                <a16:creationId xmlns:a16="http://schemas.microsoft.com/office/drawing/2014/main" id="{029922E9-D423-4B60-82CF-F3C539C86092}"/>
              </a:ext>
            </a:extLst>
          </p:cNvPr>
          <p:cNvSpPr>
            <a:spLocks noGrp="1"/>
          </p:cNvSpPr>
          <p:nvPr>
            <p:ph type="ftr" sz="quarter" idx="11"/>
          </p:nvPr>
        </p:nvSpPr>
        <p:spPr>
          <a:xfrm>
            <a:off x="457199" y="6492875"/>
            <a:ext cx="7746763" cy="283845"/>
          </a:xfrm>
        </p:spPr>
        <p:txBody>
          <a:bodyPr/>
          <a:lstStyle>
            <a:lvl1pPr>
              <a:defRPr sz="800"/>
            </a:lvl1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Many businesses, such as those in this neighborhood at the intersection of 7th and N Streets in NW, Washington, DC, were destroyed in riots that followed the assassination of Martin Luther King, Jr.</a:t>
            </a:r>
          </a:p>
        </p:txBody>
      </p:sp>
      <p:pic>
        <p:nvPicPr>
          <p:cNvPr id="9" name="Figure" descr="A photograph shows a street, deserted but for one pedestrian and several men in riot gear. The ruins of a building are visible on the corner."/>
          <p:cNvPicPr>
            <a:picLocks noGrp="1" noChangeAspect="1"/>
          </p:cNvPicPr>
          <p:nvPr>
            <p:ph type="pic" sz="quarter" idx="13"/>
          </p:nvPr>
        </p:nvPicPr>
        <p:blipFill>
          <a:blip r:embed="rId2"/>
          <a:stretch>
            <a:fillRect/>
          </a:stretch>
        </p:blipFill>
        <p:spPr>
          <a:xfrm>
            <a:off x="1832960" y="1122386"/>
            <a:ext cx="5311391" cy="3500071"/>
          </a:xfrm>
        </p:spPr>
      </p:pic>
      <p:pic>
        <p:nvPicPr>
          <p:cNvPr id="8" name="OpenStaxLogo" descr="openstax college logo">
            <a:extLst>
              <a:ext uri="{FF2B5EF4-FFF2-40B4-BE49-F238E27FC236}">
                <a16:creationId xmlns:a16="http://schemas.microsoft.com/office/drawing/2014/main" id="{243B641A-F9B6-4AB2-A0C7-1940F64A48CB}"/>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p:txBody>
          <a:bodyPr/>
          <a:lstStyle/>
          <a:p>
            <a:r>
              <a:rPr lang="en-US" dirty="0"/>
              <a:t>Figure 29.17</a:t>
            </a:r>
          </a:p>
        </p:txBody>
      </p:sp>
    </p:spTree>
    <p:extLst>
      <p:ext uri="{BB962C8B-B14F-4D97-AF65-F5344CB8AC3E}">
        <p14:creationId xmlns:p14="http://schemas.microsoft.com/office/powerpoint/2010/main" val="10399969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isclaimer">
            <a:extLst>
              <a:ext uri="{FF2B5EF4-FFF2-40B4-BE49-F238E27FC236}">
                <a16:creationId xmlns:a16="http://schemas.microsoft.com/office/drawing/2014/main" id="{13E02A52-39C3-4515-8C13-D54D9E2932C4}"/>
              </a:ext>
            </a:extLst>
          </p:cNvPr>
          <p:cNvSpPr>
            <a:spLocks noGrp="1"/>
          </p:cNvSpPr>
          <p:nvPr>
            <p:ph type="ftr" sz="quarter" idx="11"/>
          </p:nvPr>
        </p:nvSpPr>
        <p:spPr>
          <a:xfrm>
            <a:off x="457199" y="6492875"/>
            <a:ext cx="7746763" cy="283845"/>
          </a:xfrm>
        </p:spPr>
        <p:txBody>
          <a:bodyPr/>
          <a:lstStyle>
            <a:lvl1pPr>
              <a:defRPr sz="800"/>
            </a:lvl1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Autofit/>
          </a:bodyPr>
          <a:lstStyle/>
          <a:p>
            <a:r>
              <a:rPr lang="en-US" sz="1400" dirty="0"/>
              <a:t>Stokely Carmichael (a), one of the most famous and outspoken advocates of Black Power, is surrounded by members of the media after speaking at Michigan State University in 1967. Malcolm X (b) was raised in a family influenced by Marcus Garvey and persecuted for its outspoken support of civil rights. While serving a stint in prison for armed robbery, he was introduced to and committed himself to the Nation of Islam. (credit b: modification of work by Library of Congress)</a:t>
            </a:r>
          </a:p>
        </p:txBody>
      </p:sp>
      <p:pic>
        <p:nvPicPr>
          <p:cNvPr id="9" name="Figure" descr="Photograph (a) shows Stokely Carmichael speaking into a microphone. Photograph (b) shows Malcolm X speaking before members of the media, several of whom hold microphones near him."/>
          <p:cNvPicPr>
            <a:picLocks noGrp="1" noChangeAspect="1"/>
          </p:cNvPicPr>
          <p:nvPr>
            <p:ph type="pic" sz="quarter" idx="13"/>
          </p:nvPr>
        </p:nvPicPr>
        <p:blipFill>
          <a:blip r:embed="rId2"/>
          <a:stretch>
            <a:fillRect/>
          </a:stretch>
        </p:blipFill>
        <p:spPr>
          <a:xfrm>
            <a:off x="2033570" y="1122386"/>
            <a:ext cx="4910171" cy="3500071"/>
          </a:xfrm>
        </p:spPr>
      </p:pic>
      <p:pic>
        <p:nvPicPr>
          <p:cNvPr id="8" name="OpenStaxLogo" descr="openstax college logo">
            <a:extLst>
              <a:ext uri="{FF2B5EF4-FFF2-40B4-BE49-F238E27FC236}">
                <a16:creationId xmlns:a16="http://schemas.microsoft.com/office/drawing/2014/main" id="{8DC785E3-8FC6-4D02-B545-F7B9556D23F2}"/>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p:txBody>
          <a:bodyPr/>
          <a:lstStyle/>
          <a:p>
            <a:r>
              <a:rPr lang="en-US" dirty="0"/>
              <a:t>Figure 29.18</a:t>
            </a:r>
          </a:p>
        </p:txBody>
      </p:sp>
    </p:spTree>
    <p:extLst>
      <p:ext uri="{BB962C8B-B14F-4D97-AF65-F5344CB8AC3E}">
        <p14:creationId xmlns:p14="http://schemas.microsoft.com/office/powerpoint/2010/main" val="10399969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sclaimer">
            <a:extLst>
              <a:ext uri="{FF2B5EF4-FFF2-40B4-BE49-F238E27FC236}">
                <a16:creationId xmlns:a16="http://schemas.microsoft.com/office/drawing/2014/main" id="{AD355429-2F67-4402-82B5-E92CA0F86669}"/>
              </a:ext>
            </a:extLst>
          </p:cNvPr>
          <p:cNvSpPr>
            <a:spLocks noGrp="1"/>
          </p:cNvSpPr>
          <p:nvPr>
            <p:ph type="ftr" sz="quarter" idx="11"/>
          </p:nvPr>
        </p:nvSpPr>
        <p:spPr>
          <a:xfrm>
            <a:off x="457199" y="6492875"/>
            <a:ext cx="7746763" cy="283845"/>
          </a:xfrm>
        </p:spPr>
        <p:txBody>
          <a:bodyPr/>
          <a:lstStyle>
            <a:lvl1pPr>
              <a:defRPr sz="800"/>
            </a:lvl1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14" name="Figure Legend"/>
          <p:cNvSpPr>
            <a:spLocks noGrp="1"/>
          </p:cNvSpPr>
          <p:nvPr>
            <p:ph type="body" sz="quarter" idx="14"/>
          </p:nvPr>
        </p:nvSpPr>
        <p:spPr>
          <a:xfrm>
            <a:off x="4606925" y="1107617"/>
            <a:ext cx="3913188" cy="5256973"/>
          </a:xfrm>
        </p:spPr>
        <p:txBody>
          <a:bodyPr>
            <a:noAutofit/>
          </a:bodyPr>
          <a:lstStyle/>
          <a:p>
            <a:r>
              <a:rPr lang="en-US" sz="1600" dirty="0">
                <a:solidFill>
                  <a:schemeClr val="tx1"/>
                </a:solidFill>
              </a:rPr>
              <a:t>In Aaron Shikler’s official portrait of </a:t>
            </a:r>
            <a:r>
              <a:rPr lang="en-US" sz="1600" i="1" dirty="0">
                <a:solidFill>
                  <a:schemeClr val="tx1"/>
                </a:solidFill>
              </a:rPr>
              <a:t>John Fitzgerald Kennedy </a:t>
            </a:r>
            <a:r>
              <a:rPr lang="en-US" sz="1600" dirty="0">
                <a:solidFill>
                  <a:schemeClr val="tx1"/>
                </a:solidFill>
              </a:rPr>
              <a:t>(1970), the president stands with arms folded, apparently deep in thought. The portrait was painted seven years after Kennedy’s death, at the request of his widow, Jacqueline Kennedy Onassis. It depicts the president with his head down, because Shikler did not wish to paint the dead man’s eyes.</a:t>
            </a:r>
          </a:p>
        </p:txBody>
      </p:sp>
      <p:pic>
        <p:nvPicPr>
          <p:cNvPr id="6" name="Figure" descr="A painting of John F. Kennedy shows the president standing with his arms folded, staring downward."/>
          <p:cNvPicPr>
            <a:picLocks noGrp="1" noChangeAspect="1"/>
          </p:cNvPicPr>
          <p:nvPr>
            <p:ph type="pic" sz="quarter" idx="13"/>
          </p:nvPr>
        </p:nvPicPr>
        <p:blipFill>
          <a:blip r:embed="rId2"/>
          <a:stretch>
            <a:fillRect/>
          </a:stretch>
        </p:blipFill>
        <p:spPr>
          <a:xfrm>
            <a:off x="622987" y="1108075"/>
            <a:ext cx="3700675" cy="5256213"/>
          </a:xfrm>
        </p:spPr>
      </p:pic>
      <p:pic>
        <p:nvPicPr>
          <p:cNvPr id="8" name="OpenStaxLogo" descr="openstax college logo">
            <a:extLst>
              <a:ext uri="{FF2B5EF4-FFF2-40B4-BE49-F238E27FC236}">
                <a16:creationId xmlns:a16="http://schemas.microsoft.com/office/drawing/2014/main" id="{6B6E0D5C-83BA-49DF-9F69-3BA4F69C4A63}"/>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p:txBody>
          <a:bodyPr>
            <a:normAutofit/>
          </a:bodyPr>
          <a:lstStyle/>
          <a:p>
            <a:r>
              <a:rPr lang="en-US" sz="2400" dirty="0">
                <a:solidFill>
                  <a:srgbClr val="6CB255"/>
                </a:solidFill>
              </a:rPr>
              <a:t>Figure 29.1</a:t>
            </a:r>
          </a:p>
        </p:txBody>
      </p:sp>
    </p:spTree>
    <p:extLst>
      <p:ext uri="{BB962C8B-B14F-4D97-AF65-F5344CB8AC3E}">
        <p14:creationId xmlns:p14="http://schemas.microsoft.com/office/powerpoint/2010/main" val="32850963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isclaimer">
            <a:extLst>
              <a:ext uri="{FF2B5EF4-FFF2-40B4-BE49-F238E27FC236}">
                <a16:creationId xmlns:a16="http://schemas.microsoft.com/office/drawing/2014/main" id="{1721F6F2-732A-469F-A644-7DFD1D9365F3}"/>
              </a:ext>
            </a:extLst>
          </p:cNvPr>
          <p:cNvSpPr>
            <a:spLocks noGrp="1"/>
          </p:cNvSpPr>
          <p:nvPr>
            <p:ph type="ftr" sz="quarter" idx="11"/>
          </p:nvPr>
        </p:nvSpPr>
        <p:spPr>
          <a:xfrm>
            <a:off x="457199" y="6492875"/>
            <a:ext cx="7746763" cy="283845"/>
          </a:xfrm>
        </p:spPr>
        <p:txBody>
          <a:bodyPr/>
          <a:lstStyle>
            <a:lvl1pPr>
              <a:defRPr sz="800"/>
            </a:lvl1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When the Jackson Five appeared on </a:t>
            </a:r>
            <a:r>
              <a:rPr lang="en-US" sz="1600" i="1" dirty="0"/>
              <a:t>Soul Train, </a:t>
            </a:r>
            <a:r>
              <a:rPr lang="en-US" sz="1600" dirty="0"/>
              <a:t>each of the five brothers sported a large afro, a symbol of Black Pride in the 1960s and 70s.</a:t>
            </a:r>
          </a:p>
        </p:txBody>
      </p:sp>
      <p:pic>
        <p:nvPicPr>
          <p:cNvPr id="9" name="Figure" descr="A photograph shows the Jackson Five performing. Each member of the group sports an afro hairstyle."/>
          <p:cNvPicPr>
            <a:picLocks noGrp="1" noChangeAspect="1"/>
          </p:cNvPicPr>
          <p:nvPr>
            <p:ph type="pic" sz="quarter" idx="13"/>
          </p:nvPr>
        </p:nvPicPr>
        <p:blipFill>
          <a:blip r:embed="rId2"/>
          <a:stretch>
            <a:fillRect/>
          </a:stretch>
        </p:blipFill>
        <p:spPr>
          <a:xfrm>
            <a:off x="457199" y="1666430"/>
            <a:ext cx="8062913" cy="2411982"/>
          </a:xfrm>
        </p:spPr>
      </p:pic>
      <p:pic>
        <p:nvPicPr>
          <p:cNvPr id="8" name="OpenStaxLogo" descr="openstax college logo">
            <a:extLst>
              <a:ext uri="{FF2B5EF4-FFF2-40B4-BE49-F238E27FC236}">
                <a16:creationId xmlns:a16="http://schemas.microsoft.com/office/drawing/2014/main" id="{4FBDF354-5214-4F1E-9EA2-F4E7619A6AC8}"/>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p:txBody>
          <a:bodyPr/>
          <a:lstStyle/>
          <a:p>
            <a:r>
              <a:rPr lang="en-US" dirty="0"/>
              <a:t>Figure 29.19</a:t>
            </a:r>
          </a:p>
        </p:txBody>
      </p:sp>
    </p:spTree>
    <p:extLst>
      <p:ext uri="{BB962C8B-B14F-4D97-AF65-F5344CB8AC3E}">
        <p14:creationId xmlns:p14="http://schemas.microsoft.com/office/powerpoint/2010/main" val="10399969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isclaimer">
            <a:extLst>
              <a:ext uri="{FF2B5EF4-FFF2-40B4-BE49-F238E27FC236}">
                <a16:creationId xmlns:a16="http://schemas.microsoft.com/office/drawing/2014/main" id="{F51AD938-1E47-47D2-B3A6-D0D7D9F061B8}"/>
              </a:ext>
            </a:extLst>
          </p:cNvPr>
          <p:cNvSpPr>
            <a:spLocks noGrp="1"/>
          </p:cNvSpPr>
          <p:nvPr>
            <p:ph type="ftr" sz="quarter" idx="11"/>
          </p:nvPr>
        </p:nvSpPr>
        <p:spPr>
          <a:xfrm>
            <a:off x="457199" y="6492875"/>
            <a:ext cx="7746763" cy="283845"/>
          </a:xfrm>
        </p:spPr>
        <p:txBody>
          <a:bodyPr/>
          <a:lstStyle>
            <a:lvl1pPr>
              <a:defRPr sz="800"/>
            </a:lvl1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Cesar Chavez was influenced by the nonviolent philosophy of Indian nationalist Mahatma Gandhi. In 1968, he emulated Gandhi by engaging in a hunger strike.</a:t>
            </a:r>
          </a:p>
        </p:txBody>
      </p:sp>
      <p:pic>
        <p:nvPicPr>
          <p:cNvPr id="9" name="Figure" descr="A photograph shows Cesar Chavez speaking."/>
          <p:cNvPicPr>
            <a:picLocks noGrp="1" noChangeAspect="1"/>
          </p:cNvPicPr>
          <p:nvPr>
            <p:ph type="pic" sz="quarter" idx="13"/>
          </p:nvPr>
        </p:nvPicPr>
        <p:blipFill>
          <a:blip r:embed="rId2"/>
          <a:stretch>
            <a:fillRect/>
          </a:stretch>
        </p:blipFill>
        <p:spPr>
          <a:xfrm>
            <a:off x="1822586" y="1122386"/>
            <a:ext cx="5332139" cy="3500071"/>
          </a:xfrm>
        </p:spPr>
      </p:pic>
      <p:pic>
        <p:nvPicPr>
          <p:cNvPr id="8" name="OpenStaxLogo" descr="openstax college logo">
            <a:extLst>
              <a:ext uri="{FF2B5EF4-FFF2-40B4-BE49-F238E27FC236}">
                <a16:creationId xmlns:a16="http://schemas.microsoft.com/office/drawing/2014/main" id="{03CCA3C9-EF48-42AE-9B30-0C7AC8B40F98}"/>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p:txBody>
          <a:bodyPr/>
          <a:lstStyle/>
          <a:p>
            <a:r>
              <a:rPr lang="en-US" dirty="0"/>
              <a:t>Figure 29.20</a:t>
            </a:r>
          </a:p>
        </p:txBody>
      </p:sp>
    </p:spTree>
    <p:extLst>
      <p:ext uri="{BB962C8B-B14F-4D97-AF65-F5344CB8AC3E}">
        <p14:creationId xmlns:p14="http://schemas.microsoft.com/office/powerpoint/2010/main" val="10399969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isclaimer">
            <a:extLst>
              <a:ext uri="{FF2B5EF4-FFF2-40B4-BE49-F238E27FC236}">
                <a16:creationId xmlns:a16="http://schemas.microsoft.com/office/drawing/2014/main" id="{8782BB45-33C0-45E0-82BA-8F02B6C15EA8}"/>
              </a:ext>
            </a:extLst>
          </p:cNvPr>
          <p:cNvSpPr>
            <a:spLocks noGrp="1"/>
          </p:cNvSpPr>
          <p:nvPr>
            <p:ph type="ftr" sz="quarter" idx="11"/>
          </p:nvPr>
        </p:nvSpPr>
        <p:spPr>
          <a:xfrm>
            <a:off x="457199" y="6492875"/>
            <a:ext cx="7746763" cy="283845"/>
          </a:xfrm>
        </p:spPr>
        <p:txBody>
          <a:bodyPr/>
          <a:lstStyle>
            <a:lvl1pPr>
              <a:defRPr sz="800"/>
            </a:lvl1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Students at the University of Wisconsin-Madison protested the war in Vietnam in 1965. Their actions were typical of many on college campuses across the country during the 1960s. (credit: “Yarnalgo”/Flickr)</a:t>
            </a:r>
          </a:p>
        </p:txBody>
      </p:sp>
      <p:pic>
        <p:nvPicPr>
          <p:cNvPr id="9" name="Figure" descr="A photograph shows students protesting on the University of Madison-Wisconsin campus. They hold signs reading “No more war in Viet Nam”; “Peace in Viet Nam”; “End the war in Viet Nam”; and “Use your head—not your draft card.”"/>
          <p:cNvPicPr>
            <a:picLocks noGrp="1" noChangeAspect="1"/>
          </p:cNvPicPr>
          <p:nvPr>
            <p:ph type="pic" sz="quarter" idx="13"/>
          </p:nvPr>
        </p:nvPicPr>
        <p:blipFill>
          <a:blip r:embed="rId2"/>
          <a:stretch>
            <a:fillRect/>
          </a:stretch>
        </p:blipFill>
        <p:spPr>
          <a:xfrm>
            <a:off x="2504604" y="1122386"/>
            <a:ext cx="3968103" cy="3500071"/>
          </a:xfrm>
        </p:spPr>
      </p:pic>
      <p:pic>
        <p:nvPicPr>
          <p:cNvPr id="8" name="OpenStaxLogo" descr="openstax college logo">
            <a:extLst>
              <a:ext uri="{FF2B5EF4-FFF2-40B4-BE49-F238E27FC236}">
                <a16:creationId xmlns:a16="http://schemas.microsoft.com/office/drawing/2014/main" id="{94FD3B6E-568B-482A-B9BC-7FECEAAA40F1}"/>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p:txBody>
          <a:bodyPr/>
          <a:lstStyle/>
          <a:p>
            <a:r>
              <a:rPr lang="en-US" dirty="0"/>
              <a:t>Figure 29.21</a:t>
            </a:r>
          </a:p>
        </p:txBody>
      </p:sp>
    </p:spTree>
    <p:extLst>
      <p:ext uri="{BB962C8B-B14F-4D97-AF65-F5344CB8AC3E}">
        <p14:creationId xmlns:p14="http://schemas.microsoft.com/office/powerpoint/2010/main" val="10399969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isclaimer">
            <a:extLst>
              <a:ext uri="{FF2B5EF4-FFF2-40B4-BE49-F238E27FC236}">
                <a16:creationId xmlns:a16="http://schemas.microsoft.com/office/drawing/2014/main" id="{03D70121-4C4A-495E-897F-D459C10A768C}"/>
              </a:ext>
            </a:extLst>
          </p:cNvPr>
          <p:cNvSpPr>
            <a:spLocks noGrp="1"/>
          </p:cNvSpPr>
          <p:nvPr>
            <p:ph type="ftr" sz="quarter" idx="11"/>
          </p:nvPr>
        </p:nvSpPr>
        <p:spPr>
          <a:xfrm>
            <a:off x="457199" y="6492875"/>
            <a:ext cx="7746763" cy="283845"/>
          </a:xfrm>
        </p:spPr>
        <p:txBody>
          <a:bodyPr/>
          <a:lstStyle>
            <a:lvl1pPr>
              <a:defRPr sz="800"/>
            </a:lvl1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Early members of NOW discuss the problems faced by American women. Betty Friedan is second from the left. (credit: Smithsonian Institution Archives)</a:t>
            </a:r>
          </a:p>
        </p:txBody>
      </p:sp>
      <p:pic>
        <p:nvPicPr>
          <p:cNvPr id="9" name="Figure" descr="A photograph shows Betty Friedan and three other women engaged in conversation."/>
          <p:cNvPicPr>
            <a:picLocks noGrp="1" noChangeAspect="1"/>
          </p:cNvPicPr>
          <p:nvPr>
            <p:ph type="pic" sz="quarter" idx="13"/>
          </p:nvPr>
        </p:nvPicPr>
        <p:blipFill>
          <a:blip r:embed="rId2"/>
          <a:stretch>
            <a:fillRect/>
          </a:stretch>
        </p:blipFill>
        <p:spPr>
          <a:xfrm>
            <a:off x="1714209" y="1122386"/>
            <a:ext cx="5548893" cy="3500071"/>
          </a:xfrm>
        </p:spPr>
      </p:pic>
      <p:pic>
        <p:nvPicPr>
          <p:cNvPr id="8" name="OpenStaxLogo" descr="openstax college logo">
            <a:extLst>
              <a:ext uri="{FF2B5EF4-FFF2-40B4-BE49-F238E27FC236}">
                <a16:creationId xmlns:a16="http://schemas.microsoft.com/office/drawing/2014/main" id="{01323A71-0F29-422F-B31E-5AE7245432AD}"/>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p:txBody>
          <a:bodyPr/>
          <a:lstStyle/>
          <a:p>
            <a:r>
              <a:rPr lang="en-US" dirty="0"/>
              <a:t>Figure 29.22</a:t>
            </a:r>
          </a:p>
        </p:txBody>
      </p:sp>
    </p:spTree>
    <p:extLst>
      <p:ext uri="{BB962C8B-B14F-4D97-AF65-F5344CB8AC3E}">
        <p14:creationId xmlns:p14="http://schemas.microsoft.com/office/powerpoint/2010/main" val="10399969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isclaimer">
            <a:extLst>
              <a:ext uri="{FF2B5EF4-FFF2-40B4-BE49-F238E27FC236}">
                <a16:creationId xmlns:a16="http://schemas.microsoft.com/office/drawing/2014/main" id="{28C83174-66B6-4947-A6DC-D6E408139BFE}"/>
              </a:ext>
            </a:extLst>
          </p:cNvPr>
          <p:cNvSpPr>
            <a:spLocks noGrp="1"/>
          </p:cNvSpPr>
          <p:nvPr>
            <p:ph type="ftr" sz="quarter" idx="11"/>
          </p:nvPr>
        </p:nvSpPr>
        <p:spPr>
          <a:xfrm>
            <a:off x="457199" y="6492875"/>
            <a:ext cx="7746763" cy="283845"/>
          </a:xfrm>
        </p:spPr>
        <p:txBody>
          <a:bodyPr/>
          <a:lstStyle>
            <a:lvl1pPr>
              <a:defRPr sz="800"/>
            </a:lvl1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hidden="1"/>
          <p:cNvSpPr>
            <a:spLocks noGrp="1"/>
          </p:cNvSpPr>
          <p:nvPr>
            <p:ph type="body" sz="quarter" idx="14"/>
          </p:nvPr>
        </p:nvSpPr>
        <p:spPr/>
        <p:txBody>
          <a:bodyPr>
            <a:normAutofit/>
          </a:bodyPr>
          <a:lstStyle/>
          <a:p>
            <a:pPr marL="342900" indent="-342900"/>
            <a:endParaRPr lang="en-US" sz="1600" dirty="0"/>
          </a:p>
        </p:txBody>
      </p:sp>
      <p:pic>
        <p:nvPicPr>
          <p:cNvPr id="9" name="Figure" descr="A timeline shows important events of the era. In 1960, the Greensboro lunch counter sit-ins inspire student-led demonstrations. In 1961, the CIA orchestrates the Bay of Pigs invasion. In 1962, the Cuban Missile Crisis occurs; a formation of missile launch sites in Cuba is shown. In 1963, John F. Kennedy is assassinated in Dallas; the president’s motorcade in the moments before the assassination is shown. In 1964, Congress passes the Gulf of Tonkin resolution. In 1965, Congress passes the Voting Rights Act; a photograph of President Lyndon B. Johnson greeting Martin Luther King, Jr. is shown. In 1966, the National Organization for Women is founded. In 1968, the Tet Offensive is launched, and Martin Luther King, Jr. is assassinated in Memphis; a Saigon street filled with billowing smoke is shown. In 1969, Apollo 11 lands the first humans on the moon; a photograph of Buzz Aldrin walking on the moon is shown."/>
          <p:cNvPicPr>
            <a:picLocks noGrp="1" noChangeAspect="1"/>
          </p:cNvPicPr>
          <p:nvPr>
            <p:ph type="pic" sz="quarter" idx="13"/>
          </p:nvPr>
        </p:nvPicPr>
        <p:blipFill>
          <a:blip r:embed="rId2"/>
          <a:stretch>
            <a:fillRect/>
          </a:stretch>
        </p:blipFill>
        <p:spPr>
          <a:xfrm>
            <a:off x="1207339" y="1122386"/>
            <a:ext cx="6562633" cy="3500071"/>
          </a:xfrm>
        </p:spPr>
      </p:pic>
      <p:pic>
        <p:nvPicPr>
          <p:cNvPr id="8" name="OpenStaxLogo" descr="openstax college logo">
            <a:extLst>
              <a:ext uri="{FF2B5EF4-FFF2-40B4-BE49-F238E27FC236}">
                <a16:creationId xmlns:a16="http://schemas.microsoft.com/office/drawing/2014/main" id="{48649147-76B9-4E83-B592-626D14A24742}"/>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p:txBody>
          <a:bodyPr/>
          <a:lstStyle/>
          <a:p>
            <a:r>
              <a:rPr lang="en-US" dirty="0"/>
              <a:t>Figure 29.2</a:t>
            </a:r>
          </a:p>
        </p:txBody>
      </p:sp>
    </p:spTree>
    <p:extLst>
      <p:ext uri="{BB962C8B-B14F-4D97-AF65-F5344CB8AC3E}">
        <p14:creationId xmlns:p14="http://schemas.microsoft.com/office/powerpoint/2010/main" val="10399969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isclaimer">
            <a:extLst>
              <a:ext uri="{FF2B5EF4-FFF2-40B4-BE49-F238E27FC236}">
                <a16:creationId xmlns:a16="http://schemas.microsoft.com/office/drawing/2014/main" id="{639509C6-D14A-4CF0-9BFE-CF2DFD3971D3}"/>
              </a:ext>
            </a:extLst>
          </p:cNvPr>
          <p:cNvSpPr>
            <a:spLocks noGrp="1"/>
          </p:cNvSpPr>
          <p:nvPr>
            <p:ph type="ftr" sz="quarter" idx="11"/>
          </p:nvPr>
        </p:nvSpPr>
        <p:spPr>
          <a:xfrm>
            <a:off x="457199" y="6492875"/>
            <a:ext cx="7746763" cy="283845"/>
          </a:xfrm>
        </p:spPr>
        <p:txBody>
          <a:bodyPr/>
          <a:lstStyle>
            <a:lvl1pPr>
              <a:defRPr sz="800"/>
            </a:lvl1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John F. Kennedy and first lady Jacqueline, shown here in the White House in 1962 (a) and watching the America’s Cup race that same year (b), brought youth, glamour, and optimism to Washington, DC, and the nation.</a:t>
            </a:r>
          </a:p>
        </p:txBody>
      </p:sp>
      <p:pic>
        <p:nvPicPr>
          <p:cNvPr id="9" name="Figure" descr="Photograph (a) shows a youthful John F. Kennedy and Jacqueline Kennedy standing beside a large Christmas tree. Photograph (b) shows John F. Kennedy, Jacqueline Kennedy, and several others sitting on a dock, watching the America’s Cup race."/>
          <p:cNvPicPr>
            <a:picLocks noGrp="1" noChangeAspect="1"/>
          </p:cNvPicPr>
          <p:nvPr>
            <p:ph type="pic" sz="quarter" idx="13"/>
          </p:nvPr>
        </p:nvPicPr>
        <p:blipFill>
          <a:blip r:embed="rId2"/>
          <a:stretch>
            <a:fillRect/>
          </a:stretch>
        </p:blipFill>
        <p:spPr>
          <a:xfrm>
            <a:off x="1376890" y="1122386"/>
            <a:ext cx="6223530" cy="3500071"/>
          </a:xfrm>
        </p:spPr>
      </p:pic>
      <p:pic>
        <p:nvPicPr>
          <p:cNvPr id="8" name="OpenStaxLogo" descr="openstax college logo">
            <a:extLst>
              <a:ext uri="{FF2B5EF4-FFF2-40B4-BE49-F238E27FC236}">
                <a16:creationId xmlns:a16="http://schemas.microsoft.com/office/drawing/2014/main" id="{6F13395D-79D5-4B33-B54D-CAA6A879B0BA}"/>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p:txBody>
          <a:bodyPr/>
          <a:lstStyle/>
          <a:p>
            <a:r>
              <a:rPr lang="en-US" dirty="0"/>
              <a:t>Figure 29.3</a:t>
            </a:r>
          </a:p>
        </p:txBody>
      </p:sp>
    </p:spTree>
    <p:extLst>
      <p:ext uri="{BB962C8B-B14F-4D97-AF65-F5344CB8AC3E}">
        <p14:creationId xmlns:p14="http://schemas.microsoft.com/office/powerpoint/2010/main" val="10399969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isclaimer">
            <a:extLst>
              <a:ext uri="{FF2B5EF4-FFF2-40B4-BE49-F238E27FC236}">
                <a16:creationId xmlns:a16="http://schemas.microsoft.com/office/drawing/2014/main" id="{1FF95F13-A903-4787-B37E-D27A3CD12AD2}"/>
              </a:ext>
            </a:extLst>
          </p:cNvPr>
          <p:cNvSpPr>
            <a:spLocks noGrp="1"/>
          </p:cNvSpPr>
          <p:nvPr>
            <p:ph type="ftr" sz="quarter" idx="11"/>
          </p:nvPr>
        </p:nvSpPr>
        <p:spPr>
          <a:xfrm>
            <a:off x="457199" y="6492875"/>
            <a:ext cx="7746763" cy="283845"/>
          </a:xfrm>
        </p:spPr>
        <p:txBody>
          <a:bodyPr/>
          <a:lstStyle>
            <a:lvl1pPr>
              <a:defRPr sz="800"/>
            </a:lvl1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On May 5, 1961, Alan Shepard became the first American to travel into space, as millions across the country watched the television coverage of his Apollo 11 mission, including Vice President Johnson, President Kennedy, and Jacqueline Kennedy in the White House. (credit: National Archives and Records Administration)</a:t>
            </a:r>
          </a:p>
        </p:txBody>
      </p:sp>
      <p:pic>
        <p:nvPicPr>
          <p:cNvPr id="9" name="Figure" descr="A photograph shows John F. Kennedy, Jacqueline Kennedy, Lyndon Johnson, and several others standing in a White House office, watching a small television."/>
          <p:cNvPicPr>
            <a:picLocks noGrp="1" noChangeAspect="1"/>
          </p:cNvPicPr>
          <p:nvPr>
            <p:ph type="pic" sz="quarter" idx="13"/>
          </p:nvPr>
        </p:nvPicPr>
        <p:blipFill>
          <a:blip r:embed="rId2"/>
          <a:stretch>
            <a:fillRect/>
          </a:stretch>
        </p:blipFill>
        <p:spPr>
          <a:xfrm>
            <a:off x="1248875" y="1122386"/>
            <a:ext cx="6479561" cy="3500071"/>
          </a:xfrm>
        </p:spPr>
      </p:pic>
      <p:pic>
        <p:nvPicPr>
          <p:cNvPr id="8" name="OpenStaxLogo" descr="openstax college logo">
            <a:extLst>
              <a:ext uri="{FF2B5EF4-FFF2-40B4-BE49-F238E27FC236}">
                <a16:creationId xmlns:a16="http://schemas.microsoft.com/office/drawing/2014/main" id="{CD8D16EE-B807-49E3-B044-2E442A29B053}"/>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p:txBody>
          <a:bodyPr/>
          <a:lstStyle/>
          <a:p>
            <a:r>
              <a:rPr lang="en-US" dirty="0"/>
              <a:t>Figure 29.4</a:t>
            </a:r>
          </a:p>
        </p:txBody>
      </p:sp>
    </p:spTree>
    <p:extLst>
      <p:ext uri="{BB962C8B-B14F-4D97-AF65-F5344CB8AC3E}">
        <p14:creationId xmlns:p14="http://schemas.microsoft.com/office/powerpoint/2010/main" val="10399969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isclaimer">
            <a:extLst>
              <a:ext uri="{FF2B5EF4-FFF2-40B4-BE49-F238E27FC236}">
                <a16:creationId xmlns:a16="http://schemas.microsoft.com/office/drawing/2014/main" id="{1F7E089F-57CD-4332-87CE-D534FE7BE969}"/>
              </a:ext>
            </a:extLst>
          </p:cNvPr>
          <p:cNvSpPr>
            <a:spLocks noGrp="1"/>
          </p:cNvSpPr>
          <p:nvPr>
            <p:ph type="ftr" sz="quarter" idx="11"/>
          </p:nvPr>
        </p:nvSpPr>
        <p:spPr>
          <a:xfrm>
            <a:off x="457199" y="6492875"/>
            <a:ext cx="7746763" cy="283845"/>
          </a:xfrm>
        </p:spPr>
        <p:txBody>
          <a:bodyPr/>
          <a:lstStyle>
            <a:lvl1pPr>
              <a:defRPr sz="800"/>
            </a:lvl1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Autofit/>
          </a:bodyPr>
          <a:lstStyle/>
          <a:p>
            <a:r>
              <a:rPr lang="en-US" sz="1400" dirty="0"/>
              <a:t>This low-level U.S. Navy photograph of San Cristobal, Cuba, clearly shows one of the sites built to launch intermediate-range missiles at the United States (a). As the date indicates, it was taken on the last day of the Cuban Missile Crisis. Following the crisis, Kennedy met with the reconnaissance pilots who flew the Cuban missions (b). credit a: modification of work by National Archives and Records Administration; credit b: modification of work by Central Intelligence Agency)</a:t>
            </a:r>
          </a:p>
        </p:txBody>
      </p:sp>
      <p:pic>
        <p:nvPicPr>
          <p:cNvPr id="9" name="Figure" descr="Photograph (a), labeled “MRBM Launch Site 3/San Cristobal, Cuba/27 October 1962,” shows an aerial view of a Cuban missile site. Photograph (b) shows President Kennedy seated in a chair, meeting with a group of uniformed pilots."/>
          <p:cNvPicPr>
            <a:picLocks noGrp="1" noChangeAspect="1"/>
          </p:cNvPicPr>
          <p:nvPr>
            <p:ph type="pic" sz="quarter" idx="13"/>
          </p:nvPr>
        </p:nvPicPr>
        <p:blipFill>
          <a:blip r:embed="rId2"/>
          <a:stretch>
            <a:fillRect/>
          </a:stretch>
        </p:blipFill>
        <p:spPr>
          <a:xfrm>
            <a:off x="505112" y="1122386"/>
            <a:ext cx="7967087" cy="3500071"/>
          </a:xfrm>
        </p:spPr>
      </p:pic>
      <p:pic>
        <p:nvPicPr>
          <p:cNvPr id="8" name="OpenStaxLogo" descr="openstax college logo">
            <a:extLst>
              <a:ext uri="{FF2B5EF4-FFF2-40B4-BE49-F238E27FC236}">
                <a16:creationId xmlns:a16="http://schemas.microsoft.com/office/drawing/2014/main" id="{06773EF8-1378-4A1B-9461-93E7C643DF46}"/>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p:txBody>
          <a:bodyPr/>
          <a:lstStyle/>
          <a:p>
            <a:r>
              <a:rPr lang="en-US" dirty="0"/>
              <a:t>Figure 29.5</a:t>
            </a:r>
          </a:p>
        </p:txBody>
      </p:sp>
    </p:spTree>
    <p:extLst>
      <p:ext uri="{BB962C8B-B14F-4D97-AF65-F5344CB8AC3E}">
        <p14:creationId xmlns:p14="http://schemas.microsoft.com/office/powerpoint/2010/main" val="10399969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isclaimer">
            <a:extLst>
              <a:ext uri="{FF2B5EF4-FFF2-40B4-BE49-F238E27FC236}">
                <a16:creationId xmlns:a16="http://schemas.microsoft.com/office/drawing/2014/main" id="{E1CE7F23-90F4-4A89-B28B-5F33E9F5895E}"/>
              </a:ext>
            </a:extLst>
          </p:cNvPr>
          <p:cNvSpPr>
            <a:spLocks noGrp="1"/>
          </p:cNvSpPr>
          <p:nvPr>
            <p:ph type="ftr" sz="quarter" idx="11"/>
          </p:nvPr>
        </p:nvSpPr>
        <p:spPr>
          <a:xfrm>
            <a:off x="457199" y="6492875"/>
            <a:ext cx="7746763" cy="283845"/>
          </a:xfrm>
        </p:spPr>
        <p:txBody>
          <a:bodyPr/>
          <a:lstStyle>
            <a:lvl1pPr>
              <a:defRPr sz="800"/>
            </a:lvl1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Following the French retreat from Indochina, the United States stepped in to prevent what it believed was a building Communist threat in the region. Under President Kennedy’s leadership, the United States sent thousands of military advisors to Vietnam. (credit: Abbie Rowe)</a:t>
            </a:r>
          </a:p>
        </p:txBody>
      </p:sp>
      <p:pic>
        <p:nvPicPr>
          <p:cNvPr id="9" name="Figure" descr="A photograph shows President Kennedy standing at a podium delivering a speech. Beside him hangs a large map of Southeast Asia, labeled “Communist Rebel Areas/22 March 1961.”"/>
          <p:cNvPicPr>
            <a:picLocks noGrp="1" noChangeAspect="1"/>
          </p:cNvPicPr>
          <p:nvPr>
            <p:ph type="pic" sz="quarter" idx="13"/>
          </p:nvPr>
        </p:nvPicPr>
        <p:blipFill>
          <a:blip r:embed="rId2"/>
          <a:stretch>
            <a:fillRect/>
          </a:stretch>
        </p:blipFill>
        <p:spPr>
          <a:xfrm>
            <a:off x="2265483" y="1122386"/>
            <a:ext cx="4446344" cy="3500071"/>
          </a:xfrm>
        </p:spPr>
      </p:pic>
      <p:pic>
        <p:nvPicPr>
          <p:cNvPr id="8" name="OpenStaxLogo" descr="openstax college logo">
            <a:extLst>
              <a:ext uri="{FF2B5EF4-FFF2-40B4-BE49-F238E27FC236}">
                <a16:creationId xmlns:a16="http://schemas.microsoft.com/office/drawing/2014/main" id="{1173603D-003F-4428-934A-42B35B50BEAE}"/>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p:txBody>
          <a:bodyPr/>
          <a:lstStyle/>
          <a:p>
            <a:r>
              <a:rPr lang="en-US" dirty="0"/>
              <a:t>Figure 29.6</a:t>
            </a:r>
          </a:p>
        </p:txBody>
      </p:sp>
    </p:spTree>
    <p:extLst>
      <p:ext uri="{BB962C8B-B14F-4D97-AF65-F5344CB8AC3E}">
        <p14:creationId xmlns:p14="http://schemas.microsoft.com/office/powerpoint/2010/main" val="10399969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isclaimer">
            <a:extLst>
              <a:ext uri="{FF2B5EF4-FFF2-40B4-BE49-F238E27FC236}">
                <a16:creationId xmlns:a16="http://schemas.microsoft.com/office/drawing/2014/main" id="{2CA036F5-F867-40AE-8551-B51DE530C544}"/>
              </a:ext>
            </a:extLst>
          </p:cNvPr>
          <p:cNvSpPr>
            <a:spLocks noGrp="1"/>
          </p:cNvSpPr>
          <p:nvPr>
            <p:ph type="ftr" sz="quarter" idx="11"/>
          </p:nvPr>
        </p:nvSpPr>
        <p:spPr>
          <a:xfrm>
            <a:off x="457199" y="6492875"/>
            <a:ext cx="7746763" cy="283845"/>
          </a:xfrm>
        </p:spPr>
        <p:txBody>
          <a:bodyPr/>
          <a:lstStyle>
            <a:lvl1pPr>
              <a:defRPr sz="800"/>
            </a:lvl1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Autofit/>
          </a:bodyPr>
          <a:lstStyle/>
          <a:p>
            <a:r>
              <a:rPr lang="en-US" sz="1600" dirty="0"/>
              <a:t>Escorted by a U.S. marshal and the assistant attorney general for civil rights, James Meredith (center) enters the University of Mississippi over the riotous protests of white southerners. Meredith later attempted a “March against Fear” in 1966 to protest the inability of southern African Americans to vote. His walk ended when a passing motorist shot and wounded him. (credit: Library of Congress)</a:t>
            </a:r>
          </a:p>
        </p:txBody>
      </p:sp>
      <p:pic>
        <p:nvPicPr>
          <p:cNvPr id="9" name="Figure" descr="A photograph shows James Meredith entering the University of Mississippi, flanked by a U.S. marshal and the assistant attorney general for civil rights."/>
          <p:cNvPicPr>
            <a:picLocks noGrp="1" noChangeAspect="1"/>
          </p:cNvPicPr>
          <p:nvPr>
            <p:ph type="pic" sz="quarter" idx="13"/>
          </p:nvPr>
        </p:nvPicPr>
        <p:blipFill>
          <a:blip r:embed="rId2"/>
          <a:stretch>
            <a:fillRect/>
          </a:stretch>
        </p:blipFill>
        <p:spPr>
          <a:xfrm>
            <a:off x="1913132" y="1122386"/>
            <a:ext cx="5151047" cy="3500071"/>
          </a:xfrm>
        </p:spPr>
      </p:pic>
      <p:pic>
        <p:nvPicPr>
          <p:cNvPr id="8" name="OpenStaxLogo" descr="openstax college logo">
            <a:extLst>
              <a:ext uri="{FF2B5EF4-FFF2-40B4-BE49-F238E27FC236}">
                <a16:creationId xmlns:a16="http://schemas.microsoft.com/office/drawing/2014/main" id="{E9468F70-7D89-40B4-B96C-F44028DAD06F}"/>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p:txBody>
          <a:bodyPr/>
          <a:lstStyle/>
          <a:p>
            <a:r>
              <a:rPr lang="en-US" dirty="0"/>
              <a:t>Figure 29.7</a:t>
            </a:r>
          </a:p>
        </p:txBody>
      </p:sp>
    </p:spTree>
    <p:extLst>
      <p:ext uri="{BB962C8B-B14F-4D97-AF65-F5344CB8AC3E}">
        <p14:creationId xmlns:p14="http://schemas.microsoft.com/office/powerpoint/2010/main" val="10399969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isclaimer">
            <a:extLst>
              <a:ext uri="{FF2B5EF4-FFF2-40B4-BE49-F238E27FC236}">
                <a16:creationId xmlns:a16="http://schemas.microsoft.com/office/drawing/2014/main" id="{B0933F54-2525-41E2-809F-5D783A57DC69}"/>
              </a:ext>
            </a:extLst>
          </p:cNvPr>
          <p:cNvSpPr>
            <a:spLocks noGrp="1"/>
          </p:cNvSpPr>
          <p:nvPr>
            <p:ph type="ftr" sz="quarter" idx="11"/>
          </p:nvPr>
        </p:nvSpPr>
        <p:spPr>
          <a:xfrm>
            <a:off x="457199" y="6492875"/>
            <a:ext cx="7746763" cy="283845"/>
          </a:xfrm>
        </p:spPr>
        <p:txBody>
          <a:bodyPr/>
          <a:lstStyle>
            <a:lvl1pPr>
              <a:defRPr sz="800"/>
            </a:lvl1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Lee Harvey Oswald (center) was arrested at the Texas Theatre in Dallas a few hours after shooting President Kennedy.</a:t>
            </a:r>
          </a:p>
        </p:txBody>
      </p:sp>
      <p:pic>
        <p:nvPicPr>
          <p:cNvPr id="9" name="Figure" descr="A photograph shows several men arresting Lee Harvey Oswald."/>
          <p:cNvPicPr>
            <a:picLocks noGrp="1" noChangeAspect="1"/>
          </p:cNvPicPr>
          <p:nvPr>
            <p:ph type="pic" sz="quarter" idx="13"/>
          </p:nvPr>
        </p:nvPicPr>
        <p:blipFill>
          <a:blip r:embed="rId2"/>
          <a:stretch>
            <a:fillRect/>
          </a:stretch>
        </p:blipFill>
        <p:spPr>
          <a:xfrm>
            <a:off x="1843253" y="1122386"/>
            <a:ext cx="5290805" cy="3500071"/>
          </a:xfrm>
        </p:spPr>
      </p:pic>
      <p:pic>
        <p:nvPicPr>
          <p:cNvPr id="8" name="OpenStaxLogo" descr="openstax college logo">
            <a:extLst>
              <a:ext uri="{FF2B5EF4-FFF2-40B4-BE49-F238E27FC236}">
                <a16:creationId xmlns:a16="http://schemas.microsoft.com/office/drawing/2014/main" id="{33930818-F936-490F-8951-D3ED92EBE8FA}"/>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p:txBody>
          <a:bodyPr/>
          <a:lstStyle/>
          <a:p>
            <a:r>
              <a:rPr lang="en-US" dirty="0"/>
              <a:t>Figure 29.8</a:t>
            </a:r>
          </a:p>
        </p:txBody>
      </p:sp>
    </p:spTree>
    <p:extLst>
      <p:ext uri="{BB962C8B-B14F-4D97-AF65-F5344CB8AC3E}">
        <p14:creationId xmlns:p14="http://schemas.microsoft.com/office/powerpoint/2010/main" val="103999694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354</TotalTime>
  <Words>2381</Words>
  <Application>Microsoft Office PowerPoint</Application>
  <PresentationFormat>On-screen Show (4:3)</PresentationFormat>
  <Paragraphs>68</Paragraphs>
  <Slides>23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Arial Black</vt:lpstr>
      <vt:lpstr>Calibri</vt:lpstr>
      <vt:lpstr>Essential</vt:lpstr>
      <vt:lpstr>U.S. History</vt:lpstr>
      <vt:lpstr>Figure 29.1</vt:lpstr>
      <vt:lpstr>Figure 29.2</vt:lpstr>
      <vt:lpstr>Figure 29.3</vt:lpstr>
      <vt:lpstr>Figure 29.4</vt:lpstr>
      <vt:lpstr>Figure 29.5</vt:lpstr>
      <vt:lpstr>Figure 29.6</vt:lpstr>
      <vt:lpstr>Figure 29.7</vt:lpstr>
      <vt:lpstr>Figure 29.8</vt:lpstr>
      <vt:lpstr>Figure 29.9</vt:lpstr>
      <vt:lpstr>Figure 29.10</vt:lpstr>
      <vt:lpstr>Figure 29.11</vt:lpstr>
      <vt:lpstr>Figure 29.12</vt:lpstr>
      <vt:lpstr>Figure 29.13</vt:lpstr>
      <vt:lpstr>Figure 29.14</vt:lpstr>
      <vt:lpstr>Figure 29.15</vt:lpstr>
      <vt:lpstr>Figure 29.16</vt:lpstr>
      <vt:lpstr>Figure 29.17</vt:lpstr>
      <vt:lpstr>Figure 29.18</vt:lpstr>
      <vt:lpstr>Figure 29.19</vt:lpstr>
      <vt:lpstr>Figure 29.20</vt:lpstr>
      <vt:lpstr>Figure 29.21</vt:lpstr>
      <vt:lpstr>Figure 29.22</vt:lpstr>
    </vt:vector>
  </TitlesOfParts>
  <Company>WNI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 History - Chapter 29 - Contesting Futures: America in the 1960s</dc:title>
  <dc:creator>Spuddy McSpare</dc:creator>
  <cp:lastModifiedBy>Conversion_08</cp:lastModifiedBy>
  <cp:revision>55</cp:revision>
  <dcterms:created xsi:type="dcterms:W3CDTF">2012-06-04T02:13:36Z</dcterms:created>
  <dcterms:modified xsi:type="dcterms:W3CDTF">2017-09-11T17:24:01Z</dcterms:modified>
</cp:coreProperties>
</file>