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handoutMasterIdLst>
    <p:handoutMasterId r:id="rId23"/>
  </p:handoutMasterIdLst>
  <p:sldIdLst>
    <p:sldId id="256" r:id="rId2"/>
    <p:sldId id="279"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1" autoAdjust="0"/>
    <p:restoredTop sz="94591" autoAdjust="0"/>
  </p:normalViewPr>
  <p:slideViewPr>
    <p:cSldViewPr snapToGrid="0" snapToObjects="1">
      <p:cViewPr varScale="1">
        <p:scale>
          <a:sx n="105" d="100"/>
          <a:sy n="105" d="100"/>
        </p:scale>
        <p:origin x="179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09/12/17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dirty="0"/>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September 12,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September 12,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September 12,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September 12,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September 12,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OpenStaxLogo" descr="openstax college logo">
            <a:extLst>
              <a:ext uri="{FF2B5EF4-FFF2-40B4-BE49-F238E27FC236}">
                <a16:creationId xmlns:a16="http://schemas.microsoft.com/office/drawing/2014/main" id="{50EA60D4-779B-41E9-AAC0-07E8B25C125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10087" y="5607682"/>
            <a:ext cx="1226434" cy="833592"/>
          </a:xfrm>
          <a:prstGeom prst="rect">
            <a:avLst/>
          </a:prstGeom>
        </p:spPr>
      </p:pic>
      <p:pic>
        <p:nvPicPr>
          <p:cNvPr id="7" name="Figure" descr="U.S. History">
            <a:extLst>
              <a:ext uri="{FF2B5EF4-FFF2-40B4-BE49-F238E27FC236}">
                <a16:creationId xmlns:a16="http://schemas.microsoft.com/office/drawing/2014/main" id="{02858027-F408-455E-BE9B-3B18341F1C45}"/>
              </a:ext>
            </a:extLst>
          </p:cNvPr>
          <p:cNvPicPr>
            <a:picLocks noChangeAspect="1"/>
          </p:cNvPicPr>
          <p:nvPr/>
        </p:nvPicPr>
        <p:blipFill>
          <a:blip r:embed="rId3" cstate="print"/>
          <a:stretch>
            <a:fillRect/>
          </a:stretch>
        </p:blipFill>
        <p:spPr>
          <a:xfrm>
            <a:off x="3562758" y="2518313"/>
            <a:ext cx="2010682" cy="2602058"/>
          </a:xfrm>
          <a:prstGeom prst="rect">
            <a:avLst/>
          </a:prstGeom>
          <a:effectLst>
            <a:reflection blurRad="6350" stA="52000" endA="300" endPos="35000" dir="5400000" sy="-100000" algn="bl" rotWithShape="0"/>
          </a:effectLst>
          <a:scene3d>
            <a:camera prst="obliqueTopLeft"/>
            <a:lightRig rig="threePt" dir="t"/>
          </a:scene3d>
        </p:spPr>
      </p:pic>
      <p:sp>
        <p:nvSpPr>
          <p:cNvPr id="5" name="Chapter Title"/>
          <p:cNvSpPr txBox="1">
            <a:spLocks/>
          </p:cNvSpPr>
          <p:nvPr/>
        </p:nvSpPr>
        <p:spPr>
          <a:xfrm>
            <a:off x="0" y="1614625"/>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000" b="1" cap="none" dirty="0">
                <a:solidFill>
                  <a:srgbClr val="212F62"/>
                </a:solidFill>
                <a:latin typeface="+mn-lt"/>
              </a:rPr>
              <a:t>Chapter 31 From Cold War to Culture Wars, 1980-2000</a:t>
            </a:r>
          </a:p>
          <a:p>
            <a:pPr algn="ctr"/>
            <a:r>
              <a:rPr lang="en-US" sz="1600" cap="none" dirty="0">
                <a:solidFill>
                  <a:schemeClr val="tx1"/>
                </a:solidFill>
                <a:latin typeface="+mn-lt"/>
              </a:rPr>
              <a:t>PowerPoint Image Slideshow</a:t>
            </a:r>
          </a:p>
        </p:txBody>
      </p:sp>
      <p:sp>
        <p:nvSpPr>
          <p:cNvPr id="9" name="Title">
            <a:extLst>
              <a:ext uri="{FF2B5EF4-FFF2-40B4-BE49-F238E27FC236}">
                <a16:creationId xmlns:a16="http://schemas.microsoft.com/office/drawing/2014/main" id="{85CAA773-05AC-400F-B34F-58277BFC6EE8}"/>
              </a:ext>
            </a:extLst>
          </p:cNvPr>
          <p:cNvSpPr>
            <a:spLocks noGrp="1"/>
          </p:cNvSpPr>
          <p:nvPr>
            <p:ph type="title" idx="4294967295"/>
          </p:nvPr>
        </p:nvSpPr>
        <p:spPr>
          <a:xfrm>
            <a:off x="0" y="690286"/>
            <a:ext cx="9144000" cy="734641"/>
          </a:xfrm>
        </p:spPr>
        <p:txBody>
          <a:bodyPr>
            <a:normAutofit/>
          </a:bodyPr>
          <a:lstStyle/>
          <a:p>
            <a:pPr algn="ctr"/>
            <a:r>
              <a:rPr lang="en-US" sz="3600" dirty="0"/>
              <a:t>U.S. History</a:t>
            </a:r>
          </a:p>
        </p:txBody>
      </p:sp>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sclaimer">
            <a:extLst>
              <a:ext uri="{FF2B5EF4-FFF2-40B4-BE49-F238E27FC236}">
                <a16:creationId xmlns:a16="http://schemas.microsoft.com/office/drawing/2014/main" id="{4E905416-4B42-4E90-A7D6-66B76B2ED23E}"/>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The pink triangle was originally used in Nazi concentration camps to identify those there for acts of homosexuality. Reclaimed by gay activists in New York as a symbol of resistance and solidarity during the 1970s, it was further transformed as a symbol of governmental inaction in the face of the AIDS epidemic during the 1980s.</a:t>
            </a:r>
          </a:p>
        </p:txBody>
      </p:sp>
      <p:pic>
        <p:nvPicPr>
          <p:cNvPr id="6" name="Figure" descr="A graphic features a pink triangle on a black background. At the bottom are the words “SILENCE = DEATH.”"/>
          <p:cNvPicPr>
            <a:picLocks noGrp="1" noChangeAspect="1"/>
          </p:cNvPicPr>
          <p:nvPr>
            <p:ph type="pic" sz="quarter" idx="13"/>
          </p:nvPr>
        </p:nvPicPr>
        <p:blipFill>
          <a:blip r:embed="rId2"/>
          <a:stretch>
            <a:fillRect/>
          </a:stretch>
        </p:blipFill>
        <p:spPr>
          <a:xfrm>
            <a:off x="730193" y="1108075"/>
            <a:ext cx="3486263" cy="5256213"/>
          </a:xfrm>
        </p:spPr>
      </p:pic>
      <p:pic>
        <p:nvPicPr>
          <p:cNvPr id="8" name="OpenStaxLogo" descr="openstax college logo">
            <a:extLst>
              <a:ext uri="{FF2B5EF4-FFF2-40B4-BE49-F238E27FC236}">
                <a16:creationId xmlns:a16="http://schemas.microsoft.com/office/drawing/2014/main" id="{AA36BF74-D2CC-45D1-A1EC-DC5B113B167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31.9</a:t>
            </a:r>
          </a:p>
        </p:txBody>
      </p:sp>
    </p:spTree>
    <p:extLst>
      <p:ext uri="{BB962C8B-B14F-4D97-AF65-F5344CB8AC3E}">
        <p14:creationId xmlns:p14="http://schemas.microsoft.com/office/powerpoint/2010/main" val="3285096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sclaimer">
            <a:extLst>
              <a:ext uri="{FF2B5EF4-FFF2-40B4-BE49-F238E27FC236}">
                <a16:creationId xmlns:a16="http://schemas.microsoft.com/office/drawing/2014/main" id="{DDB87E6F-C2EE-4A2C-A57E-9769E05DD85C}"/>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graph of the number of people in jail, prison, and juvenile detention by decade in the United States shows the huge increase in incarceration during the war on drugs that began in the 1980s, during the Reagan administration. (Prisons are long-term state or federal facilities; jails are local, short-term facilities.)</a:t>
            </a:r>
          </a:p>
        </p:txBody>
      </p:sp>
      <p:pic>
        <p:nvPicPr>
          <p:cNvPr id="9" name="Figure" descr="A graph labeled “Incarcerated Americans, 1920–2012” shows, in millions, the numbers of people incarcerated in prison, jail, or juvenile detention facilities. The numbers trend slightly upward from 1920–1980 and then climb steeply."/>
          <p:cNvPicPr>
            <a:picLocks noGrp="1" noChangeAspect="1"/>
          </p:cNvPicPr>
          <p:nvPr>
            <p:ph type="pic" sz="quarter" idx="13"/>
          </p:nvPr>
        </p:nvPicPr>
        <p:blipFill>
          <a:blip r:embed="rId2"/>
          <a:stretch>
            <a:fillRect/>
          </a:stretch>
        </p:blipFill>
        <p:spPr>
          <a:xfrm>
            <a:off x="2059781" y="1122386"/>
            <a:ext cx="4857749" cy="3500071"/>
          </a:xfrm>
        </p:spPr>
      </p:pic>
      <p:pic>
        <p:nvPicPr>
          <p:cNvPr id="8" name="OpenStaxLogo" descr="openstax college logo">
            <a:extLst>
              <a:ext uri="{FF2B5EF4-FFF2-40B4-BE49-F238E27FC236}">
                <a16:creationId xmlns:a16="http://schemas.microsoft.com/office/drawing/2014/main" id="{49EBE660-1EBE-447D-9520-8272289940C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31.10</a:t>
            </a:r>
          </a:p>
        </p:txBody>
      </p:sp>
    </p:spTree>
    <p:extLst>
      <p:ext uri="{BB962C8B-B14F-4D97-AF65-F5344CB8AC3E}">
        <p14:creationId xmlns:p14="http://schemas.microsoft.com/office/powerpoint/2010/main" val="1039996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sclaimer">
            <a:extLst>
              <a:ext uri="{FF2B5EF4-FFF2-40B4-BE49-F238E27FC236}">
                <a16:creationId xmlns:a16="http://schemas.microsoft.com/office/drawing/2014/main" id="{ED655A63-7AAD-46C9-B97F-D5D4E57F4254}"/>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The suicide bombing of the U.S. Embassy in Beirut (a) on April 18, 1983, marked the first of a number of attacks on U.S. targets in the region. Less than six months later, a truck bomb leveled the U.S. Marine barracks at the Beirut airport (b), part of a coordinated attack that killed 299 U.S and French members of the multinational peacekeeping force in Lebanon.</a:t>
            </a:r>
          </a:p>
        </p:txBody>
      </p:sp>
      <p:pic>
        <p:nvPicPr>
          <p:cNvPr id="9" name="Figure" descr="Photograph (a) shows the bombed remains of the U.S. Embassy in Beirut. Photograph (b) shows the ruins of the U.S. Marine barracks at the Beirut airport."/>
          <p:cNvPicPr>
            <a:picLocks noGrp="1" noChangeAspect="1"/>
          </p:cNvPicPr>
          <p:nvPr>
            <p:ph type="pic" sz="quarter" idx="13"/>
          </p:nvPr>
        </p:nvPicPr>
        <p:blipFill>
          <a:blip r:embed="rId2"/>
          <a:stretch>
            <a:fillRect/>
          </a:stretch>
        </p:blipFill>
        <p:spPr>
          <a:xfrm>
            <a:off x="457199" y="1425232"/>
            <a:ext cx="8062913" cy="2894379"/>
          </a:xfrm>
        </p:spPr>
      </p:pic>
      <p:pic>
        <p:nvPicPr>
          <p:cNvPr id="8" name="OpenStaxLogo" descr="openstax college logo">
            <a:extLst>
              <a:ext uri="{FF2B5EF4-FFF2-40B4-BE49-F238E27FC236}">
                <a16:creationId xmlns:a16="http://schemas.microsoft.com/office/drawing/2014/main" id="{08107C58-3140-4490-8C32-CF3D36EA054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31.11</a:t>
            </a:r>
          </a:p>
        </p:txBody>
      </p:sp>
    </p:spTree>
    <p:extLst>
      <p:ext uri="{BB962C8B-B14F-4D97-AF65-F5344CB8AC3E}">
        <p14:creationId xmlns:p14="http://schemas.microsoft.com/office/powerpoint/2010/main" val="1039996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sclaimer">
            <a:extLst>
              <a:ext uri="{FF2B5EF4-FFF2-40B4-BE49-F238E27FC236}">
                <a16:creationId xmlns:a16="http://schemas.microsoft.com/office/drawing/2014/main" id="{54351F47-C8E6-4F02-8BDE-358C833624E8}"/>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In the East Room of the White House, President Reagan and Soviet general secretary Mikhail Gorbachev sign the 1987 INF Treaty, eliminating one category of nuclear weapons.</a:t>
            </a:r>
          </a:p>
        </p:txBody>
      </p:sp>
      <p:pic>
        <p:nvPicPr>
          <p:cNvPr id="9" name="Figure" descr="A photograph shows Mikhail Gorbachev and Ronald Reagan sitting beside one another as they sign the INF Treaty."/>
          <p:cNvPicPr>
            <a:picLocks noGrp="1" noChangeAspect="1"/>
          </p:cNvPicPr>
          <p:nvPr>
            <p:ph type="pic" sz="quarter" idx="13"/>
          </p:nvPr>
        </p:nvPicPr>
        <p:blipFill>
          <a:blip r:embed="rId2"/>
          <a:stretch>
            <a:fillRect/>
          </a:stretch>
        </p:blipFill>
        <p:spPr>
          <a:xfrm>
            <a:off x="1863602" y="1122386"/>
            <a:ext cx="5250106" cy="3500071"/>
          </a:xfrm>
        </p:spPr>
      </p:pic>
      <p:pic>
        <p:nvPicPr>
          <p:cNvPr id="8" name="OpenStaxLogo" descr="openstax college logo">
            <a:extLst>
              <a:ext uri="{FF2B5EF4-FFF2-40B4-BE49-F238E27FC236}">
                <a16:creationId xmlns:a16="http://schemas.microsoft.com/office/drawing/2014/main" id="{F7BC0167-78F3-4557-9D48-DF9F5573205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31.12</a:t>
            </a:r>
          </a:p>
        </p:txBody>
      </p:sp>
    </p:spTree>
    <p:extLst>
      <p:ext uri="{BB962C8B-B14F-4D97-AF65-F5344CB8AC3E}">
        <p14:creationId xmlns:p14="http://schemas.microsoft.com/office/powerpoint/2010/main" val="103999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sclaimer">
            <a:extLst>
              <a:ext uri="{FF2B5EF4-FFF2-40B4-BE49-F238E27FC236}">
                <a16:creationId xmlns:a16="http://schemas.microsoft.com/office/drawing/2014/main" id="{A433C2FD-EC82-446B-99A1-1B68F971651E}"/>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George H. W. Bush greets U.S. troops stationed in Saudi Arabia on Thanksgiving Day in 1990. The first troops were deployed there in August 1990, as part of Operation Desert Shield, which was intended to build U.S. military strength in the area in preparation for an eventual military operation.</a:t>
            </a:r>
          </a:p>
        </p:txBody>
      </p:sp>
      <p:pic>
        <p:nvPicPr>
          <p:cNvPr id="9" name="Figure" descr="A photograph shows George H. W. Bush greeting and shaking hands with U.S. troops stationed in Saudi Arabia."/>
          <p:cNvPicPr>
            <a:picLocks noGrp="1" noChangeAspect="1"/>
          </p:cNvPicPr>
          <p:nvPr>
            <p:ph type="pic" sz="quarter" idx="13"/>
          </p:nvPr>
        </p:nvPicPr>
        <p:blipFill>
          <a:blip r:embed="rId2"/>
          <a:stretch>
            <a:fillRect/>
          </a:stretch>
        </p:blipFill>
        <p:spPr>
          <a:xfrm>
            <a:off x="1970154" y="1122386"/>
            <a:ext cx="5037002" cy="3500071"/>
          </a:xfrm>
        </p:spPr>
      </p:pic>
      <p:pic>
        <p:nvPicPr>
          <p:cNvPr id="8" name="OpenStaxLogo" descr="openstax college logo">
            <a:extLst>
              <a:ext uri="{FF2B5EF4-FFF2-40B4-BE49-F238E27FC236}">
                <a16:creationId xmlns:a16="http://schemas.microsoft.com/office/drawing/2014/main" id="{0C4630E4-3EB2-4336-A174-E0245EE790C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31.13</a:t>
            </a:r>
          </a:p>
        </p:txBody>
      </p:sp>
    </p:spTree>
    <p:extLst>
      <p:ext uri="{BB962C8B-B14F-4D97-AF65-F5344CB8AC3E}">
        <p14:creationId xmlns:p14="http://schemas.microsoft.com/office/powerpoint/2010/main" val="10399969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sclaimer">
            <a:extLst>
              <a:ext uri="{FF2B5EF4-FFF2-40B4-BE49-F238E27FC236}">
                <a16:creationId xmlns:a16="http://schemas.microsoft.com/office/drawing/2014/main" id="{9E8AAF53-0CAD-4534-A5FF-6A59D09C73F0}"/>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A poster featuring a photograph of a college-age Bill Clinton reads “A Realistic Approach to Student Government / Bill Clinton / Candidate / President of the Student Council.” Hand-lettered at the bottom is the date “Mar. 8 1967.”"/>
          <p:cNvPicPr>
            <a:picLocks noGrp="1" noChangeAspect="1"/>
          </p:cNvPicPr>
          <p:nvPr>
            <p:ph type="pic" sz="quarter" idx="13"/>
          </p:nvPr>
        </p:nvPicPr>
        <p:blipFill>
          <a:blip r:embed="rId2"/>
          <a:stretch>
            <a:fillRect/>
          </a:stretch>
        </p:blipFill>
        <p:spPr>
          <a:xfrm>
            <a:off x="4489450" y="1139504"/>
            <a:ext cx="4030663" cy="5193354"/>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During his 1967 campaign for student council president at Georgetown University, Bill Clinton told those who voted for him that he would invite them to the White House when he became president of the United States. He kept his promise.</a:t>
            </a:r>
          </a:p>
        </p:txBody>
      </p:sp>
      <p:pic>
        <p:nvPicPr>
          <p:cNvPr id="8" name="OpenStaxLogo" descr="openstax college logo">
            <a:extLst>
              <a:ext uri="{FF2B5EF4-FFF2-40B4-BE49-F238E27FC236}">
                <a16:creationId xmlns:a16="http://schemas.microsoft.com/office/drawing/2014/main" id="{B48C0D34-4D85-4B97-8ACC-CDE9143EF05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31.14</a:t>
            </a:r>
          </a:p>
        </p:txBody>
      </p:sp>
    </p:spTree>
    <p:extLst>
      <p:ext uri="{BB962C8B-B14F-4D97-AF65-F5344CB8AC3E}">
        <p14:creationId xmlns:p14="http://schemas.microsoft.com/office/powerpoint/2010/main" val="1793688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sclaimer">
            <a:extLst>
              <a:ext uri="{FF2B5EF4-FFF2-40B4-BE49-F238E27FC236}">
                <a16:creationId xmlns:a16="http://schemas.microsoft.com/office/drawing/2014/main" id="{2B67CD36-6EBF-421F-A7F8-3636351E3F8B}"/>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This ad for the Apple II appeared in </a:t>
            </a:r>
            <a:r>
              <a:rPr lang="en-US" sz="1600" i="1" dirty="0">
                <a:solidFill>
                  <a:schemeClr val="tx1"/>
                </a:solidFill>
              </a:rPr>
              <a:t>Byte</a:t>
            </a:r>
            <a:r>
              <a:rPr lang="en-US" sz="1600" dirty="0">
                <a:solidFill>
                  <a:schemeClr val="tx1"/>
                </a:solidFill>
              </a:rPr>
              <a:t> magazine in 1977.</a:t>
            </a:r>
          </a:p>
        </p:txBody>
      </p:sp>
      <p:pic>
        <p:nvPicPr>
          <p:cNvPr id="6" name="Figure" descr="An advertisement shows a young man seated at a kitchen table working on a 1970s-style computer. A woman, who is preparing food at the kitchen counter, looks over her shoulder at him and smiles."/>
          <p:cNvPicPr>
            <a:picLocks noGrp="1" noChangeAspect="1"/>
          </p:cNvPicPr>
          <p:nvPr>
            <p:ph type="pic" sz="quarter" idx="13"/>
          </p:nvPr>
        </p:nvPicPr>
        <p:blipFill>
          <a:blip r:embed="rId2"/>
          <a:stretch>
            <a:fillRect/>
          </a:stretch>
        </p:blipFill>
        <p:spPr>
          <a:xfrm>
            <a:off x="548515" y="1108075"/>
            <a:ext cx="3849620" cy="5256213"/>
          </a:xfrm>
        </p:spPr>
      </p:pic>
      <p:pic>
        <p:nvPicPr>
          <p:cNvPr id="8" name="OpenStaxLogo" descr="openstax college logo">
            <a:extLst>
              <a:ext uri="{FF2B5EF4-FFF2-40B4-BE49-F238E27FC236}">
                <a16:creationId xmlns:a16="http://schemas.microsoft.com/office/drawing/2014/main" id="{4B5764A5-2874-46D4-A6A0-784886A6311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31.15</a:t>
            </a:r>
          </a:p>
        </p:txBody>
      </p:sp>
    </p:spTree>
    <p:extLst>
      <p:ext uri="{BB962C8B-B14F-4D97-AF65-F5344CB8AC3E}">
        <p14:creationId xmlns:p14="http://schemas.microsoft.com/office/powerpoint/2010/main" val="3285096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sclaimer">
            <a:extLst>
              <a:ext uri="{FF2B5EF4-FFF2-40B4-BE49-F238E27FC236}">
                <a16:creationId xmlns:a16="http://schemas.microsoft.com/office/drawing/2014/main" id="{99811CD2-9F9F-49A9-A3CC-80582B600926}"/>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A photograph shows C. Everett Koop and Hillary Clinton in profile. They sit beside one another; Clinton speaks and gestures with her hands."/>
          <p:cNvPicPr>
            <a:picLocks noGrp="1" noChangeAspect="1"/>
          </p:cNvPicPr>
          <p:nvPr>
            <p:ph type="pic" sz="quarter" idx="13"/>
          </p:nvPr>
        </p:nvPicPr>
        <p:blipFill>
          <a:blip r:embed="rId2"/>
          <a:stretch>
            <a:fillRect/>
          </a:stretch>
        </p:blipFill>
        <p:spPr>
          <a:xfrm>
            <a:off x="4489450" y="1279027"/>
            <a:ext cx="4030663" cy="4914308"/>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C. Everett Koop, who had served as surgeon general under Ronald Reagan and was a strong advocate of healthcare reform, helped First Lady Hillary Clinton promote the Health Security Act in the fall of 1993.</a:t>
            </a:r>
          </a:p>
        </p:txBody>
      </p:sp>
      <p:pic>
        <p:nvPicPr>
          <p:cNvPr id="8" name="OpenStaxLogo" descr="openstax college logo">
            <a:extLst>
              <a:ext uri="{FF2B5EF4-FFF2-40B4-BE49-F238E27FC236}">
                <a16:creationId xmlns:a16="http://schemas.microsoft.com/office/drawing/2014/main" id="{68CAF7F0-72CF-423A-AD90-E5AC541FC0B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31.16</a:t>
            </a:r>
          </a:p>
        </p:txBody>
      </p:sp>
    </p:spTree>
    <p:extLst>
      <p:ext uri="{BB962C8B-B14F-4D97-AF65-F5344CB8AC3E}">
        <p14:creationId xmlns:p14="http://schemas.microsoft.com/office/powerpoint/2010/main" val="1793688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sclaimer">
            <a:extLst>
              <a:ext uri="{FF2B5EF4-FFF2-40B4-BE49-F238E27FC236}">
                <a16:creationId xmlns:a16="http://schemas.microsoft.com/office/drawing/2014/main" id="{0E4B9EA3-E4BD-4341-A3E5-37EE4E46B88D}"/>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remains of automobiles stand in front of the bombed federal building in Oklahoma City in 1995 (a). More than three hundred nearby buildings were damaged by the blast, an attack perpetrated at least partly to avenge the Waco siege (b) exactly two years earlier.</a:t>
            </a:r>
          </a:p>
        </p:txBody>
      </p:sp>
      <p:pic>
        <p:nvPicPr>
          <p:cNvPr id="9" name="Figure" descr="Photograph (a) shows the bombed federal building in Oklahoma City. Photograph (b) shows the siege of the Waco compound; flames shoot from the top of the Mount Carmel center."/>
          <p:cNvPicPr>
            <a:picLocks noGrp="1" noChangeAspect="1"/>
          </p:cNvPicPr>
          <p:nvPr>
            <p:ph type="pic" sz="quarter" idx="13"/>
          </p:nvPr>
        </p:nvPicPr>
        <p:blipFill>
          <a:blip r:embed="rId2"/>
          <a:stretch>
            <a:fillRect/>
          </a:stretch>
        </p:blipFill>
        <p:spPr>
          <a:xfrm>
            <a:off x="1087424" y="1122386"/>
            <a:ext cx="6802463" cy="3500071"/>
          </a:xfrm>
        </p:spPr>
      </p:pic>
      <p:pic>
        <p:nvPicPr>
          <p:cNvPr id="8" name="OpenStaxLogo" descr="openstax college logo">
            <a:extLst>
              <a:ext uri="{FF2B5EF4-FFF2-40B4-BE49-F238E27FC236}">
                <a16:creationId xmlns:a16="http://schemas.microsoft.com/office/drawing/2014/main" id="{E67D188F-F10C-4707-BCAA-DFB78EA8D71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31.17</a:t>
            </a:r>
          </a:p>
        </p:txBody>
      </p:sp>
    </p:spTree>
    <p:extLst>
      <p:ext uri="{BB962C8B-B14F-4D97-AF65-F5344CB8AC3E}">
        <p14:creationId xmlns:p14="http://schemas.microsoft.com/office/powerpoint/2010/main" val="1039996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sclaimer">
            <a:extLst>
              <a:ext uri="{FF2B5EF4-FFF2-40B4-BE49-F238E27FC236}">
                <a16:creationId xmlns:a16="http://schemas.microsoft.com/office/drawing/2014/main" id="{0323FDF7-FC6A-40D9-8B62-13D8CF184BFE}"/>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Yitzhak Rabin (left) and Yasser Arafat (right), shown with Bill Clinton, signed the Oslo Accords at the White House on September 13, 1993. Rabin was killed two years later by an Israeli who opposed the treaty.</a:t>
            </a:r>
          </a:p>
        </p:txBody>
      </p:sp>
      <p:pic>
        <p:nvPicPr>
          <p:cNvPr id="9" name="Figure" descr="A photograph shows Yitzhak Rabin and Yasser Arafat shaking hands. Bill Clinton stands between them with his arms open in a welcoming gesture."/>
          <p:cNvPicPr>
            <a:picLocks noGrp="1" noChangeAspect="1"/>
          </p:cNvPicPr>
          <p:nvPr>
            <p:ph type="pic" sz="quarter" idx="13"/>
          </p:nvPr>
        </p:nvPicPr>
        <p:blipFill>
          <a:blip r:embed="rId2"/>
          <a:stretch>
            <a:fillRect/>
          </a:stretch>
        </p:blipFill>
        <p:spPr>
          <a:xfrm>
            <a:off x="1913132" y="1122386"/>
            <a:ext cx="5151047" cy="3500071"/>
          </a:xfrm>
        </p:spPr>
      </p:pic>
      <p:pic>
        <p:nvPicPr>
          <p:cNvPr id="8" name="OpenStaxLogo" descr="openstax college logo">
            <a:extLst>
              <a:ext uri="{FF2B5EF4-FFF2-40B4-BE49-F238E27FC236}">
                <a16:creationId xmlns:a16="http://schemas.microsoft.com/office/drawing/2014/main" id="{BAD1C6F1-D554-4AFC-9174-0EEF47F4982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31.18</a:t>
            </a:r>
          </a:p>
        </p:txBody>
      </p:sp>
    </p:spTree>
    <p:extLst>
      <p:ext uri="{BB962C8B-B14F-4D97-AF65-F5344CB8AC3E}">
        <p14:creationId xmlns:p14="http://schemas.microsoft.com/office/powerpoint/2010/main" val="1039996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sclaimer">
            <a:extLst>
              <a:ext uri="{FF2B5EF4-FFF2-40B4-BE49-F238E27FC236}">
                <a16:creationId xmlns:a16="http://schemas.microsoft.com/office/drawing/2014/main" id="{9BEBDAFB-B31F-42A6-8C03-8200088FBA02}"/>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striking piece of graffiti from the Berlin Wall, now housed in the Newseum in Washington, DC, contains the name of the AIDS Coalition to Unleash Power (ACT UP), a group formed in 1987 in New York City to combat the spread of AIDS and the perception that AIDS was the product of immoral behavior.</a:t>
            </a:r>
          </a:p>
        </p:txBody>
      </p:sp>
      <p:pic>
        <p:nvPicPr>
          <p:cNvPr id="9" name="Figure" descr="A panel of graffiti on the Berlin Wall shows a wide-open mouth, within which are the words “ACT UP!”"/>
          <p:cNvPicPr>
            <a:picLocks noGrp="1" noChangeAspect="1"/>
          </p:cNvPicPr>
          <p:nvPr>
            <p:ph type="pic" sz="quarter" idx="13"/>
          </p:nvPr>
        </p:nvPicPr>
        <p:blipFill>
          <a:blip r:embed="rId2"/>
          <a:stretch>
            <a:fillRect/>
          </a:stretch>
        </p:blipFill>
        <p:spPr>
          <a:xfrm>
            <a:off x="2211621" y="1122386"/>
            <a:ext cx="4554069" cy="3500071"/>
          </a:xfrm>
        </p:spPr>
      </p:pic>
      <p:pic>
        <p:nvPicPr>
          <p:cNvPr id="8" name="OpenStaxLogo" descr="openstax college logo">
            <a:extLst>
              <a:ext uri="{FF2B5EF4-FFF2-40B4-BE49-F238E27FC236}">
                <a16:creationId xmlns:a16="http://schemas.microsoft.com/office/drawing/2014/main" id="{BD9694D9-1C32-4C73-AE22-8FFB2CC3C45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31.1</a:t>
            </a:r>
          </a:p>
        </p:txBody>
      </p:sp>
    </p:spTree>
    <p:extLst>
      <p:ext uri="{BB962C8B-B14F-4D97-AF65-F5344CB8AC3E}">
        <p14:creationId xmlns:p14="http://schemas.microsoft.com/office/powerpoint/2010/main" val="1039996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sclaimer">
            <a:extLst>
              <a:ext uri="{FF2B5EF4-FFF2-40B4-BE49-F238E27FC236}">
                <a16:creationId xmlns:a16="http://schemas.microsoft.com/office/drawing/2014/main" id="{BA037825-42B6-4EF7-AA40-5835F2A91B81}"/>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Floor proceedings in the U.S. Senate during the 1998 impeachment trial of Bill Clinton, who was narrowly acquitted of both charges.</a:t>
            </a:r>
          </a:p>
        </p:txBody>
      </p:sp>
      <p:pic>
        <p:nvPicPr>
          <p:cNvPr id="9" name="Figure" descr="A photograph shows an aerial view of proceedings on the Senate floor during Bill Clinton’s impeachment trial."/>
          <p:cNvPicPr>
            <a:picLocks noGrp="1" noChangeAspect="1"/>
          </p:cNvPicPr>
          <p:nvPr>
            <p:ph type="pic" sz="quarter" idx="13"/>
          </p:nvPr>
        </p:nvPicPr>
        <p:blipFill>
          <a:blip r:embed="rId2"/>
          <a:stretch>
            <a:fillRect/>
          </a:stretch>
        </p:blipFill>
        <p:spPr>
          <a:xfrm>
            <a:off x="1883641" y="1122386"/>
            <a:ext cx="5210029" cy="3500071"/>
          </a:xfrm>
        </p:spPr>
      </p:pic>
      <p:pic>
        <p:nvPicPr>
          <p:cNvPr id="8" name="OpenStaxLogo" descr="openstax college logo">
            <a:extLst>
              <a:ext uri="{FF2B5EF4-FFF2-40B4-BE49-F238E27FC236}">
                <a16:creationId xmlns:a16="http://schemas.microsoft.com/office/drawing/2014/main" id="{92630ED6-B9BF-4F0D-9165-5EFEA1DC056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31.19</a:t>
            </a:r>
          </a:p>
        </p:txBody>
      </p:sp>
    </p:spTree>
    <p:extLst>
      <p:ext uri="{BB962C8B-B14F-4D97-AF65-F5344CB8AC3E}">
        <p14:creationId xmlns:p14="http://schemas.microsoft.com/office/powerpoint/2010/main" val="1039996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sclaimer">
            <a:extLst>
              <a:ext uri="{FF2B5EF4-FFF2-40B4-BE49-F238E27FC236}">
                <a16:creationId xmlns:a16="http://schemas.microsoft.com/office/drawing/2014/main" id="{2578DB49-F051-4492-981B-B9FF500656B8}"/>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map shows the results of the 2000 U.S. presidential election. While Bush won in the majority of states, Gore dominated in the more populous ones, winning the popular vote overall.</a:t>
            </a:r>
          </a:p>
        </p:txBody>
      </p:sp>
      <p:pic>
        <p:nvPicPr>
          <p:cNvPr id="9" name="Figure" descr="A map shows the results of the 2000 presidential election and the number of electoral votes cast for each candidate. The states that voted for Bush include Alaska (3), Nevada (4), Arizona (8), Utah (5), Idaho (4), Montana (3), Wyoming (3), Colorado (8), North Dakota (3), South Dakota (3), Nebraska (5), Kansas (6), Oklahoma (8), Texas (32), Missouri (11), Arkansas (6), Louisiana (9), Indiana (12), Kentucky (8), Tennessee (11), Mississippi (7), Alabama (9), Georgia (13), Florida (25), South Carolina (8), North Carolina (14), Virginia (13), West Virginia (5), Ohio (21), and New Hampshire (4). The states that voted for Gore include California (54), Oregon (7), Washington (11), New Mexico (5), Minnesota (10), Iowa (7), Wisconsin (11), Illinois (22), Michigan (18), Hawaii (4), Pennsylvania (23), Maryland (10), Delaware (3), New Jersey (15), New York (33), Vermont (3), Maine (4), Massachusetts (12), Rhode Island (4), Connecticut (8), and Washington, D.C. (2)."/>
          <p:cNvPicPr>
            <a:picLocks noGrp="1" noChangeAspect="1"/>
          </p:cNvPicPr>
          <p:nvPr>
            <p:ph type="pic" sz="quarter" idx="13"/>
          </p:nvPr>
        </p:nvPicPr>
        <p:blipFill>
          <a:blip r:embed="rId2"/>
          <a:stretch>
            <a:fillRect/>
          </a:stretch>
        </p:blipFill>
        <p:spPr>
          <a:xfrm>
            <a:off x="1683804" y="1122386"/>
            <a:ext cx="5609702" cy="3500071"/>
          </a:xfrm>
        </p:spPr>
      </p:pic>
      <p:pic>
        <p:nvPicPr>
          <p:cNvPr id="8" name="OpenStaxLogo" descr="openstax college logo">
            <a:extLst>
              <a:ext uri="{FF2B5EF4-FFF2-40B4-BE49-F238E27FC236}">
                <a16:creationId xmlns:a16="http://schemas.microsoft.com/office/drawing/2014/main" id="{7074FABF-1C13-4E33-8944-4D451DEE18F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31.20</a:t>
            </a:r>
          </a:p>
        </p:txBody>
      </p:sp>
    </p:spTree>
    <p:extLst>
      <p:ext uri="{BB962C8B-B14F-4D97-AF65-F5344CB8AC3E}">
        <p14:creationId xmlns:p14="http://schemas.microsoft.com/office/powerpoint/2010/main" val="1039996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sclaimer">
            <a:extLst>
              <a:ext uri="{FF2B5EF4-FFF2-40B4-BE49-F238E27FC236}">
                <a16:creationId xmlns:a16="http://schemas.microsoft.com/office/drawing/2014/main" id="{19456B9C-3D1B-4CA6-832A-9301FAFA2A16}"/>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hidden="1"/>
          <p:cNvSpPr>
            <a:spLocks noGrp="1"/>
          </p:cNvSpPr>
          <p:nvPr>
            <p:ph type="body" sz="quarter" idx="14"/>
          </p:nvPr>
        </p:nvSpPr>
        <p:spPr/>
        <p:txBody>
          <a:bodyPr>
            <a:normAutofit/>
          </a:bodyPr>
          <a:lstStyle/>
          <a:p>
            <a:pPr marL="342900" indent="-342900"/>
            <a:endParaRPr lang="en-US" sz="1600" dirty="0"/>
          </a:p>
        </p:txBody>
      </p:sp>
      <p:pic>
        <p:nvPicPr>
          <p:cNvPr id="9" name="Figure" descr="A timeline shows important events of the era. In 1980, Ronald Reagan is elected president; a portrait of Reagan is shown. In 1981, President Reagan is wounded in an assassination attempt; a photograph of Reagan lying on the ground surrounded by people is shown. In 1982, the Equal Rights Amendment dies after not achieving the required ratification. In 1987, Reagan addresses the Iran-Contra scandal. In 1989, the Berlin Wall falls; a photograph of a part of the Berlin Wall is shown. In 1991, Operation Desert Storm begins in the Persian Gulf, and the Internet opens to commercial use; a photograph of George H. W. Bush greeting troops in the Persian Gulf is shown. In 1992, William J. Clinton is elected. In 1993, Congress approves the North American Free Trade Agreement. In 1994, Republicans draft the Contract with America. In 1995, Timothy McVeigh bombs a federal building in Oklahoma City; a photograph of the bombed building is shown. In 1998, the U.S. House of Representatives impeaches President Clinton; a photograph of the impeachment proceedings is shown."/>
          <p:cNvPicPr>
            <a:picLocks noGrp="1" noChangeAspect="1"/>
          </p:cNvPicPr>
          <p:nvPr>
            <p:ph type="pic" sz="quarter" idx="13"/>
          </p:nvPr>
        </p:nvPicPr>
        <p:blipFill>
          <a:blip r:embed="rId2"/>
          <a:stretch>
            <a:fillRect/>
          </a:stretch>
        </p:blipFill>
        <p:spPr>
          <a:xfrm>
            <a:off x="1261640" y="1122386"/>
            <a:ext cx="6454031" cy="3500071"/>
          </a:xfrm>
        </p:spPr>
      </p:pic>
      <p:pic>
        <p:nvPicPr>
          <p:cNvPr id="8" name="OpenStaxLogo" descr="openstax college logo">
            <a:extLst>
              <a:ext uri="{FF2B5EF4-FFF2-40B4-BE49-F238E27FC236}">
                <a16:creationId xmlns:a16="http://schemas.microsoft.com/office/drawing/2014/main" id="{767A244F-A1C8-4B8B-BDD5-6118B1E8168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31.2</a:t>
            </a:r>
          </a:p>
        </p:txBody>
      </p:sp>
    </p:spTree>
    <p:extLst>
      <p:ext uri="{BB962C8B-B14F-4D97-AF65-F5344CB8AC3E}">
        <p14:creationId xmlns:p14="http://schemas.microsoft.com/office/powerpoint/2010/main" val="103999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sclaimer">
            <a:extLst>
              <a:ext uri="{FF2B5EF4-FFF2-40B4-BE49-F238E27FC236}">
                <a16:creationId xmlns:a16="http://schemas.microsoft.com/office/drawing/2014/main" id="{F970B978-1AF5-4DB7-8DD6-3348B2D17DCE}"/>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In 1961, when Congress began to explore nationwide health insurance for the elderly under Social Security, Reagan made a recording for the American Medical Association in which he denounced the idea—which was later adopted as Medicare—as “socialized medicine.” Such a program, Reagan warned his listeners, was the first step to the nation’s demise as a free society.</a:t>
            </a:r>
          </a:p>
        </p:txBody>
      </p:sp>
      <p:pic>
        <p:nvPicPr>
          <p:cNvPr id="9" name="Figure" descr="An album jacket shows a photograph of a smiling Ronald Reagan in a relaxed pose. Beside him are the words “RONALD REAGAN speaks out against SOCIALIZED MEDICINE.”"/>
          <p:cNvPicPr>
            <a:picLocks noGrp="1" noChangeAspect="1"/>
          </p:cNvPicPr>
          <p:nvPr>
            <p:ph type="pic" sz="quarter" idx="13"/>
          </p:nvPr>
        </p:nvPicPr>
        <p:blipFill>
          <a:blip r:embed="rId2"/>
          <a:stretch>
            <a:fillRect/>
          </a:stretch>
        </p:blipFill>
        <p:spPr>
          <a:xfrm>
            <a:off x="2592784" y="1122386"/>
            <a:ext cx="3791743" cy="3500071"/>
          </a:xfrm>
        </p:spPr>
      </p:pic>
      <p:pic>
        <p:nvPicPr>
          <p:cNvPr id="8" name="OpenStaxLogo" descr="openstax college logo">
            <a:extLst>
              <a:ext uri="{FF2B5EF4-FFF2-40B4-BE49-F238E27FC236}">
                <a16:creationId xmlns:a16="http://schemas.microsoft.com/office/drawing/2014/main" id="{020AD3D3-3FF0-41F9-9EA7-CE0BC2EDE67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31.3</a:t>
            </a:r>
          </a:p>
        </p:txBody>
      </p:sp>
    </p:spTree>
    <p:extLst>
      <p:ext uri="{BB962C8B-B14F-4D97-AF65-F5344CB8AC3E}">
        <p14:creationId xmlns:p14="http://schemas.microsoft.com/office/powerpoint/2010/main" val="1039996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sclaimer">
            <a:extLst>
              <a:ext uri="{FF2B5EF4-FFF2-40B4-BE49-F238E27FC236}">
                <a16:creationId xmlns:a16="http://schemas.microsoft.com/office/drawing/2014/main" id="{E8E1F86C-CFC7-49E6-BA87-E09392EFA7E7}"/>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Ronald Reagan campaigns for the presidency with his wife Nancy in South Carolina in 1980. Reagan won in all the Deep South states except Georgia, although he did not come from the South and his opponent Jimmy Carter did.</a:t>
            </a:r>
          </a:p>
        </p:txBody>
      </p:sp>
      <p:pic>
        <p:nvPicPr>
          <p:cNvPr id="9" name="Figure" descr="A photograph shows Ronald and Nancy Reagan on the campaign trail. They stand amidst a cheering crowd, surrounded by red, white, and blue balloons. Nancy Reagan waves to the crowd; Ronald Reagan smiles and places a hand on her back."/>
          <p:cNvPicPr>
            <a:picLocks noGrp="1" noChangeAspect="1"/>
          </p:cNvPicPr>
          <p:nvPr>
            <p:ph type="pic" sz="quarter" idx="13"/>
          </p:nvPr>
        </p:nvPicPr>
        <p:blipFill>
          <a:blip r:embed="rId2"/>
          <a:stretch>
            <a:fillRect/>
          </a:stretch>
        </p:blipFill>
        <p:spPr>
          <a:xfrm>
            <a:off x="1843253" y="1122386"/>
            <a:ext cx="5290805" cy="3500071"/>
          </a:xfrm>
        </p:spPr>
      </p:pic>
      <p:pic>
        <p:nvPicPr>
          <p:cNvPr id="8" name="OpenStaxLogo" descr="openstax college logo">
            <a:extLst>
              <a:ext uri="{FF2B5EF4-FFF2-40B4-BE49-F238E27FC236}">
                <a16:creationId xmlns:a16="http://schemas.microsoft.com/office/drawing/2014/main" id="{5588EB96-C510-4114-B8C0-60628CF00E2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31.4</a:t>
            </a:r>
          </a:p>
        </p:txBody>
      </p:sp>
    </p:spTree>
    <p:extLst>
      <p:ext uri="{BB962C8B-B14F-4D97-AF65-F5344CB8AC3E}">
        <p14:creationId xmlns:p14="http://schemas.microsoft.com/office/powerpoint/2010/main" val="103999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sclaimer">
            <a:extLst>
              <a:ext uri="{FF2B5EF4-FFF2-40B4-BE49-F238E27FC236}">
                <a16:creationId xmlns:a16="http://schemas.microsoft.com/office/drawing/2014/main" id="{A1E730A8-EAB7-4258-B0CC-F28F962D2A10}"/>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Ronald Reagan outlines his plan for tax reduction legislation in July 1981. Data suggest that the supply-side policies of the 1980s actually produced less investment, slightly slower growth, and a greater decline in wages than the non–supply side policies of the 1990s.</a:t>
            </a:r>
          </a:p>
        </p:txBody>
      </p:sp>
      <p:pic>
        <p:nvPicPr>
          <p:cNvPr id="9" name="Figure" descr="A photograph shows Reagan sitting at a desk, gesturing at a large chart labeled “Your Taxes.”"/>
          <p:cNvPicPr>
            <a:picLocks noGrp="1" noChangeAspect="1"/>
          </p:cNvPicPr>
          <p:nvPr>
            <p:ph type="pic" sz="quarter" idx="13"/>
          </p:nvPr>
        </p:nvPicPr>
        <p:blipFill>
          <a:blip r:embed="rId2"/>
          <a:stretch>
            <a:fillRect/>
          </a:stretch>
        </p:blipFill>
        <p:spPr>
          <a:xfrm>
            <a:off x="1853467" y="1122386"/>
            <a:ext cx="5270377" cy="3500071"/>
          </a:xfrm>
        </p:spPr>
      </p:pic>
      <p:pic>
        <p:nvPicPr>
          <p:cNvPr id="8" name="OpenStaxLogo" descr="openstax college logo">
            <a:extLst>
              <a:ext uri="{FF2B5EF4-FFF2-40B4-BE49-F238E27FC236}">
                <a16:creationId xmlns:a16="http://schemas.microsoft.com/office/drawing/2014/main" id="{57230238-391B-4F2D-AD32-B8F1458CF7B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31.5</a:t>
            </a:r>
          </a:p>
        </p:txBody>
      </p:sp>
    </p:spTree>
    <p:extLst>
      <p:ext uri="{BB962C8B-B14F-4D97-AF65-F5344CB8AC3E}">
        <p14:creationId xmlns:p14="http://schemas.microsoft.com/office/powerpoint/2010/main" val="1039996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sclaimer">
            <a:extLst>
              <a:ext uri="{FF2B5EF4-FFF2-40B4-BE49-F238E27FC236}">
                <a16:creationId xmlns:a16="http://schemas.microsoft.com/office/drawing/2014/main" id="{7C2E4E35-7FC0-47C7-9BBC-BE6B8985A53A}"/>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President Ronald Reagan signs economic reform legislation at his ranch in California. Note the blue jeans, denim jacket, and cowboy boots he wears.</a:t>
            </a:r>
          </a:p>
        </p:txBody>
      </p:sp>
      <p:pic>
        <p:nvPicPr>
          <p:cNvPr id="9" name="Figure" descr="A photograph shows Ronald Reagan signing legislation while seated outdoors at a rustic table. He is dressed in blue jeans, a denim jacket, and cowboy boots, and he strokes the head of a large black dog seated beside him. In front of Reagan, the press takes photographs."/>
          <p:cNvPicPr>
            <a:picLocks noGrp="1" noChangeAspect="1"/>
          </p:cNvPicPr>
          <p:nvPr>
            <p:ph type="pic" sz="quarter" idx="13"/>
          </p:nvPr>
        </p:nvPicPr>
        <p:blipFill>
          <a:blip r:embed="rId2"/>
          <a:stretch>
            <a:fillRect/>
          </a:stretch>
        </p:blipFill>
        <p:spPr>
          <a:xfrm>
            <a:off x="1903376" y="1122386"/>
            <a:ext cx="5170559" cy="3500071"/>
          </a:xfrm>
        </p:spPr>
      </p:pic>
      <p:pic>
        <p:nvPicPr>
          <p:cNvPr id="8" name="OpenStaxLogo" descr="openstax college logo">
            <a:extLst>
              <a:ext uri="{FF2B5EF4-FFF2-40B4-BE49-F238E27FC236}">
                <a16:creationId xmlns:a16="http://schemas.microsoft.com/office/drawing/2014/main" id="{9C5740AA-D5BB-45EB-98B3-869FC7A5CA1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31.6</a:t>
            </a:r>
          </a:p>
        </p:txBody>
      </p:sp>
    </p:spTree>
    <p:extLst>
      <p:ext uri="{BB962C8B-B14F-4D97-AF65-F5344CB8AC3E}">
        <p14:creationId xmlns:p14="http://schemas.microsoft.com/office/powerpoint/2010/main" val="10399969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sclaimer">
            <a:extLst>
              <a:ext uri="{FF2B5EF4-FFF2-40B4-BE49-F238E27FC236}">
                <a16:creationId xmlns:a16="http://schemas.microsoft.com/office/drawing/2014/main" id="{0D73E229-8B29-4624-981F-F473EFE58082}"/>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fundraising card was used by Anita Bryant, singer and beauty pageant winner, to gather support for Save Our Children Inc., a political coalition she formed in the late 1970s to overturn a Florida ordinance banning discrimination based on sexual orientation. Many of the group’s strategies were soon embraced by the Moral Majority.</a:t>
            </a:r>
          </a:p>
        </p:txBody>
      </p:sp>
      <p:pic>
        <p:nvPicPr>
          <p:cNvPr id="9" name="Figure" descr="A card is headed with a red checkbox and the headline “YES, ANITA!” beside a photograph of a smiling Anita Bryant. The text reads “I want to help you bring America back to God and morality. Please send me all issues of your Protect America’s Children Newsletter.” Below this is space for the subscriber’s name and address."/>
          <p:cNvPicPr>
            <a:picLocks noGrp="1" noChangeAspect="1"/>
          </p:cNvPicPr>
          <p:nvPr>
            <p:ph type="pic" sz="quarter" idx="13"/>
          </p:nvPr>
        </p:nvPicPr>
        <p:blipFill>
          <a:blip r:embed="rId2"/>
          <a:stretch>
            <a:fillRect/>
          </a:stretch>
        </p:blipFill>
        <p:spPr>
          <a:xfrm>
            <a:off x="1357858" y="1122386"/>
            <a:ext cx="6261594" cy="3500071"/>
          </a:xfrm>
        </p:spPr>
      </p:pic>
      <p:pic>
        <p:nvPicPr>
          <p:cNvPr id="8" name="OpenStaxLogo" descr="openstax college logo">
            <a:extLst>
              <a:ext uri="{FF2B5EF4-FFF2-40B4-BE49-F238E27FC236}">
                <a16:creationId xmlns:a16="http://schemas.microsoft.com/office/drawing/2014/main" id="{456141EC-BB50-4E2E-9781-0C0510F6FD9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31.7</a:t>
            </a:r>
          </a:p>
        </p:txBody>
      </p:sp>
    </p:spTree>
    <p:extLst>
      <p:ext uri="{BB962C8B-B14F-4D97-AF65-F5344CB8AC3E}">
        <p14:creationId xmlns:p14="http://schemas.microsoft.com/office/powerpoint/2010/main" val="1039996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sclaimer">
            <a:extLst>
              <a:ext uri="{FF2B5EF4-FFF2-40B4-BE49-F238E27FC236}">
                <a16:creationId xmlns:a16="http://schemas.microsoft.com/office/drawing/2014/main" id="{4A3F04EA-0159-4F18-9ED1-521AD86F65CD}"/>
              </a:ext>
            </a:extLst>
          </p:cNvPr>
          <p:cNvSpPr>
            <a:spLocks noGrp="1"/>
          </p:cNvSpPr>
          <p:nvPr>
            <p:ph type="ftr" sz="quarter" idx="11"/>
          </p:nvPr>
        </p:nvSpPr>
        <p:spPr>
          <a:xfrm>
            <a:off x="457199" y="6492875"/>
            <a:ext cx="7746763"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Tipper Gore, wife of then-senator (and later vice president) Al Gore, at the 1985 Senate hearings into rating labels proposed by the PMRC, of which she was a cofounder.</a:t>
            </a:r>
          </a:p>
        </p:txBody>
      </p:sp>
      <p:pic>
        <p:nvPicPr>
          <p:cNvPr id="9" name="Figure" descr="A photograph shows Tipper Gore seated at a table at a Senate hearing."/>
          <p:cNvPicPr>
            <a:picLocks noGrp="1" noChangeAspect="1"/>
          </p:cNvPicPr>
          <p:nvPr>
            <p:ph type="pic" sz="quarter" idx="13"/>
          </p:nvPr>
        </p:nvPicPr>
        <p:blipFill>
          <a:blip r:embed="rId2"/>
          <a:stretch>
            <a:fillRect/>
          </a:stretch>
        </p:blipFill>
        <p:spPr>
          <a:xfrm>
            <a:off x="2286998" y="1122386"/>
            <a:ext cx="4403315" cy="3500071"/>
          </a:xfrm>
        </p:spPr>
      </p:pic>
      <p:pic>
        <p:nvPicPr>
          <p:cNvPr id="8" name="OpenStaxLogo" descr="openstax college logo">
            <a:extLst>
              <a:ext uri="{FF2B5EF4-FFF2-40B4-BE49-F238E27FC236}">
                <a16:creationId xmlns:a16="http://schemas.microsoft.com/office/drawing/2014/main" id="{9B67EB04-245C-4437-A7CB-AFF2074B796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31.8</a:t>
            </a:r>
          </a:p>
        </p:txBody>
      </p:sp>
    </p:spTree>
    <p:extLst>
      <p:ext uri="{BB962C8B-B14F-4D97-AF65-F5344CB8AC3E}">
        <p14:creationId xmlns:p14="http://schemas.microsoft.com/office/powerpoint/2010/main" val="10399969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287</TotalTime>
  <Words>2084</Words>
  <Application>Microsoft Office PowerPoint</Application>
  <PresentationFormat>On-screen Show (4:3)</PresentationFormat>
  <Paragraphs>62</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Arial Black</vt:lpstr>
      <vt:lpstr>Calibri</vt:lpstr>
      <vt:lpstr>Essential</vt:lpstr>
      <vt:lpstr>U.S. History</vt:lpstr>
      <vt:lpstr>Figure 31.1</vt:lpstr>
      <vt:lpstr>Figure 31.2</vt:lpstr>
      <vt:lpstr>Figure 31.3</vt:lpstr>
      <vt:lpstr>Figure 31.4</vt:lpstr>
      <vt:lpstr>Figure 31.5</vt:lpstr>
      <vt:lpstr>Figure 31.6</vt:lpstr>
      <vt:lpstr>Figure 31.7</vt:lpstr>
      <vt:lpstr>Figure 31.8</vt:lpstr>
      <vt:lpstr>Figure 31.9</vt:lpstr>
      <vt:lpstr>Figure 31.10</vt:lpstr>
      <vt:lpstr>Figure 31.11</vt:lpstr>
      <vt:lpstr>Figure 31.12</vt:lpstr>
      <vt:lpstr>Figure 31.13</vt:lpstr>
      <vt:lpstr>Figure 31.14</vt:lpstr>
      <vt:lpstr>Figure 31.15</vt:lpstr>
      <vt:lpstr>Figure 31.16</vt:lpstr>
      <vt:lpstr>Figure 31.17</vt:lpstr>
      <vt:lpstr>Figure 31.18</vt:lpstr>
      <vt:lpstr>Figure 31.19</vt:lpstr>
      <vt:lpstr>Figure 31.20</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History - Chapter 31 - From Cold War to Culture Wars, 1980-2000</dc:title>
  <dc:creator>Spuddy McSpare</dc:creator>
  <cp:lastModifiedBy>Conversion_08</cp:lastModifiedBy>
  <cp:revision>61</cp:revision>
  <dcterms:created xsi:type="dcterms:W3CDTF">2012-06-04T02:13:36Z</dcterms:created>
  <dcterms:modified xsi:type="dcterms:W3CDTF">2017-09-11T18:48:03Z</dcterms:modified>
</cp:coreProperties>
</file>