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1"/>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91" autoAdjust="0"/>
  </p:normalViewPr>
  <p:slideViewPr>
    <p:cSldViewPr snapToGrid="0" snapToObjects="1">
      <p:cViewPr varScale="1">
        <p:scale>
          <a:sx n="105" d="100"/>
          <a:sy n="105" d="100"/>
        </p:scale>
        <p:origin x="498" y="78"/>
      </p:cViewPr>
      <p:guideLst>
        <p:guide orient="horz" pos="2160"/>
        <p:guide pos="2880"/>
      </p:guideLst>
    </p:cSldViewPr>
  </p:slideViewPr>
  <p:outlineViewPr>
    <p:cViewPr>
      <p:scale>
        <a:sx n="33" d="100"/>
        <a:sy n="33" d="100"/>
      </p:scale>
      <p:origin x="0" y="-27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573230"/>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22 Age of Empire: American Foreign Policy, 1890-1914</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91599922-80D5-4906-8613-7AC7DF069F88}"/>
              </a:ext>
            </a:extLst>
          </p:cNvPr>
          <p:cNvSpPr>
            <a:spLocks noGrp="1"/>
          </p:cNvSpPr>
          <p:nvPr>
            <p:ph type="title" idx="4294967295"/>
          </p:nvPr>
        </p:nvSpPr>
        <p:spPr>
          <a:xfrm>
            <a:off x="0" y="690286"/>
            <a:ext cx="9144000" cy="734641"/>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CC199A1-6BFB-468A-A3CE-A2C7D2C3D35F}"/>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decision to fight or not was debated in the black community, as some felt they owed little to a country that still granted them citizenship in name only, while others believed that proving their patriotism would enhance their opportunities. (credit: Library of Congress)</a:t>
            </a:r>
          </a:p>
        </p:txBody>
      </p:sp>
      <p:pic>
        <p:nvPicPr>
          <p:cNvPr id="9" name="Figure" descr="A photograph depicts a line of black soldiers in the Spanish-American War."/>
          <p:cNvPicPr>
            <a:picLocks noGrp="1" noChangeAspect="1"/>
          </p:cNvPicPr>
          <p:nvPr>
            <p:ph type="pic" sz="quarter" idx="13"/>
          </p:nvPr>
        </p:nvPicPr>
        <p:blipFill>
          <a:blip r:embed="rId2"/>
          <a:stretch>
            <a:fillRect/>
          </a:stretch>
        </p:blipFill>
        <p:spPr>
          <a:xfrm>
            <a:off x="2841312" y="1122386"/>
            <a:ext cx="329468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5393EE6-A703-4DB5-8820-BDC862A515F5}"/>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cartoon from the </a:t>
            </a:r>
            <a:r>
              <a:rPr lang="en-US" sz="1600" i="1" dirty="0"/>
              <a:t>Philadelphia Press, </a:t>
            </a:r>
            <a:r>
              <a:rPr lang="en-US" sz="1600" dirty="0"/>
              <a:t>showed the reach of the new American empire, from Puerto Rico to the Philippines.</a:t>
            </a:r>
          </a:p>
        </p:txBody>
      </p:sp>
      <p:pic>
        <p:nvPicPr>
          <p:cNvPr id="9" name="Figure" descr="A cartoon is captioned “Ten thousand miles from tip to tip.” A portion of a globe is shown, with the United States at the top and various islands, including “Porto Rico,” “Manila,” “Carolinas,” and “Samoa Ids.” labeled beneath. Above the globe, a giant bald eagle hovers, with the sun and a half-circle of stars behind it. In the lower corner, a tiny map with another eagle, labeled “U.S. 1798,” provides a contrast with the size and reach of the nation a century earlier."/>
          <p:cNvPicPr>
            <a:picLocks noGrp="1" noChangeAspect="1"/>
          </p:cNvPicPr>
          <p:nvPr>
            <p:ph type="pic" sz="quarter" idx="13"/>
          </p:nvPr>
        </p:nvPicPr>
        <p:blipFill>
          <a:blip r:embed="rId2"/>
          <a:stretch>
            <a:fillRect/>
          </a:stretch>
        </p:blipFill>
        <p:spPr>
          <a:xfrm>
            <a:off x="2051106" y="1122386"/>
            <a:ext cx="487509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E1F07BD-E826-4C15-BC53-860662DF0144}"/>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Philippine president Emilio Aguinaldo was captured after three years of fighting with U.S. troops. He is seen here boarding the USS </a:t>
            </a:r>
            <a:r>
              <a:rPr lang="en-US" sz="1600" i="1" dirty="0"/>
              <a:t>Vicksburg </a:t>
            </a:r>
            <a:r>
              <a:rPr lang="en-US" sz="1600" dirty="0"/>
              <a:t>after taking an oath of loyalty to the United States in 1901.</a:t>
            </a:r>
          </a:p>
        </p:txBody>
      </p:sp>
      <p:pic>
        <p:nvPicPr>
          <p:cNvPr id="9" name="Figure" descr="A photograph shows Philippine President Emilio Aguinaldo boarding the USS Vicksburg."/>
          <p:cNvPicPr>
            <a:picLocks noGrp="1" noChangeAspect="1"/>
          </p:cNvPicPr>
          <p:nvPr>
            <p:ph type="pic" sz="quarter" idx="13"/>
          </p:nvPr>
        </p:nvPicPr>
        <p:blipFill>
          <a:blip r:embed="rId2"/>
          <a:stretch>
            <a:fillRect/>
          </a:stretch>
        </p:blipFill>
        <p:spPr>
          <a:xfrm>
            <a:off x="2544172" y="1122386"/>
            <a:ext cx="388896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22.11</a:t>
            </a:r>
          </a:p>
        </p:txBody>
      </p:sp>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E23E2EB-CDB5-45CC-BE8E-9E039B1E740A}"/>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political cartoon shows Uncle Sam standing on a map of China, while Europe’s imperialist nations (from left to right: Germany, Spain, Great Britain, Russia, and France) try to cut out their “sphere of influence.”</a:t>
            </a:r>
          </a:p>
        </p:txBody>
      </p:sp>
      <p:pic>
        <p:nvPicPr>
          <p:cNvPr id="9" name="Figure" descr="A cartoon captioned “Putting His Foot Down” shows Uncle Sam standing on a map of China, while Europe’s imperialist nations (Germany, Spain, Great Britain, Russia, and France) try to cut out their “sphere of influence” using large scissors. Austria sharpens its own scissors in the background. Uncle Sam holds a document labeled “Trade Treaty with China” and says, “Gentleman, you may cut up this map as much as you like, but remember, I'm here to stay, and you can't divide Me up into spheres of influence.”"/>
          <p:cNvPicPr>
            <a:picLocks noGrp="1" noChangeAspect="1"/>
          </p:cNvPicPr>
          <p:nvPr>
            <p:ph type="pic" sz="quarter" idx="13"/>
          </p:nvPr>
        </p:nvPicPr>
        <p:blipFill>
          <a:blip r:embed="rId2"/>
          <a:stretch>
            <a:fillRect/>
          </a:stretch>
        </p:blipFill>
        <p:spPr>
          <a:xfrm>
            <a:off x="2029146" y="1122386"/>
            <a:ext cx="491901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0FC137B-F7B4-4A42-B746-4B7947D0EEB9}"/>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Boxer Rebellion in China sought to expel all western influences, including Christian missionaries and trade partners. The Chinese government appreciated the American, British, and German troops that helped suppress the rebellion.</a:t>
            </a:r>
          </a:p>
        </p:txBody>
      </p:sp>
      <p:pic>
        <p:nvPicPr>
          <p:cNvPr id="9" name="Figure" descr="A photograph shows several soldiers of the Chinese Imperial Army during the Boxer Rebellion."/>
          <p:cNvPicPr>
            <a:picLocks noGrp="1" noChangeAspect="1"/>
          </p:cNvPicPr>
          <p:nvPr>
            <p:ph type="pic" sz="quarter" idx="13"/>
          </p:nvPr>
        </p:nvPicPr>
        <p:blipFill>
          <a:blip r:embed="rId2"/>
          <a:stretch>
            <a:fillRect/>
          </a:stretch>
        </p:blipFill>
        <p:spPr>
          <a:xfrm>
            <a:off x="3014544" y="1122386"/>
            <a:ext cx="294822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27959"/>
            <a:ext cx="8062912" cy="659535"/>
          </a:xfrm>
        </p:spPr>
        <p:txBody>
          <a:bodyPr/>
          <a:lstStyle/>
          <a:p>
            <a:r>
              <a:rPr lang="en-US" dirty="0"/>
              <a:t>Figure 22.13</a:t>
            </a:r>
          </a:p>
        </p:txBody>
      </p:sp>
    </p:spTree>
    <p:extLst>
      <p:ext uri="{BB962C8B-B14F-4D97-AF65-F5344CB8AC3E}">
        <p14:creationId xmlns:p14="http://schemas.microsoft.com/office/powerpoint/2010/main" val="103999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349092A9-2065-480D-9F03-A4C05105F2BD}"/>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Roosevelt was often depicted in cartoons wielding his “big stick” and pushing the U.S. foreign agenda, often through the power of the U.S. Navy.</a:t>
            </a:r>
          </a:p>
        </p:txBody>
      </p:sp>
      <p:pic>
        <p:nvPicPr>
          <p:cNvPr id="9" name="Figure" descr="A cartoon, captioned “The Big Stick in the Caribbean Sea,” shows a massive Roosevelt marching through the Caribbean Sea holding a stick labeled “Big Stick.” Various nations are labeled, including Santo Domingo, Cuba, Mexico, and Panama. Roosevelt pulls a boat labeled “The Receiver” behind him on a string. Sailing around the perimeter of the Caribbean is a group of ships labeled “Debt Collector” and “Sheriff.”"/>
          <p:cNvPicPr>
            <a:picLocks noGrp="1" noChangeAspect="1"/>
          </p:cNvPicPr>
          <p:nvPr>
            <p:ph type="pic" sz="quarter" idx="13"/>
          </p:nvPr>
        </p:nvPicPr>
        <p:blipFill>
          <a:blip r:embed="rId2"/>
          <a:stretch>
            <a:fillRect/>
          </a:stretch>
        </p:blipFill>
        <p:spPr>
          <a:xfrm>
            <a:off x="2321945" y="1122386"/>
            <a:ext cx="433342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3EF087F-3B04-411D-B952-C3430B51AC78}"/>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Recurring landslides made the excavation of the Culebra Cut one of the most technically challenging elements in the construction of the Panama Canal.</a:t>
            </a:r>
          </a:p>
        </p:txBody>
      </p:sp>
      <p:pic>
        <p:nvPicPr>
          <p:cNvPr id="9" name="Figure" descr="A photograph shows the excavation of the Culebra Cut in the construction of the Panama Canal."/>
          <p:cNvPicPr>
            <a:picLocks noGrp="1" noChangeAspect="1"/>
          </p:cNvPicPr>
          <p:nvPr>
            <p:ph type="pic" sz="quarter" idx="13"/>
          </p:nvPr>
        </p:nvPicPr>
        <p:blipFill>
          <a:blip r:embed="rId2"/>
          <a:stretch>
            <a:fillRect/>
          </a:stretch>
        </p:blipFill>
        <p:spPr>
          <a:xfrm>
            <a:off x="2407821" y="1122386"/>
            <a:ext cx="416166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22.15</a:t>
            </a:r>
          </a:p>
        </p:txBody>
      </p:sp>
    </p:spTree>
    <p:extLst>
      <p:ext uri="{BB962C8B-B14F-4D97-AF65-F5344CB8AC3E}">
        <p14:creationId xmlns:p14="http://schemas.microsoft.com/office/powerpoint/2010/main" val="10399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A81D2BE-EE29-45C4-83D3-2C100A6E385F}"/>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From underwriting a revolution in Panama with the goal of building a canal to putting troops in Cuba, Roosevelt vastly increased the U.S. impact in Latin America.</a:t>
            </a:r>
          </a:p>
        </p:txBody>
      </p:sp>
      <p:pic>
        <p:nvPicPr>
          <p:cNvPr id="9" name="Figure" descr="A map is titled “U.S. Involvement in Latin America under Roosevelt.” Labeled regions include Mexico, Guatemala, El Salvador, Costa Rica, Belize, Honduras, Nicaragua, Panama, Jamaica, Cuba, Haiti, the Dominican Republic, Puerto Rico, Ecuador, Colombia, and Venezuela. A label pointing to Panama reads “Panama Canal Zone created (1903).” A label pointing to Cuba reads “Platt Amendment (1901); Cuban-American Treaty (1903).” A label pointing to the Dominican Republic reads “Financial crisis prompts first use of Roosevelt Corollary (1904–1905).” A label pointing to Puerto Rico reads “Foraker Act (1900).”"/>
          <p:cNvPicPr>
            <a:picLocks noGrp="1" noChangeAspect="1"/>
          </p:cNvPicPr>
          <p:nvPr>
            <p:ph type="pic" sz="quarter" idx="13"/>
          </p:nvPr>
        </p:nvPicPr>
        <p:blipFill>
          <a:blip r:embed="rId2"/>
          <a:stretch>
            <a:fillRect/>
          </a:stretch>
        </p:blipFill>
        <p:spPr>
          <a:xfrm>
            <a:off x="1495174" y="1122386"/>
            <a:ext cx="5986963" cy="3500070"/>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22.16</a:t>
            </a:r>
          </a:p>
        </p:txBody>
      </p:sp>
    </p:spTree>
    <p:extLst>
      <p:ext uri="{BB962C8B-B14F-4D97-AF65-F5344CB8AC3E}">
        <p14:creationId xmlns:p14="http://schemas.microsoft.com/office/powerpoint/2010/main" val="103999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E63A302-8697-42DD-8397-F2A2183D91EF}"/>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Japan’s defense against Russia was supported by President Roosevelt, but when Japan’s ongoing victories put the United States’ own Asian interests at risk, he stepped in.</a:t>
            </a:r>
          </a:p>
        </p:txBody>
      </p:sp>
      <p:pic>
        <p:nvPicPr>
          <p:cNvPr id="6" name="Figure" descr="A contemporaneous military map shows the battlefields of the Russo-Japanese War."/>
          <p:cNvPicPr>
            <a:picLocks noGrp="1" noChangeAspect="1"/>
          </p:cNvPicPr>
          <p:nvPr>
            <p:ph type="pic" sz="quarter" idx="13"/>
          </p:nvPr>
        </p:nvPicPr>
        <p:blipFill>
          <a:blip r:embed="rId2"/>
          <a:stretch>
            <a:fillRect/>
          </a:stretch>
        </p:blipFill>
        <p:spPr>
          <a:xfrm>
            <a:off x="481174" y="1108075"/>
            <a:ext cx="3984301"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22.17</a:t>
            </a:r>
          </a:p>
        </p:txBody>
      </p:sp>
    </p:spTree>
    <p:extLst>
      <p:ext uri="{BB962C8B-B14F-4D97-AF65-F5344CB8AC3E}">
        <p14:creationId xmlns:p14="http://schemas.microsoft.com/office/powerpoint/2010/main" val="328509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ADB0739-DF57-4165-BC8E-D6B4DBBC9E1F}"/>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Although William Howard Taft was Theodore Roosevelt’s hand-picked successor to the presidency, he was less inclined to use Roosevelt’s “big stick,” choosing instead to use the economic might of the United States to influence foreign affairs.</a:t>
            </a:r>
          </a:p>
        </p:txBody>
      </p:sp>
      <p:pic>
        <p:nvPicPr>
          <p:cNvPr id="9" name="Figure" descr="A photograph of William Howard Taft is shown."/>
          <p:cNvPicPr>
            <a:picLocks noGrp="1" noChangeAspect="1"/>
          </p:cNvPicPr>
          <p:nvPr>
            <p:ph type="pic" sz="quarter" idx="13"/>
          </p:nvPr>
        </p:nvPicPr>
        <p:blipFill>
          <a:blip r:embed="rId2"/>
          <a:stretch>
            <a:fillRect/>
          </a:stretch>
        </p:blipFill>
        <p:spPr>
          <a:xfrm>
            <a:off x="3177390" y="1122386"/>
            <a:ext cx="262253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22.18</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327D420-4F15-4286-AD10-AD65D6259856}"/>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poster advertises a minstrel show wherein an actor playing Theodore Roosevelt reenacts his leadership of the Rough Riders in the Spanish-American War and illustrates the American public’s zeal for tales of American expansionist glory.</a:t>
            </a:r>
          </a:p>
        </p:txBody>
      </p:sp>
      <p:pic>
        <p:nvPicPr>
          <p:cNvPr id="9" name="Figure" descr="A poster is titled, “William H. West’s Big Minstrel Jubilee.” A label at the bottom reads “The Charge of San Juan Hill. Wm. H. West Impersonating Col. Roosevelt, Leading the Famous ‘Rough Riders’ to Victory.” An illustration shows a mounted Roosevelt leading a charge of Rough Riders in the Spanish-American War."/>
          <p:cNvPicPr>
            <a:picLocks noGrp="1" noChangeAspect="1"/>
          </p:cNvPicPr>
          <p:nvPr>
            <p:ph type="pic" sz="quarter" idx="13"/>
          </p:nvPr>
        </p:nvPicPr>
        <p:blipFill>
          <a:blip r:embed="rId2"/>
          <a:stretch>
            <a:fillRect/>
          </a:stretch>
        </p:blipFill>
        <p:spPr>
          <a:xfrm>
            <a:off x="2223272" y="1122386"/>
            <a:ext cx="453076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DB3E1E9-5DEA-40C9-89FF-BB08D23E523C}"/>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pPr marL="342900" indent="-342900"/>
            <a:endParaRPr lang="en-US" sz="1600" dirty="0"/>
          </a:p>
        </p:txBody>
      </p:sp>
      <p:pic>
        <p:nvPicPr>
          <p:cNvPr id="9" name="Figure" descr="A timeline shows important events of the era. In 1893, Turner presents his Frontier Thesis; a photograph of Frederick Jackson Turner is shown. In 1898, the U.S. annexes Hawaii, Puerto Rico, and the Philippines, and fights the Spanish-American War; a photograph of Queen Liliuokalani and a photograph of American troops raising the U.S. flag at Fort San Antonio Abad in Manila are shown. In 1899, Hay crafts the Open Door policy regarding trade in China. In 1900, the Boxer Rebellion erupts in China; a photograph of several soldiers of the Chinese Imperial Army is shown. In 1901, Congress approves the Platt Amendment regarding Cuba. In 1903, the U.S. obtains rights to build the Panama Canal; a photograph of the construction of the Panama Canal is shown. In 1904, Roosevelt announces the Roosevelt Corollary."/>
          <p:cNvPicPr>
            <a:picLocks noGrp="1" noChangeAspect="1"/>
          </p:cNvPicPr>
          <p:nvPr>
            <p:ph type="pic" sz="quarter" idx="13"/>
          </p:nvPr>
        </p:nvPicPr>
        <p:blipFill>
          <a:blip r:embed="rId2"/>
          <a:stretch>
            <a:fillRect/>
          </a:stretch>
        </p:blipFill>
        <p:spPr>
          <a:xfrm>
            <a:off x="1118217" y="1122386"/>
            <a:ext cx="674087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245846B-5CEF-4324-AFCF-FCB1DE9529F6}"/>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Although mocked in the press at the time as “Seward’s Folly,” Secretary of State William Seward’s acquisition of Alaska from Russia was a strategic boon to the United States.</a:t>
            </a:r>
          </a:p>
        </p:txBody>
      </p:sp>
      <p:pic>
        <p:nvPicPr>
          <p:cNvPr id="11" name="Figure" descr="An illustration depicts the signing of the Alaska Treaty of Cession."/>
          <p:cNvPicPr>
            <a:picLocks noGrp="1" noChangeAspect="1"/>
          </p:cNvPicPr>
          <p:nvPr>
            <p:ph type="pic" sz="quarter" idx="13"/>
          </p:nvPr>
        </p:nvPicPr>
        <p:blipFill>
          <a:blip r:embed="rId2"/>
          <a:stretch>
            <a:fillRect/>
          </a:stretch>
        </p:blipFill>
        <p:spPr>
          <a:xfrm>
            <a:off x="1988605" y="1122386"/>
            <a:ext cx="500010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276769C-8C3A-4CB2-98C4-E296A6D38C91}"/>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Historian Fredrick Jackson Turner’s Frontier Thesis stated explicitly that the existence of the western frontier forged the very basis of the American identity.</a:t>
            </a:r>
          </a:p>
        </p:txBody>
      </p:sp>
      <p:pic>
        <p:nvPicPr>
          <p:cNvPr id="6" name="Figure" descr="A photograph of Frederick Jackson Turner is shown."/>
          <p:cNvPicPr>
            <a:picLocks noGrp="1" noChangeAspect="1"/>
          </p:cNvPicPr>
          <p:nvPr>
            <p:ph type="pic" sz="quarter" idx="13"/>
          </p:nvPr>
        </p:nvPicPr>
        <p:blipFill>
          <a:blip r:embed="rId2"/>
          <a:stretch>
            <a:fillRect/>
          </a:stretch>
        </p:blipFill>
        <p:spPr>
          <a:xfrm>
            <a:off x="457200" y="1216025"/>
            <a:ext cx="4032250" cy="5040312"/>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22.4</a:t>
            </a:r>
          </a:p>
        </p:txBody>
      </p:sp>
    </p:spTree>
    <p:extLst>
      <p:ext uri="{BB962C8B-B14F-4D97-AF65-F5344CB8AC3E}">
        <p14:creationId xmlns:p14="http://schemas.microsoft.com/office/powerpoint/2010/main" val="328509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7A1AF79-52FA-4275-8091-D779A54EE07D}"/>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American imperial acquisitions as of the end of the Spanish-American War in 1898. Note how the spread of island acquisitions across the Pacific Ocean fulfills Alfred Mahan’s call for more naval bases in order to support a larger and more effective U.S. Navy rather than mere territorial expansion.</a:t>
            </a:r>
          </a:p>
        </p:txBody>
      </p:sp>
      <p:pic>
        <p:nvPicPr>
          <p:cNvPr id="9" name="Figure" descr="A map shows American imperial acquisitions as of the end of the Spanish-American War in 1898. Labeled on the map are Alaska (1867), the Aleutian Islands (1867), the Philippine Islands (1898), Guam (1898), the Midway Islands (1867), the Wake Islands (1899), American Samoa (1899), Palmyra Island (1898), the Hawaiian Islands (1898), and Puerto Rico (1898)."/>
          <p:cNvPicPr>
            <a:picLocks noGrp="1" noChangeAspect="1"/>
          </p:cNvPicPr>
          <p:nvPr>
            <p:ph type="pic" sz="quarter" idx="13"/>
          </p:nvPr>
        </p:nvPicPr>
        <p:blipFill>
          <a:blip r:embed="rId2"/>
          <a:stretch>
            <a:fillRect/>
          </a:stretch>
        </p:blipFill>
        <p:spPr>
          <a:xfrm>
            <a:off x="2512264" y="1122386"/>
            <a:ext cx="395278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CECFB2E-D68E-4945-9D0A-F6D86382B2DD}"/>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Queen Liliuokalani of Hawaii (a) was unhappy with the one-sided trade agreement Hawaii held with the United States (b), but protests were squashed by an American-armed revolt.3</a:t>
            </a:r>
          </a:p>
        </p:txBody>
      </p:sp>
      <p:pic>
        <p:nvPicPr>
          <p:cNvPr id="9" name="Figure" descr="Photograph (a) is a portrait of Queen Liliuokalani. A newspaper page (b) features a photograph of Queen Liliuokalani, labeled “Ex-Queen Liliuokalani of Hawaii,” and the headline “Ex-Queen Appears at Capitol. Liliuokalani of Hawaii at Washington Claims $250,000 for Loss of Kingdom.”"/>
          <p:cNvPicPr>
            <a:picLocks noGrp="1" noChangeAspect="1"/>
          </p:cNvPicPr>
          <p:nvPr>
            <p:ph type="pic" sz="quarter" idx="13"/>
          </p:nvPr>
        </p:nvPicPr>
        <p:blipFill>
          <a:blip r:embed="rId2"/>
          <a:stretch>
            <a:fillRect/>
          </a:stretch>
        </p:blipFill>
        <p:spPr>
          <a:xfrm>
            <a:off x="1939584" y="1122386"/>
            <a:ext cx="509814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EE80195-428F-4B3D-AAE7-5FA6270EF14B}"/>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Whereas Americans thought of the Spanish colonial regime in Cuba as a typical example of European imperialism, this 1896 Spanish cartoon depicts the United States as a land-grabbing empire. The caption, written in Catalan, states “Keep the island so it won’t get lost.”</a:t>
            </a:r>
          </a:p>
        </p:txBody>
      </p:sp>
      <p:pic>
        <p:nvPicPr>
          <p:cNvPr id="9" name="Figure" descr="A Spanish cartoon depicts Uncle Sam standing on a map. His feet are in the United States, and he reaches south to grab at Cuba. The caption, written in Catalan, reads “Keep the island so it won’t get lost.”"/>
          <p:cNvPicPr>
            <a:picLocks noGrp="1" noChangeAspect="1"/>
          </p:cNvPicPr>
          <p:nvPr>
            <p:ph type="pic" sz="quarter" idx="13"/>
          </p:nvPr>
        </p:nvPicPr>
        <p:blipFill>
          <a:blip r:embed="rId2"/>
          <a:stretch>
            <a:fillRect/>
          </a:stretch>
        </p:blipFill>
        <p:spPr>
          <a:xfrm>
            <a:off x="2445201" y="1122386"/>
            <a:ext cx="408690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971BD67-82D9-4FBC-AA9F-21B68B16161B}"/>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Although later reports would suggest the explosion was due to loose gunpowder onboard the ship, the press treated the explosion of the USS </a:t>
            </a:r>
            <a:r>
              <a:rPr lang="en-US" sz="1600" i="1" dirty="0"/>
              <a:t>Maine </a:t>
            </a:r>
            <a:r>
              <a:rPr lang="en-US" sz="1600" dirty="0"/>
              <a:t>as high drama. Note the lower headline citing that the ship was destroyed by a mine, despite the lack of evidence.</a:t>
            </a:r>
          </a:p>
        </p:txBody>
      </p:sp>
      <p:pic>
        <p:nvPicPr>
          <p:cNvPr id="9" name="Figure" descr="The front page of the New York Journal and Advertiser is shown. Various stories and images describe the destruction of the USS Maine. The central headline reads, “Destruction of the War Ship Maine was the Work of an Enemy. Assistant Secretary Roosevelt Convinced the Explosion of the War Ship Was Not an Accident. The Journal Offers $50,000 Reward for the Conviction of the Criminals Who Sent 258 American Soldiers to their Death. Naval Officers Unanimous That the Ship Was Destroyed on Purpose.”"/>
          <p:cNvPicPr>
            <a:picLocks noGrp="1" noChangeAspect="1"/>
          </p:cNvPicPr>
          <p:nvPr>
            <p:ph type="pic" sz="quarter" idx="13"/>
          </p:nvPr>
        </p:nvPicPr>
        <p:blipFill>
          <a:blip r:embed="rId2"/>
          <a:stretch>
            <a:fillRect/>
          </a:stretch>
        </p:blipFill>
        <p:spPr>
          <a:xfrm>
            <a:off x="2947992" y="1122386"/>
            <a:ext cx="308132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22.8</a:t>
            </a:r>
          </a:p>
        </p:txBody>
      </p:sp>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TotalTime>
  <Words>1711</Words>
  <Application>Microsoft Office PowerPoint</Application>
  <PresentationFormat>On-screen Show (4:3)</PresentationFormat>
  <Paragraphs>56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U.S. HISTORY</vt:lpstr>
      <vt:lpstr>Figure 22.1</vt:lpstr>
      <vt:lpstr>Figure 22.2</vt:lpstr>
      <vt:lpstr>Figure 22.3</vt:lpstr>
      <vt:lpstr>Figure 22.4</vt:lpstr>
      <vt:lpstr>Figure 22.5</vt:lpstr>
      <vt:lpstr>Figure 22.6</vt:lpstr>
      <vt:lpstr>Figure 22.7</vt:lpstr>
      <vt:lpstr>Figure 22.8</vt:lpstr>
      <vt:lpstr>Figure 22.9</vt:lpstr>
      <vt:lpstr>Figure 22.10</vt:lpstr>
      <vt:lpstr>Figure 22.11</vt:lpstr>
      <vt:lpstr>Figure 22.12</vt:lpstr>
      <vt:lpstr>Figure 22.13</vt:lpstr>
      <vt:lpstr>Figure 22.14</vt:lpstr>
      <vt:lpstr>Figure 22.15</vt:lpstr>
      <vt:lpstr>Figure 22.16</vt:lpstr>
      <vt:lpstr>Figure 22.17</vt:lpstr>
      <vt:lpstr>Figure 22.18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22 - Age of Empire: American Foreign Policy, 1890-1914</dc:title>
  <dc:creator>Spuddy McSpare</dc:creator>
  <cp:lastModifiedBy>Conversion_07</cp:lastModifiedBy>
  <cp:revision>41</cp:revision>
  <dcterms:created xsi:type="dcterms:W3CDTF">2012-06-04T02:13:36Z</dcterms:created>
  <dcterms:modified xsi:type="dcterms:W3CDTF">2017-09-11T13:57:08Z</dcterms:modified>
</cp:coreProperties>
</file>