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4"/>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94591" autoAdjust="0"/>
  </p:normalViewPr>
  <p:slideViewPr>
    <p:cSldViewPr snapToGrid="0" snapToObjects="1">
      <p:cViewPr varScale="1">
        <p:scale>
          <a:sx n="105" d="100"/>
          <a:sy n="105" d="100"/>
        </p:scale>
        <p:origin x="1794" y="78"/>
      </p:cViewPr>
      <p:guideLst>
        <p:guide orient="horz" pos="2160"/>
        <p:guide pos="2880"/>
      </p:guideLst>
    </p:cSldViewPr>
  </p:slideViewPr>
  <p:outlineViewPr>
    <p:cViewPr>
      <p:scale>
        <a:sx n="33" d="100"/>
        <a:sy n="33" d="100"/>
      </p:scale>
      <p:origin x="0" y="-573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89394"/>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3"/>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27 Fighting the Good Fight in World War II, 1941-1945</a:t>
            </a:r>
          </a:p>
          <a:p>
            <a:pPr algn="ctr"/>
            <a:r>
              <a:rPr lang="en-US" sz="1600" cap="none" dirty="0">
                <a:solidFill>
                  <a:schemeClr val="tx1"/>
                </a:solidFill>
                <a:latin typeface="+mn-lt"/>
              </a:rPr>
              <a:t>PowerPoint Image Slideshow</a:t>
            </a:r>
          </a:p>
        </p:txBody>
      </p:sp>
      <p:sp>
        <p:nvSpPr>
          <p:cNvPr id="2" name="Title">
            <a:extLst>
              <a:ext uri="{FF2B5EF4-FFF2-40B4-BE49-F238E27FC236}">
                <a16:creationId xmlns:a16="http://schemas.microsoft.com/office/drawing/2014/main" id="{A9F237F0-36E7-486C-948D-DE40EE60F7AC}"/>
              </a:ext>
            </a:extLst>
          </p:cNvPr>
          <p:cNvSpPr>
            <a:spLocks noGrp="1"/>
          </p:cNvSpPr>
          <p:nvPr>
            <p:ph type="title" idx="4294967295"/>
          </p:nvPr>
        </p:nvSpPr>
        <p:spPr>
          <a:xfrm>
            <a:off x="0" y="775252"/>
            <a:ext cx="9144000" cy="649675"/>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A27B940-3A74-4D29-95D6-86F237551EC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Dwight D. Eisenhower rose quickly through the ranks to become commander of the European Theater of Operations by June 1942.</a:t>
            </a:r>
          </a:p>
        </p:txBody>
      </p:sp>
      <p:pic>
        <p:nvPicPr>
          <p:cNvPr id="6" name="Figure" descr="A photograph shows Dwight Eisenhower seated at a desk in his military uniform."/>
          <p:cNvPicPr>
            <a:picLocks noGrp="1" noChangeAspect="1"/>
          </p:cNvPicPr>
          <p:nvPr>
            <p:ph type="pic" sz="quarter" idx="13"/>
          </p:nvPr>
        </p:nvPicPr>
        <p:blipFill>
          <a:blip r:embed="rId2"/>
          <a:stretch>
            <a:fillRect/>
          </a:stretch>
        </p:blipFill>
        <p:spPr>
          <a:xfrm>
            <a:off x="457200" y="1138482"/>
            <a:ext cx="4032250" cy="5195399"/>
          </a:xfrm>
        </p:spPr>
      </p:pic>
      <p:pic>
        <p:nvPicPr>
          <p:cNvPr id="9" name="OpenStaxLogo" descr="openstax college logo">
            <a:extLst>
              <a:ext uri="{FF2B5EF4-FFF2-40B4-BE49-F238E27FC236}">
                <a16:creationId xmlns:a16="http://schemas.microsoft.com/office/drawing/2014/main" id="{FC8BDC80-A0C0-4FD9-BC1F-B5244B96A1D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27.9</a:t>
            </a:r>
          </a:p>
        </p:txBody>
      </p:sp>
    </p:spTree>
    <p:extLst>
      <p:ext uri="{BB962C8B-B14F-4D97-AF65-F5344CB8AC3E}">
        <p14:creationId xmlns:p14="http://schemas.microsoft.com/office/powerpoint/2010/main" val="328509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0BD0BBE-5F6E-4322-9305-DCC5860F3A86}"/>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Wartime rationing meant that Americans had to do without many everyday items and learn to grow their own produce in order to allow the country’s food supply to go to the troops.</a:t>
            </a:r>
          </a:p>
        </p:txBody>
      </p:sp>
      <p:pic>
        <p:nvPicPr>
          <p:cNvPr id="9" name="Figure" descr="Poster (a) reads “Your Victory Garden counts more than ever!” and features a series of bright vegetables in the foreground with a farm scene in the background. Poster (b) reads “Plant a Victory Garden. Our Food is Fighting. A Garden Will Make Your Rations Go Further.” An illustration of a man and a woman tending farm vegetables is shown, with a small boy in the foreground smiling at a large basket of freshly picked vegetables."/>
          <p:cNvPicPr>
            <a:picLocks noGrp="1" noChangeAspect="1"/>
          </p:cNvPicPr>
          <p:nvPr>
            <p:ph type="pic" sz="quarter" idx="13"/>
          </p:nvPr>
        </p:nvPicPr>
        <p:blipFill>
          <a:blip r:embed="rId2"/>
          <a:stretch>
            <a:fillRect/>
          </a:stretch>
        </p:blipFill>
        <p:spPr>
          <a:xfrm>
            <a:off x="1960826" y="1122386"/>
            <a:ext cx="5055658" cy="3500071"/>
          </a:xfrm>
        </p:spPr>
      </p:pic>
      <p:pic>
        <p:nvPicPr>
          <p:cNvPr id="10" name="OpenStaxLogo" descr="openstax college logo">
            <a:extLst>
              <a:ext uri="{FF2B5EF4-FFF2-40B4-BE49-F238E27FC236}">
                <a16:creationId xmlns:a16="http://schemas.microsoft.com/office/drawing/2014/main" id="{6FE2DC7F-F752-418E-8484-12C0E48EA18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F75DACD-C5B5-4AD6-9D44-4B640641D824}"/>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“Rosie the Riveter” became a generic term for all women working in the defense industry. Although the Rosie depicted on posters was white, many of the real Rosies were African American, such as this woman who poses atop an airplane at the Lockheed Aircraft Corporation in Burbank, California (a), and Anna Bland, a worker at the Richmond Shipyards (b).</a:t>
            </a:r>
          </a:p>
        </p:txBody>
      </p:sp>
      <p:pic>
        <p:nvPicPr>
          <p:cNvPr id="9" name="Figure" descr="Photograph (a) shows an African American woman posing on the wing of the aircraft on which she is working. Photograph (b) shows an African American woman doing mechanical work in a shipyard."/>
          <p:cNvPicPr>
            <a:picLocks noGrp="1" noChangeAspect="1"/>
          </p:cNvPicPr>
          <p:nvPr>
            <p:ph type="pic" sz="quarter" idx="13"/>
          </p:nvPr>
        </p:nvPicPr>
        <p:blipFill>
          <a:blip r:embed="rId2"/>
          <a:stretch>
            <a:fillRect/>
          </a:stretch>
        </p:blipFill>
        <p:spPr>
          <a:xfrm>
            <a:off x="1780267" y="1122386"/>
            <a:ext cx="5416776" cy="3500071"/>
          </a:xfrm>
        </p:spPr>
      </p:pic>
      <p:pic>
        <p:nvPicPr>
          <p:cNvPr id="10" name="OpenStaxLogo" descr="openstax college logo">
            <a:extLst>
              <a:ext uri="{FF2B5EF4-FFF2-40B4-BE49-F238E27FC236}">
                <a16:creationId xmlns:a16="http://schemas.microsoft.com/office/drawing/2014/main" id="{8CEFA9B4-DC92-4C2F-9430-EEE3A1F629C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BE36FAC-2154-40D2-A79E-300BA74199E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General George Marshall awards Frank Capra the Distinguished Service Cross in 1945 (a), in recognition of the important contribution that Capra’s films made to the war effort. Jimmy Stewart was awarded numerous commendations for his military service, including the French Croix de Guerre (b).</a:t>
            </a:r>
          </a:p>
        </p:txBody>
      </p:sp>
      <p:pic>
        <p:nvPicPr>
          <p:cNvPr id="9" name="Figure" descr="Photograph (a) shows General George Marshall pinning the Distinguished Service Cross on Frank Capra’s jacket. Photograph (b) shows a member of the French Air Force awarding Jimmy Stewart the French Croix de Guerre."/>
          <p:cNvPicPr>
            <a:picLocks noGrp="1" noChangeAspect="1"/>
          </p:cNvPicPr>
          <p:nvPr>
            <p:ph type="pic" sz="quarter" idx="13"/>
          </p:nvPr>
        </p:nvPicPr>
        <p:blipFill>
          <a:blip r:embed="rId2"/>
          <a:stretch>
            <a:fillRect/>
          </a:stretch>
        </p:blipFill>
        <p:spPr>
          <a:xfrm>
            <a:off x="1739355" y="1122386"/>
            <a:ext cx="5498600" cy="3500071"/>
          </a:xfrm>
        </p:spPr>
      </p:pic>
      <p:pic>
        <p:nvPicPr>
          <p:cNvPr id="10" name="OpenStaxLogo" descr="openstax college logo">
            <a:extLst>
              <a:ext uri="{FF2B5EF4-FFF2-40B4-BE49-F238E27FC236}">
                <a16:creationId xmlns:a16="http://schemas.microsoft.com/office/drawing/2014/main" id="{96121439-31D5-48C1-BF80-94676AA677A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799AD3C-4ACA-445A-8376-F954F7C132CC}"/>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During World War II, African Americans volunteered for government work just as white Americans did. These Washington, DC, residents have become civil defense workers as part of the Double V campaign that called for victory at home and abroad.</a:t>
            </a:r>
          </a:p>
        </p:txBody>
      </p:sp>
      <p:pic>
        <p:nvPicPr>
          <p:cNvPr id="9" name="Figure" descr="A photograph shows five black men and a black woman participating in the Double V campaign. A young man sits at a typewriter, and the woman hands a man a pamphlet, the cover of which reads “This is a [Double V insignia] Home.” All wear armbands."/>
          <p:cNvPicPr>
            <a:picLocks noGrp="1" noChangeAspect="1"/>
          </p:cNvPicPr>
          <p:nvPr>
            <p:ph type="pic" sz="quarter" idx="13"/>
          </p:nvPr>
        </p:nvPicPr>
        <p:blipFill>
          <a:blip r:embed="rId2"/>
          <a:stretch>
            <a:fillRect/>
          </a:stretch>
        </p:blipFill>
        <p:spPr>
          <a:xfrm>
            <a:off x="2167180" y="1122386"/>
            <a:ext cx="4642951" cy="3500071"/>
          </a:xfrm>
        </p:spPr>
      </p:pic>
      <p:pic>
        <p:nvPicPr>
          <p:cNvPr id="10" name="OpenStaxLogo" descr="openstax college logo">
            <a:extLst>
              <a:ext uri="{FF2B5EF4-FFF2-40B4-BE49-F238E27FC236}">
                <a16:creationId xmlns:a16="http://schemas.microsoft.com/office/drawing/2014/main" id="{C9E4D7EF-9225-41BE-8417-026BF48BC4C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0FA3136-12DD-43CB-8E5F-0B22A19C483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Japanese Americans standing in line in front of a poster detailing internment orders in California.</a:t>
            </a:r>
          </a:p>
        </p:txBody>
      </p:sp>
      <p:pic>
        <p:nvPicPr>
          <p:cNvPr id="9" name="Figure" descr="A photograph shows Japanese Americans standing in line in front of a poster detailing internment orders in California."/>
          <p:cNvPicPr>
            <a:picLocks noGrp="1" noChangeAspect="1"/>
          </p:cNvPicPr>
          <p:nvPr>
            <p:ph type="pic" sz="quarter" idx="13"/>
          </p:nvPr>
        </p:nvPicPr>
        <p:blipFill>
          <a:blip r:embed="rId2"/>
          <a:stretch>
            <a:fillRect/>
          </a:stretch>
        </p:blipFill>
        <p:spPr>
          <a:xfrm>
            <a:off x="2118816" y="1122386"/>
            <a:ext cx="4739679" cy="3500071"/>
          </a:xfrm>
        </p:spPr>
      </p:pic>
      <p:pic>
        <p:nvPicPr>
          <p:cNvPr id="10" name="OpenStaxLogo" descr="openstax college logo">
            <a:extLst>
              <a:ext uri="{FF2B5EF4-FFF2-40B4-BE49-F238E27FC236}">
                <a16:creationId xmlns:a16="http://schemas.microsoft.com/office/drawing/2014/main" id="{02E15C33-3245-4D25-861E-024EFC084F1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B94F507-4847-473A-98CA-5B0CCC73EAE1}"/>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Prime Minister Winston Churchill and President Roosevelt met together multiple times during the war. One such conference was located in Casablanca, Morocco, in January 1943.</a:t>
            </a:r>
          </a:p>
        </p:txBody>
      </p:sp>
      <p:pic>
        <p:nvPicPr>
          <p:cNvPr id="9" name="Figure" descr="A photograph shows Winston Churchill and President Roosevelt seated outdoors in chairs, convening over papers, with a row of officials standing behind them."/>
          <p:cNvPicPr>
            <a:picLocks noGrp="1" noChangeAspect="1"/>
          </p:cNvPicPr>
          <p:nvPr>
            <p:ph type="pic" sz="quarter" idx="13"/>
          </p:nvPr>
        </p:nvPicPr>
        <p:blipFill>
          <a:blip r:embed="rId2"/>
          <a:stretch>
            <a:fillRect/>
          </a:stretch>
        </p:blipFill>
        <p:spPr>
          <a:xfrm>
            <a:off x="2182865" y="1122386"/>
            <a:ext cx="4611580" cy="3500071"/>
          </a:xfrm>
        </p:spPr>
      </p:pic>
      <p:pic>
        <p:nvPicPr>
          <p:cNvPr id="10" name="OpenStaxLogo" descr="openstax college logo">
            <a:extLst>
              <a:ext uri="{FF2B5EF4-FFF2-40B4-BE49-F238E27FC236}">
                <a16:creationId xmlns:a16="http://schemas.microsoft.com/office/drawing/2014/main" id="{75598016-8E71-43A3-A499-10C178246D6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132EA4F-1EA0-4557-98BD-D4406CA3640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U.S. troops in a military landing craft approach the beach code-named “Omaha” on June 6, 1944. More than ten thousand soldiers were killed or wounded during the D-day assault along the coast of Normandy, France.</a:t>
            </a:r>
          </a:p>
        </p:txBody>
      </p:sp>
      <p:pic>
        <p:nvPicPr>
          <p:cNvPr id="9" name="Figure" descr="A photograph shows U.S. troops in a military landing craft approaching a beach. Ships are visible in the far distance."/>
          <p:cNvPicPr>
            <a:picLocks noGrp="1" noChangeAspect="1"/>
          </p:cNvPicPr>
          <p:nvPr>
            <p:ph type="pic" sz="quarter" idx="13"/>
          </p:nvPr>
        </p:nvPicPr>
        <p:blipFill>
          <a:blip r:embed="rId2"/>
          <a:stretch>
            <a:fillRect/>
          </a:stretch>
        </p:blipFill>
        <p:spPr>
          <a:xfrm>
            <a:off x="2042369" y="1122386"/>
            <a:ext cx="4892572" cy="3500071"/>
          </a:xfrm>
        </p:spPr>
      </p:pic>
      <p:pic>
        <p:nvPicPr>
          <p:cNvPr id="10" name="OpenStaxLogo" descr="openstax college logo">
            <a:extLst>
              <a:ext uri="{FF2B5EF4-FFF2-40B4-BE49-F238E27FC236}">
                <a16:creationId xmlns:a16="http://schemas.microsoft.com/office/drawing/2014/main" id="{6AB97149-D067-4F0C-B084-2DD919BD3F8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6976C10-EE42-4789-8C0B-AE7A301C97D9}"/>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 U.S. senator, and member of a congressional committee investigating Nazi atrocities, views the evidence first hand at Buchenwald concentration camp near Weimar, Germany, in the summer of 1945.</a:t>
            </a:r>
          </a:p>
        </p:txBody>
      </p:sp>
      <p:pic>
        <p:nvPicPr>
          <p:cNvPr id="9" name="Figure" descr="A U.S. senator, congressional committee member, and several other officials examine a massive heap of emaciated corpses at the Buchenwald concentration camp."/>
          <p:cNvPicPr>
            <a:picLocks noGrp="1" noChangeAspect="1"/>
          </p:cNvPicPr>
          <p:nvPr>
            <p:ph type="pic" sz="quarter" idx="13"/>
          </p:nvPr>
        </p:nvPicPr>
        <p:blipFill>
          <a:blip r:embed="rId2"/>
          <a:stretch>
            <a:fillRect/>
          </a:stretch>
        </p:blipFill>
        <p:spPr>
          <a:xfrm>
            <a:off x="2308100" y="1122386"/>
            <a:ext cx="4361110" cy="3500071"/>
          </a:xfrm>
        </p:spPr>
      </p:pic>
      <p:pic>
        <p:nvPicPr>
          <p:cNvPr id="10" name="OpenStaxLogo" descr="openstax college logo">
            <a:extLst>
              <a:ext uri="{FF2B5EF4-FFF2-40B4-BE49-F238E27FC236}">
                <a16:creationId xmlns:a16="http://schemas.microsoft.com/office/drawing/2014/main" id="{5AA7E11C-A76A-4CE5-B235-465F8CB45A2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27.17</a:t>
            </a:r>
          </a:p>
        </p:txBody>
      </p:sp>
    </p:spTree>
    <p:extLst>
      <p:ext uri="{BB962C8B-B14F-4D97-AF65-F5344CB8AC3E}">
        <p14:creationId xmlns:p14="http://schemas.microsoft.com/office/powerpoint/2010/main" val="103999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29AD3078-9891-410A-8EB0-F97753EBF17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Prime Minister Winston Churchill, President Franklin Roosevelt, and Premier Joseph Stalin made final plans for the defeat of Nazi Germany at Yalta in February 1945.</a:t>
            </a:r>
          </a:p>
        </p:txBody>
      </p:sp>
      <p:pic>
        <p:nvPicPr>
          <p:cNvPr id="9" name="Figure" descr="A photograph shows Winston Churchill, Franklin Roosevelt, and Joseph Stalin seated together at Yalta, surrounded by officials and military."/>
          <p:cNvPicPr>
            <a:picLocks noGrp="1" noChangeAspect="1"/>
          </p:cNvPicPr>
          <p:nvPr>
            <p:ph type="pic" sz="quarter" idx="13"/>
          </p:nvPr>
        </p:nvPicPr>
        <p:blipFill>
          <a:blip r:embed="rId2"/>
          <a:stretch>
            <a:fillRect/>
          </a:stretch>
        </p:blipFill>
        <p:spPr>
          <a:xfrm>
            <a:off x="2321945" y="1122386"/>
            <a:ext cx="4333421" cy="3500071"/>
          </a:xfrm>
        </p:spPr>
      </p:pic>
      <p:pic>
        <p:nvPicPr>
          <p:cNvPr id="8" name="OpenStaxLogo" descr="openstax college logo">
            <a:extLst>
              <a:ext uri="{FF2B5EF4-FFF2-40B4-BE49-F238E27FC236}">
                <a16:creationId xmlns:a16="http://schemas.microsoft.com/office/drawing/2014/main" id="{82A34983-C7FE-4182-95A6-994271DC4D7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27.18</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90BD346-823E-472B-9229-5A89C0946EE9}"/>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During World War II, American propaganda was used to drum up patriotism and support for the war effort. This poster shows the grit and determination of infantrymen in the face of enemy fire.</a:t>
            </a:r>
          </a:p>
        </p:txBody>
      </p:sp>
      <p:pic>
        <p:nvPicPr>
          <p:cNvPr id="9" name="Figure" descr="A propaganda poster shows an illustration of several uniformed infantrymen taking aim with rifles while the landscape explodes around them. The top of the poster reads “In the face of obstacles—COURAGE.” The bottom of the poster reads “Infantry / United States Army.” In each of the bottom corners is a circle with a pair of crossed guns inside."/>
          <p:cNvPicPr>
            <a:picLocks noGrp="1" noChangeAspect="1"/>
          </p:cNvPicPr>
          <p:nvPr>
            <p:ph type="pic" sz="quarter" idx="13"/>
          </p:nvPr>
        </p:nvPicPr>
        <p:blipFill>
          <a:blip r:embed="rId2"/>
          <a:stretch>
            <a:fillRect/>
          </a:stretch>
        </p:blipFill>
        <p:spPr>
          <a:xfrm>
            <a:off x="2734121" y="1122386"/>
            <a:ext cx="3509068" cy="3500071"/>
          </a:xfrm>
        </p:spPr>
      </p:pic>
      <p:pic>
        <p:nvPicPr>
          <p:cNvPr id="10" name="OpenStaxLogo" descr="openstax college logo">
            <a:extLst>
              <a:ext uri="{FF2B5EF4-FFF2-40B4-BE49-F238E27FC236}">
                <a16:creationId xmlns:a16="http://schemas.microsoft.com/office/drawing/2014/main" id="{70B9B0A3-00F8-4A62-BAC2-46355A74AA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a:t>
            </a:r>
          </a:p>
        </p:txBody>
      </p:sp>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0418256-2E62-49D3-A31B-DA92975A02DA}"/>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Anti-Japanese propaganda often portrayed the Japanese as inhuman (a). In addition to emphasizing the supposed apish features of the Japanese (b), this poster depicts the victim as a white woman, undoubtedly to increase American horror even more.</a:t>
            </a:r>
          </a:p>
        </p:txBody>
      </p:sp>
      <p:pic>
        <p:nvPicPr>
          <p:cNvPr id="9" name="Figure" descr="Poster (a) depicts a mouse, heavily caricatured to appear Japanese, crawling toward a mousetrap that sits atop a land mass shaped like Alaska. The trap is labeled “Army / Civilian / Navy,” and the text beneath reads “Alaska / Death-Trap for the Jap.” Poster (b) depicts a heavily caricatured Japanese military official with a nude white woman thrown helplessly over one shoulder; a massive fire rages in the background, where hanging bodies are also visible. The text reads “This is the Enemy.”"/>
          <p:cNvPicPr>
            <a:picLocks noGrp="1" noChangeAspect="1"/>
          </p:cNvPicPr>
          <p:nvPr>
            <p:ph type="pic" sz="quarter" idx="13"/>
          </p:nvPr>
        </p:nvPicPr>
        <p:blipFill>
          <a:blip r:embed="rId2"/>
          <a:stretch>
            <a:fillRect/>
          </a:stretch>
        </p:blipFill>
        <p:spPr>
          <a:xfrm>
            <a:off x="1953785" y="1122386"/>
            <a:ext cx="5069740" cy="3500071"/>
          </a:xfrm>
        </p:spPr>
      </p:pic>
      <p:pic>
        <p:nvPicPr>
          <p:cNvPr id="10" name="OpenStaxLogo" descr="openstax college logo">
            <a:extLst>
              <a:ext uri="{FF2B5EF4-FFF2-40B4-BE49-F238E27FC236}">
                <a16:creationId xmlns:a16="http://schemas.microsoft.com/office/drawing/2014/main" id="{8D4099BE-6C53-4984-B50C-7408A2E6205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27.19</a:t>
            </a:r>
          </a:p>
        </p:txBody>
      </p:sp>
    </p:spTree>
    <p:extLst>
      <p:ext uri="{BB962C8B-B14F-4D97-AF65-F5344CB8AC3E}">
        <p14:creationId xmlns:p14="http://schemas.microsoft.com/office/powerpoint/2010/main" val="103999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4B2FDC9-2004-40B1-B19B-D6ACB89A383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American forces come ashore on Iwo Jima. Their vehicles had difficulty moving on the beach’s volcanic sands. Troops endured shelling by Japanese troops on Mount Suribachi, the mountain in the background.</a:t>
            </a:r>
          </a:p>
        </p:txBody>
      </p:sp>
      <p:pic>
        <p:nvPicPr>
          <p:cNvPr id="9" name="Figure" descr="A photograph shows American forces arriving ashore on the dark sands of Iwo Jima. Mount Suribachi is visible in the background."/>
          <p:cNvPicPr>
            <a:picLocks noGrp="1" noChangeAspect="1"/>
          </p:cNvPicPr>
          <p:nvPr>
            <p:ph type="pic" sz="quarter" idx="13"/>
          </p:nvPr>
        </p:nvPicPr>
        <p:blipFill>
          <a:blip r:embed="rId2"/>
          <a:stretch>
            <a:fillRect/>
          </a:stretch>
        </p:blipFill>
        <p:spPr>
          <a:xfrm>
            <a:off x="2051106" y="1122386"/>
            <a:ext cx="4875098" cy="3500071"/>
          </a:xfrm>
        </p:spPr>
      </p:pic>
      <p:pic>
        <p:nvPicPr>
          <p:cNvPr id="10" name="OpenStaxLogo" descr="openstax college logo">
            <a:extLst>
              <a:ext uri="{FF2B5EF4-FFF2-40B4-BE49-F238E27FC236}">
                <a16:creationId xmlns:a16="http://schemas.microsoft.com/office/drawing/2014/main" id="{45FE3B51-C55C-482C-A6F3-2CF8221FB26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27.20</a:t>
            </a:r>
          </a:p>
        </p:txBody>
      </p:sp>
    </p:spTree>
    <p:extLst>
      <p:ext uri="{BB962C8B-B14F-4D97-AF65-F5344CB8AC3E}">
        <p14:creationId xmlns:p14="http://schemas.microsoft.com/office/powerpoint/2010/main" val="103999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F01F779-F081-48BC-8881-C6C70BF70C0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According to estimates, the atomic bombs dropped on Hiroshima and Nagasaki (a) together killed anywhere from 125,000 to over 250,000 people. The so-called Genbaku (A-Bomb) Dome, now the Hiroshima Peace Memorial, was the only building left standing near the Hiroshima bomb’s hypocenter (b).</a:t>
            </a:r>
          </a:p>
        </p:txBody>
      </p:sp>
      <p:pic>
        <p:nvPicPr>
          <p:cNvPr id="9" name="Figure" descr="Photograph (a) shows a massive mushroom cloud created by an atomic bomb. Photograph (b) shows the ruins of Hiroshima, with only the shell of a domed building left standing among the rubble."/>
          <p:cNvPicPr>
            <a:picLocks noGrp="1" noChangeAspect="1"/>
          </p:cNvPicPr>
          <p:nvPr>
            <p:ph type="pic" sz="quarter" idx="13"/>
          </p:nvPr>
        </p:nvPicPr>
        <p:blipFill>
          <a:blip r:embed="rId2"/>
          <a:stretch>
            <a:fillRect/>
          </a:stretch>
        </p:blipFill>
        <p:spPr>
          <a:xfrm>
            <a:off x="1995454" y="1122386"/>
            <a:ext cx="4986402" cy="3500071"/>
          </a:xfrm>
        </p:spPr>
      </p:pic>
      <p:pic>
        <p:nvPicPr>
          <p:cNvPr id="10" name="OpenStaxLogo" descr="openstax college logo">
            <a:extLst>
              <a:ext uri="{FF2B5EF4-FFF2-40B4-BE49-F238E27FC236}">
                <a16:creationId xmlns:a16="http://schemas.microsoft.com/office/drawing/2014/main" id="{3AE528E5-F2EF-4879-AC35-D57D54BB8D5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27.21</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523496F-8797-488E-B728-204B653D5D3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941, Lend Lease begins, and Japanese planes bomb the U.S. naval base at Pearl Harbor, Hawaii; a photograph of the explosion of the USS Shaw after the Pearl Harbor attack is shown. In 1942, the Fair Employment Practices Committee is instituted, the U.S. Navy defeats Japan at Midway, and the United States begins internment of Japanese Americans; a photograph of Japanese Americans lining up in front of posters detailing their internment orders is shown. In 1943, Winston Churchill, Franklin Roosevelt, and Joseph Stalin meet in Tehran, and U.S. troops invade Italy; a photograph of U.S. troops in Sicily is shown. In 1944, Allied forces land in France for the D-day invasion; a photograph of U.S. troops approaching the beach at Normandy in a military landing craft is shown. In 1945, the Battles of Iwo Jima and Okinawa are fought, Churchill, Roosevelt, and Stalin meet at Yalta, the United States drops atomic bombs on Japan, and World War II ends; photographs of an atomic bomb’s mushroom cloud and Churchill, Roosevelt, and Stalin at Yalta are shown."/>
          <p:cNvPicPr>
            <a:picLocks noGrp="1" noChangeAspect="1"/>
          </p:cNvPicPr>
          <p:nvPr>
            <p:ph type="pic" sz="quarter" idx="13"/>
          </p:nvPr>
        </p:nvPicPr>
        <p:blipFill>
          <a:blip r:embed="rId2"/>
          <a:stretch>
            <a:fillRect/>
          </a:stretch>
        </p:blipFill>
        <p:spPr>
          <a:xfrm>
            <a:off x="1183504" y="1122386"/>
            <a:ext cx="6610303" cy="3500071"/>
          </a:xfrm>
        </p:spPr>
      </p:pic>
      <p:pic>
        <p:nvPicPr>
          <p:cNvPr id="10" name="OpenStaxLogo" descr="openstax college logo">
            <a:extLst>
              <a:ext uri="{FF2B5EF4-FFF2-40B4-BE49-F238E27FC236}">
                <a16:creationId xmlns:a16="http://schemas.microsoft.com/office/drawing/2014/main" id="{E88F4C5C-0CF9-4570-8D7C-8A01054631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A8C8989-7EDB-450A-A9C0-9924CDB3487B}"/>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Italian Fascists under the dictatorial leadership of Benito Mussolini (a, center) and German National Socialist Party leader and dictator Adolf Hitler (b) systematically dismantled democratic institutions and pushed military buildups, racial supremacy, and an aggressive nationalism in the 1920s and early 1930s.</a:t>
            </a:r>
          </a:p>
        </p:txBody>
      </p:sp>
      <p:pic>
        <p:nvPicPr>
          <p:cNvPr id="9" name="Figure" descr="Photograph (a) shows Benito Mussolini surrounded by officials. Photograph (b) is a portrait of Adolf Hitler."/>
          <p:cNvPicPr>
            <a:picLocks noGrp="1" noChangeAspect="1"/>
          </p:cNvPicPr>
          <p:nvPr>
            <p:ph type="pic" sz="quarter" idx="13"/>
          </p:nvPr>
        </p:nvPicPr>
        <p:blipFill>
          <a:blip r:embed="rId2"/>
          <a:stretch>
            <a:fillRect/>
          </a:stretch>
        </p:blipFill>
        <p:spPr>
          <a:xfrm>
            <a:off x="982591" y="1122386"/>
            <a:ext cx="7012128" cy="3500071"/>
          </a:xfrm>
        </p:spPr>
      </p:pic>
      <p:pic>
        <p:nvPicPr>
          <p:cNvPr id="10" name="OpenStaxLogo" descr="openstax college logo">
            <a:extLst>
              <a:ext uri="{FF2B5EF4-FFF2-40B4-BE49-F238E27FC236}">
                <a16:creationId xmlns:a16="http://schemas.microsoft.com/office/drawing/2014/main" id="{6FAF20C5-C8E6-4583-96CF-F569D35FACE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004AA53-C3EF-4315-B988-C4DF59F325F3}"/>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Prime Minister Neville Chamberlain arrives home in England bearing the Munich Pact agreement. The jubilant Chamberlain proclaimed that the agreement meant “peace in our time.”</a:t>
            </a:r>
          </a:p>
        </p:txBody>
      </p:sp>
      <p:pic>
        <p:nvPicPr>
          <p:cNvPr id="9" name="Figure" descr="A photograph shows Neville Chamberlain immediately following his arrival in England, where he addresses an enthusiastic crowd of officials and press."/>
          <p:cNvPicPr>
            <a:picLocks noGrp="1" noChangeAspect="1"/>
          </p:cNvPicPr>
          <p:nvPr>
            <p:ph type="pic" sz="quarter" idx="13"/>
          </p:nvPr>
        </p:nvPicPr>
        <p:blipFill>
          <a:blip r:embed="rId2"/>
          <a:stretch>
            <a:fillRect/>
          </a:stretch>
        </p:blipFill>
        <p:spPr>
          <a:xfrm>
            <a:off x="2175049" y="1122386"/>
            <a:ext cx="4627212" cy="3500071"/>
          </a:xfrm>
        </p:spPr>
      </p:pic>
      <p:pic>
        <p:nvPicPr>
          <p:cNvPr id="10" name="OpenStaxLogo" descr="openstax college logo">
            <a:extLst>
              <a:ext uri="{FF2B5EF4-FFF2-40B4-BE49-F238E27FC236}">
                <a16:creationId xmlns:a16="http://schemas.microsoft.com/office/drawing/2014/main" id="{71EB7863-3C72-418E-A9A4-B32366F9428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275A07E-A8C1-4F0C-851D-CFE9956881A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protest sign shows the unwillingness of many Americans to become involved in a foreign war. A reluctance to intervene in events outside of the Western Hemisphere had characterized American foreign policy since the administration of George Washington. World War I had been an exception that many American politicians regretted making.</a:t>
            </a:r>
          </a:p>
        </p:txBody>
      </p:sp>
      <p:pic>
        <p:nvPicPr>
          <p:cNvPr id="9" name="Figure" descr="A protest sign reads “NO FOREIGN ENTANGLEMENTS.”"/>
          <p:cNvPicPr>
            <a:picLocks noGrp="1" noChangeAspect="1"/>
          </p:cNvPicPr>
          <p:nvPr>
            <p:ph type="pic" sz="quarter" idx="13"/>
          </p:nvPr>
        </p:nvPicPr>
        <p:blipFill>
          <a:blip r:embed="rId2"/>
          <a:stretch>
            <a:fillRect/>
          </a:stretch>
        </p:blipFill>
        <p:spPr>
          <a:xfrm>
            <a:off x="1812131" y="1122386"/>
            <a:ext cx="5353049" cy="3500071"/>
          </a:xfrm>
        </p:spPr>
      </p:pic>
      <p:pic>
        <p:nvPicPr>
          <p:cNvPr id="10" name="OpenStaxLogo" descr="openstax college logo">
            <a:extLst>
              <a:ext uri="{FF2B5EF4-FFF2-40B4-BE49-F238E27FC236}">
                <a16:creationId xmlns:a16="http://schemas.microsoft.com/office/drawing/2014/main" id="{4D0EC2CE-3C06-4498-A9E3-50C9BBB077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7F7F388-1D86-4CB9-989A-E83C60D4DD31}"/>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London and other major British cities suffered extensive damaged from the bombing raids of the Battle of Britain. Over one million London houses were destroyed or damaged during “The Blitz” and almost twenty thousand Londoners were killed.</a:t>
            </a:r>
          </a:p>
        </p:txBody>
      </p:sp>
      <p:pic>
        <p:nvPicPr>
          <p:cNvPr id="9" name="Figure" descr="A photograph shows a destroyed London street in which most of the buildings have been reduced to rubble; citizens stroll past with bicycles and a child in a pram"/>
          <p:cNvPicPr>
            <a:picLocks noGrp="1" noChangeAspect="1"/>
          </p:cNvPicPr>
          <p:nvPr>
            <p:ph type="pic" sz="quarter" idx="13"/>
          </p:nvPr>
        </p:nvPicPr>
        <p:blipFill>
          <a:blip r:embed="rId2"/>
          <a:stretch>
            <a:fillRect/>
          </a:stretch>
        </p:blipFill>
        <p:spPr>
          <a:xfrm>
            <a:off x="2042369" y="1122386"/>
            <a:ext cx="4892572" cy="3500071"/>
          </a:xfrm>
        </p:spPr>
      </p:pic>
      <p:pic>
        <p:nvPicPr>
          <p:cNvPr id="10" name="OpenStaxLogo" descr="openstax college logo">
            <a:extLst>
              <a:ext uri="{FF2B5EF4-FFF2-40B4-BE49-F238E27FC236}">
                <a16:creationId xmlns:a16="http://schemas.microsoft.com/office/drawing/2014/main" id="{42CCC277-2B2B-4366-B151-B3D399F7067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06A0E22-7E7C-4079-B2E7-30DD854BB95A}"/>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famous shot captured the explosion of the USS </a:t>
            </a:r>
            <a:r>
              <a:rPr lang="en-US" sz="1600" i="1" dirty="0"/>
              <a:t>Shaw </a:t>
            </a:r>
            <a:r>
              <a:rPr lang="en-US" sz="1600" dirty="0"/>
              <a:t>after the Japanese bombed Pearl Harbor. While American losses were significant, the Japanese lost only twenty-nine planes and five miniature submarines.</a:t>
            </a:r>
          </a:p>
        </p:txBody>
      </p:sp>
      <p:pic>
        <p:nvPicPr>
          <p:cNvPr id="9" name="Figure" descr="A photograph shows a long dock with the USS Shaw exploding behind it. In the far background, massive billows of smoke are visible."/>
          <p:cNvPicPr>
            <a:picLocks noGrp="1" noChangeAspect="1"/>
          </p:cNvPicPr>
          <p:nvPr>
            <p:ph type="pic" sz="quarter" idx="13"/>
          </p:nvPr>
        </p:nvPicPr>
        <p:blipFill>
          <a:blip r:embed="rId2"/>
          <a:stretch>
            <a:fillRect/>
          </a:stretch>
        </p:blipFill>
        <p:spPr>
          <a:xfrm>
            <a:off x="2301111" y="1122386"/>
            <a:ext cx="4375088" cy="3500071"/>
          </a:xfrm>
        </p:spPr>
      </p:pic>
      <p:pic>
        <p:nvPicPr>
          <p:cNvPr id="10" name="OpenStaxLogo" descr="openstax college logo">
            <a:extLst>
              <a:ext uri="{FF2B5EF4-FFF2-40B4-BE49-F238E27FC236}">
                <a16:creationId xmlns:a16="http://schemas.microsoft.com/office/drawing/2014/main" id="{722C5C43-A4CB-40FF-A0D8-436CEBB390F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D85FD02-D81A-4999-8E22-B8FD922C69A6}"/>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First Lady Eleanor Roosevelt insisted on flying with an African American pilot to help fight racism in the military. The First Lady was famous for her support of civil rights.</a:t>
            </a:r>
          </a:p>
        </p:txBody>
      </p:sp>
      <p:pic>
        <p:nvPicPr>
          <p:cNvPr id="9" name="Figure" descr="A photograph shows Eleanor Roosevelt smiling from her seat in a two-passenger plane, with an African American pilot in the front. Another African American airman stands beneath the wing."/>
          <p:cNvPicPr>
            <a:picLocks noGrp="1" noChangeAspect="1"/>
          </p:cNvPicPr>
          <p:nvPr>
            <p:ph type="pic" sz="quarter" idx="13"/>
          </p:nvPr>
        </p:nvPicPr>
        <p:blipFill>
          <a:blip r:embed="rId2"/>
          <a:stretch>
            <a:fillRect/>
          </a:stretch>
        </p:blipFill>
        <p:spPr>
          <a:xfrm>
            <a:off x="1571930" y="1122386"/>
            <a:ext cx="5833451" cy="3500071"/>
          </a:xfrm>
        </p:spPr>
      </p:pic>
      <p:pic>
        <p:nvPicPr>
          <p:cNvPr id="10" name="OpenStaxLogo" descr="openstax college logo">
            <a:extLst>
              <a:ext uri="{FF2B5EF4-FFF2-40B4-BE49-F238E27FC236}">
                <a16:creationId xmlns:a16="http://schemas.microsoft.com/office/drawing/2014/main" id="{879E6723-A971-4177-8A30-F631E270C2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27.8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280</TotalTime>
  <Words>2038</Words>
  <Application>Microsoft Office PowerPoint</Application>
  <PresentationFormat>On-screen Show (4:3)</PresentationFormat>
  <Paragraphs>65</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Black</vt:lpstr>
      <vt:lpstr>Calibri</vt:lpstr>
      <vt:lpstr>Essential</vt:lpstr>
      <vt:lpstr>U.S. History</vt:lpstr>
      <vt:lpstr>Figure 27.1</vt:lpstr>
      <vt:lpstr>Figure 27.2</vt:lpstr>
      <vt:lpstr>Figure 27.3</vt:lpstr>
      <vt:lpstr>Figure 27.4</vt:lpstr>
      <vt:lpstr>Figure 27.5</vt:lpstr>
      <vt:lpstr>Figure 27.6</vt:lpstr>
      <vt:lpstr>Figure 27.7</vt:lpstr>
      <vt:lpstr>Figure 27.8</vt:lpstr>
      <vt:lpstr>Figure 27.9</vt:lpstr>
      <vt:lpstr>Figure 27.10</vt:lpstr>
      <vt:lpstr>Figure 27.11</vt:lpstr>
      <vt:lpstr>Figure 27.12</vt:lpstr>
      <vt:lpstr>Figure 27.13</vt:lpstr>
      <vt:lpstr>Figure 27.14</vt:lpstr>
      <vt:lpstr>Figure 27.15</vt:lpstr>
      <vt:lpstr>Figure 27.16</vt:lpstr>
      <vt:lpstr>Figure 27.17</vt:lpstr>
      <vt:lpstr>Figure 27.18</vt:lpstr>
      <vt:lpstr>Figure 27.19</vt:lpstr>
      <vt:lpstr>Figure 27.20</vt:lpstr>
      <vt:lpstr>Figure 27.21</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27 - Fighting the Good Fight in World War II, 1941-1945</dc:title>
  <dc:creator>Spuddy McSpare</dc:creator>
  <cp:lastModifiedBy>Conversion_08</cp:lastModifiedBy>
  <cp:revision>50</cp:revision>
  <dcterms:created xsi:type="dcterms:W3CDTF">2012-06-04T02:13:36Z</dcterms:created>
  <dcterms:modified xsi:type="dcterms:W3CDTF">2017-09-11T15:59:58Z</dcterms:modified>
</cp:coreProperties>
</file>