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21"/>
  </p:handoutMasterIdLst>
  <p:sldIdLst>
    <p:sldId id="256" r:id="rId2"/>
    <p:sldId id="279"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2" autoAdjust="0"/>
    <p:restoredTop sz="94591" autoAdjust="0"/>
  </p:normalViewPr>
  <p:slideViewPr>
    <p:cSldViewPr snapToGrid="0" snapToObjects="1">
      <p:cViewPr varScale="1">
        <p:scale>
          <a:sx n="105" d="100"/>
          <a:sy n="105" d="100"/>
        </p:scale>
        <p:origin x="17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pPr/>
              <a:t>09/11/17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pPr/>
              <a:t>‹#›</a:t>
            </a:fld>
            <a:endParaRPr lang="en-US" dirty="0"/>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11,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11,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11,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11,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11,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5608892"/>
            <a:ext cx="1226434" cy="833592"/>
          </a:xfrm>
          <a:prstGeom prst="rect">
            <a:avLst/>
          </a:prstGeom>
        </p:spPr>
      </p:pic>
      <p:pic>
        <p:nvPicPr>
          <p:cNvPr id="4" name="Figure" descr="U.S. History"/>
          <p:cNvPicPr>
            <a:picLocks noChangeAspect="1"/>
          </p:cNvPicPr>
          <p:nvPr/>
        </p:nvPicPr>
        <p:blipFill>
          <a:blip r:embed="rId3" cstate="print"/>
          <a:stretch>
            <a:fillRect/>
          </a:stretch>
        </p:blipFill>
        <p:spPr>
          <a:xfrm>
            <a:off x="3562758" y="2518313"/>
            <a:ext cx="2010682" cy="2602058"/>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09484"/>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20 Politics in the Gilded Age, 1870-1900</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4E4C3522-5E82-4D5F-8971-E5B2379567D7}"/>
              </a:ext>
            </a:extLst>
          </p:cNvPr>
          <p:cNvSpPr>
            <a:spLocks noGrp="1"/>
          </p:cNvSpPr>
          <p:nvPr>
            <p:ph type="title" idx="4294967295"/>
          </p:nvPr>
        </p:nvSpPr>
        <p:spPr>
          <a:xfrm>
            <a:off x="0" y="599089"/>
            <a:ext cx="9144000" cy="830635"/>
          </a:xfrm>
        </p:spPr>
        <p:txBody>
          <a:bodyPr>
            <a:normAutofit/>
          </a:bodyPr>
          <a:lstStyle/>
          <a:p>
            <a:pPr algn="ctr"/>
            <a:r>
              <a:rPr lang="en-US" sz="3600" dirty="0"/>
              <a:t>U.S. HISTORY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FA12F888-498D-4C9E-B87C-53EBE1E7C9B1}"/>
              </a:ext>
            </a:extLst>
          </p:cNvPr>
          <p:cNvSpPr>
            <a:spLocks noGrp="1"/>
          </p:cNvSpPr>
          <p:nvPr>
            <p:ph type="ftr" sz="quarter" idx="11"/>
          </p:nvPr>
        </p:nvSpPr>
        <p:spPr>
          <a:xfrm>
            <a:off x="457200" y="6492875"/>
            <a:ext cx="7772400"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4843982"/>
            <a:ext cx="8062912" cy="1166382"/>
          </a:xfrm>
        </p:spPr>
        <p:txBody>
          <a:bodyPr>
            <a:normAutofit/>
          </a:bodyPr>
          <a:lstStyle/>
          <a:p>
            <a:r>
              <a:rPr lang="en-US" sz="1600" dirty="0"/>
              <a:t>This cartoon shows Roscoe Conkling playing a popular puzzle game of the day with the heads of potential Republican presidential candidates, illustrating his control over the picks of the party.</a:t>
            </a:r>
          </a:p>
        </p:txBody>
      </p:sp>
      <p:pic>
        <p:nvPicPr>
          <p:cNvPr id="9" name="Figure" descr="A cartoon shows Roscoe Conkling playing a popular puzzle game of the day with the heads of potential Republican presidential candidates. The caption reads “The Great Presidential Puzzle.”"/>
          <p:cNvPicPr>
            <a:picLocks noGrp="1" noChangeAspect="1"/>
          </p:cNvPicPr>
          <p:nvPr>
            <p:ph type="pic" sz="quarter" idx="13"/>
          </p:nvPr>
        </p:nvPicPr>
        <p:blipFill>
          <a:blip r:embed="rId2"/>
          <a:stretch>
            <a:fillRect/>
          </a:stretch>
        </p:blipFill>
        <p:spPr>
          <a:xfrm>
            <a:off x="2159257" y="1122386"/>
            <a:ext cx="4658797"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20.9</a:t>
            </a:r>
          </a:p>
        </p:txBody>
      </p:sp>
    </p:spTree>
    <p:extLst>
      <p:ext uri="{BB962C8B-B14F-4D97-AF65-F5344CB8AC3E}">
        <p14:creationId xmlns:p14="http://schemas.microsoft.com/office/powerpoint/2010/main" val="1039996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7A83A9E0-272D-4AE2-A87B-7E19415DDFF1}"/>
              </a:ext>
            </a:extLst>
          </p:cNvPr>
          <p:cNvSpPr>
            <a:spLocks noGrp="1"/>
          </p:cNvSpPr>
          <p:nvPr>
            <p:ph type="ftr" sz="quarter" idx="11"/>
          </p:nvPr>
        </p:nvSpPr>
        <p:spPr>
          <a:xfrm>
            <a:off x="457200" y="6492875"/>
            <a:ext cx="7772400"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Garfield’s shooting and the subsequent capture of the assassin, Charles Guiteau, are depicted in this illustration for a newspaper of the day. The president clung to life for another two months after the assassination.</a:t>
            </a:r>
          </a:p>
        </p:txBody>
      </p:sp>
      <p:pic>
        <p:nvPicPr>
          <p:cNvPr id="9" name="Figure" descr="An illustration shows Garfield leaning backward in pain with a crowd assisting him, while Guiteau struggles with several men in the background."/>
          <p:cNvPicPr>
            <a:picLocks noGrp="1" noChangeAspect="1"/>
          </p:cNvPicPr>
          <p:nvPr>
            <p:ph type="pic" sz="quarter" idx="13"/>
          </p:nvPr>
        </p:nvPicPr>
        <p:blipFill>
          <a:blip r:embed="rId2"/>
          <a:stretch>
            <a:fillRect/>
          </a:stretch>
        </p:blipFill>
        <p:spPr>
          <a:xfrm>
            <a:off x="1922814" y="1122386"/>
            <a:ext cx="5131683"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20.10</a:t>
            </a:r>
          </a:p>
        </p:txBody>
      </p:sp>
    </p:spTree>
    <p:extLst>
      <p:ext uri="{BB962C8B-B14F-4D97-AF65-F5344CB8AC3E}">
        <p14:creationId xmlns:p14="http://schemas.microsoft.com/office/powerpoint/2010/main" val="1039996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B1AF3C7A-F39E-4C97-A525-4C66B5A0E55F}"/>
              </a:ext>
            </a:extLst>
          </p:cNvPr>
          <p:cNvSpPr>
            <a:spLocks noGrp="1"/>
          </p:cNvSpPr>
          <p:nvPr>
            <p:ph type="ftr" sz="quarter" idx="11"/>
          </p:nvPr>
        </p:nvSpPr>
        <p:spPr>
          <a:xfrm>
            <a:off x="457200" y="6492875"/>
            <a:ext cx="7772400"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cartoon illustrates the potential benefits of a bimetal system, but the benefits did not actually extend to big business, which preferred the gold standard and worked to keep it.</a:t>
            </a:r>
          </a:p>
        </p:txBody>
      </p:sp>
      <p:pic>
        <p:nvPicPr>
          <p:cNvPr id="9" name="Figure" descr="A poster shows a happy worker and child on the left, with a factory in the background and the label “Bimetalism, 1872.” On the right, a poor worker is shown with his wife and child; all appear emaciated and wear tattered clothes. Behind them is a fenced-off factory with a sign reading “This Factory is Closed on Account for a Lack of Funds.” A label reads “Monometalism, 1894.” Between the images, a young boy in a suit stands upon a block labeled “Silver,” with the words “Take Your Choice.”"/>
          <p:cNvPicPr>
            <a:picLocks noGrp="1" noChangeAspect="1"/>
          </p:cNvPicPr>
          <p:nvPr>
            <p:ph type="pic" sz="quarter" idx="13"/>
          </p:nvPr>
        </p:nvPicPr>
        <p:blipFill>
          <a:blip r:embed="rId2"/>
          <a:stretch>
            <a:fillRect/>
          </a:stretch>
        </p:blipFill>
        <p:spPr>
          <a:xfrm>
            <a:off x="1662511" y="1122386"/>
            <a:ext cx="5652288"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20.11</a:t>
            </a:r>
          </a:p>
        </p:txBody>
      </p:sp>
    </p:spTree>
    <p:extLst>
      <p:ext uri="{BB962C8B-B14F-4D97-AF65-F5344CB8AC3E}">
        <p14:creationId xmlns:p14="http://schemas.microsoft.com/office/powerpoint/2010/main" val="1039996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641B323B-D499-444D-9C00-2A7CA6A679C5}"/>
              </a:ext>
            </a:extLst>
          </p:cNvPr>
          <p:cNvSpPr>
            <a:spLocks noGrp="1"/>
          </p:cNvSpPr>
          <p:nvPr>
            <p:ph type="ftr" sz="quarter" idx="11"/>
          </p:nvPr>
        </p:nvSpPr>
        <p:spPr>
          <a:xfrm>
            <a:off x="457200" y="6492875"/>
            <a:ext cx="7772400"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North Dakota sod hut, built by a homesteading farmer for his family, was photographed in 1898, two years after it was built. While the country was quickly industrializing, many farmers still lived in rough, rural conditions.</a:t>
            </a:r>
          </a:p>
        </p:txBody>
      </p:sp>
      <p:pic>
        <p:nvPicPr>
          <p:cNvPr id="9" name="Figure" descr="A photograph of a sod hut is shown. Before it stand a farmer, his wife, and two children."/>
          <p:cNvPicPr>
            <a:picLocks noGrp="1" noChangeAspect="1"/>
          </p:cNvPicPr>
          <p:nvPr>
            <p:ph type="pic" sz="quarter" idx="13"/>
          </p:nvPr>
        </p:nvPicPr>
        <p:blipFill>
          <a:blip r:embed="rId2"/>
          <a:stretch>
            <a:fillRect/>
          </a:stretch>
        </p:blipFill>
        <p:spPr>
          <a:xfrm>
            <a:off x="2059781" y="1122386"/>
            <a:ext cx="4857749"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20.12</a:t>
            </a:r>
          </a:p>
        </p:txBody>
      </p:sp>
    </p:spTree>
    <p:extLst>
      <p:ext uri="{BB962C8B-B14F-4D97-AF65-F5344CB8AC3E}">
        <p14:creationId xmlns:p14="http://schemas.microsoft.com/office/powerpoint/2010/main" val="1039996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445F7242-5A87-4635-94A2-63F8B6162F69}"/>
              </a:ext>
            </a:extLst>
          </p:cNvPr>
          <p:cNvSpPr>
            <a:spLocks noGrp="1"/>
          </p:cNvSpPr>
          <p:nvPr>
            <p:ph type="ftr" sz="quarter" idx="11"/>
          </p:nvPr>
        </p:nvSpPr>
        <p:spPr>
          <a:xfrm>
            <a:off x="457200" y="6492875"/>
            <a:ext cx="7772400"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Figure" descr="A poster shows a farmer at its center, surrounded by trees and idyllic country views. Happy scenes of farm life surround him, including the “Farmers Fireside,” an image of the “Grange in Session,” and a “Harvest Dance.” The bottom panel, headed “I Pay for All,” contains the words “Faith, Hope, Charity, Fidelity” and shows an illustration of a ruined cabin, whose barren trees contain signs reading “Ignorance” and “Sloth.” The top of the poster reads “Gift for the Grangers;” beneath the title, three gowned women carry flowers, fruit, grains, and a scythe."/>
          <p:cNvPicPr>
            <a:picLocks noGrp="1" noChangeAspect="1"/>
          </p:cNvPicPr>
          <p:nvPr>
            <p:ph type="pic" sz="quarter" idx="13"/>
          </p:nvPr>
        </p:nvPicPr>
        <p:blipFill>
          <a:blip r:embed="rId2"/>
          <a:stretch>
            <a:fillRect/>
          </a:stretch>
        </p:blipFill>
        <p:spPr>
          <a:xfrm>
            <a:off x="4489450" y="1217017"/>
            <a:ext cx="4030663" cy="5038328"/>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This print from the early 1870s, with scenes of farm life, was a promotional poster for the Grangers, one of the earliest farmer reform groups.</a:t>
            </a:r>
          </a:p>
        </p:txBody>
      </p:sp>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20.13</a:t>
            </a:r>
          </a:p>
        </p:txBody>
      </p:sp>
    </p:spTree>
    <p:extLst>
      <p:ext uri="{BB962C8B-B14F-4D97-AF65-F5344CB8AC3E}">
        <p14:creationId xmlns:p14="http://schemas.microsoft.com/office/powerpoint/2010/main" val="1793688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B5577126-9D4B-4C60-B7F0-447AAA1A601A}"/>
              </a:ext>
            </a:extLst>
          </p:cNvPr>
          <p:cNvSpPr>
            <a:spLocks noGrp="1"/>
          </p:cNvSpPr>
          <p:nvPr>
            <p:ph type="ftr" sz="quarter" idx="11"/>
          </p:nvPr>
        </p:nvSpPr>
        <p:spPr>
          <a:xfrm>
            <a:off x="457200" y="6492875"/>
            <a:ext cx="7772400"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Farmers’ Alliance flag displays the motto: “The most good for the most PEOPLE,” clearly a sentiment they hoped that others would believe.</a:t>
            </a:r>
          </a:p>
        </p:txBody>
      </p:sp>
      <p:pic>
        <p:nvPicPr>
          <p:cNvPr id="9" name="Figure" descr="A flag contains the words, “The most good for the most PEOPLE;” “Wisdom, Justice, &amp;amp; Moderation;” “FREE TRADE;” and “ALLIANCE No. 1.” The right side of the flag contains a star and the words “TEXAS 1878.”"/>
          <p:cNvPicPr>
            <a:picLocks noGrp="1" noChangeAspect="1"/>
          </p:cNvPicPr>
          <p:nvPr>
            <p:ph type="pic" sz="quarter" idx="13"/>
          </p:nvPr>
        </p:nvPicPr>
        <p:blipFill>
          <a:blip r:embed="rId2"/>
          <a:stretch>
            <a:fillRect/>
          </a:stretch>
        </p:blipFill>
        <p:spPr>
          <a:xfrm>
            <a:off x="2395055" y="1122386"/>
            <a:ext cx="4187201"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20.14</a:t>
            </a:r>
          </a:p>
        </p:txBody>
      </p:sp>
    </p:spTree>
    <p:extLst>
      <p:ext uri="{BB962C8B-B14F-4D97-AF65-F5344CB8AC3E}">
        <p14:creationId xmlns:p14="http://schemas.microsoft.com/office/powerpoint/2010/main" val="1039996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138B9FEB-79AE-4729-9BA2-BC673D1F27EF}"/>
              </a:ext>
            </a:extLst>
          </p:cNvPr>
          <p:cNvSpPr>
            <a:spLocks noGrp="1"/>
          </p:cNvSpPr>
          <p:nvPr>
            <p:ph type="ftr" sz="quarter" idx="11"/>
          </p:nvPr>
        </p:nvSpPr>
        <p:spPr>
          <a:xfrm>
            <a:off x="457200" y="6492875"/>
            <a:ext cx="7772400"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People’s Party gathered for its nominating convention in Nebraska, where they wrote the Omaha Platform to state their concerns and goals.</a:t>
            </a:r>
          </a:p>
        </p:txBody>
      </p:sp>
      <p:pic>
        <p:nvPicPr>
          <p:cNvPr id="9" name="Figure" descr="A photograph shows members of the People’s Party gathered outside of their nominating convention in Nebraska."/>
          <p:cNvPicPr>
            <a:picLocks noGrp="1" noChangeAspect="1"/>
          </p:cNvPicPr>
          <p:nvPr>
            <p:ph type="pic" sz="quarter" idx="13"/>
          </p:nvPr>
        </p:nvPicPr>
        <p:blipFill>
          <a:blip r:embed="rId2"/>
          <a:stretch>
            <a:fillRect/>
          </a:stretch>
        </p:blipFill>
        <p:spPr>
          <a:xfrm>
            <a:off x="1299338" y="1122386"/>
            <a:ext cx="6378634"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20.15</a:t>
            </a:r>
          </a:p>
        </p:txBody>
      </p:sp>
    </p:spTree>
    <p:extLst>
      <p:ext uri="{BB962C8B-B14F-4D97-AF65-F5344CB8AC3E}">
        <p14:creationId xmlns:p14="http://schemas.microsoft.com/office/powerpoint/2010/main" val="1039996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B9B1F16D-FAED-40AE-84F1-C2436B2366D9}"/>
              </a:ext>
            </a:extLst>
          </p:cNvPr>
          <p:cNvSpPr>
            <a:spLocks noGrp="1"/>
          </p:cNvSpPr>
          <p:nvPr>
            <p:ph type="ftr" sz="quarter" idx="11"/>
          </p:nvPr>
        </p:nvSpPr>
        <p:spPr>
          <a:xfrm>
            <a:off x="457200" y="6492875"/>
            <a:ext cx="7772400"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image of Coxey’s Army marching on Washington to ask for jobs may have helped inspire L. Frank Baum’s story of Dorothy and her friends seeking help from the Wizard of Oz.</a:t>
            </a:r>
          </a:p>
        </p:txBody>
      </p:sp>
      <p:pic>
        <p:nvPicPr>
          <p:cNvPr id="9" name="Figure" descr="A photograph shows Coxey’s Army on the march, with protestors walking, mounted on horseback, and riding on bicycles and in horse-drawn buggies."/>
          <p:cNvPicPr>
            <a:picLocks noGrp="1" noChangeAspect="1"/>
          </p:cNvPicPr>
          <p:nvPr>
            <p:ph type="pic" sz="quarter" idx="13"/>
          </p:nvPr>
        </p:nvPicPr>
        <p:blipFill>
          <a:blip r:embed="rId2"/>
          <a:stretch>
            <a:fillRect/>
          </a:stretch>
        </p:blipFill>
        <p:spPr>
          <a:xfrm>
            <a:off x="2429790" y="1122386"/>
            <a:ext cx="4117730"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20.16</a:t>
            </a:r>
          </a:p>
        </p:txBody>
      </p:sp>
    </p:spTree>
    <p:extLst>
      <p:ext uri="{BB962C8B-B14F-4D97-AF65-F5344CB8AC3E}">
        <p14:creationId xmlns:p14="http://schemas.microsoft.com/office/powerpoint/2010/main" val="1039996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26455093-41D5-4C77-B1CC-AF8E77398324}"/>
              </a:ext>
            </a:extLst>
          </p:cNvPr>
          <p:cNvSpPr>
            <a:spLocks noGrp="1"/>
          </p:cNvSpPr>
          <p:nvPr>
            <p:ph type="ftr" sz="quarter" idx="11"/>
          </p:nvPr>
        </p:nvSpPr>
        <p:spPr>
          <a:xfrm>
            <a:off x="457200" y="6492875"/>
            <a:ext cx="7772400"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Republicans portrayed presidential candidate Bryan as a grasping politician whose Populist leanings could swallow the Democratic Party. Bryan was in fact not a Populist at all, but a Democrat whose views aligned with the Populists on some issues. He was formally nominated by the Democratic Party, the Populist Party, and the Silver Republican Party for the 1896 presidential election.</a:t>
            </a:r>
          </a:p>
        </p:txBody>
      </p:sp>
      <p:pic>
        <p:nvPicPr>
          <p:cNvPr id="9" name="Figure" descr="A cartoon shows William Jennings Bryan’s head on the end of a large snake labeled “Populist Party.” He is eating a donkey labeled “Democratic Party.”"/>
          <p:cNvPicPr>
            <a:picLocks noGrp="1" noChangeAspect="1"/>
          </p:cNvPicPr>
          <p:nvPr>
            <p:ph type="pic" sz="quarter" idx="13"/>
          </p:nvPr>
        </p:nvPicPr>
        <p:blipFill>
          <a:blip r:embed="rId2"/>
          <a:stretch>
            <a:fillRect/>
          </a:stretch>
        </p:blipFill>
        <p:spPr>
          <a:xfrm>
            <a:off x="2024707" y="1122386"/>
            <a:ext cx="4927897"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20.17</a:t>
            </a:r>
          </a:p>
        </p:txBody>
      </p:sp>
    </p:spTree>
    <p:extLst>
      <p:ext uri="{BB962C8B-B14F-4D97-AF65-F5344CB8AC3E}">
        <p14:creationId xmlns:p14="http://schemas.microsoft.com/office/powerpoint/2010/main" val="1039996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32C5041E-CB50-4ADA-A9C7-3626C1389352}"/>
              </a:ext>
            </a:extLst>
          </p:cNvPr>
          <p:cNvSpPr>
            <a:spLocks noGrp="1"/>
          </p:cNvSpPr>
          <p:nvPr>
            <p:ph type="ftr" sz="quarter" idx="11"/>
          </p:nvPr>
        </p:nvSpPr>
        <p:spPr>
          <a:xfrm>
            <a:off x="457200" y="6492875"/>
            <a:ext cx="7772400"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electoral vote map of the 1896 election illustrates the stark divide in the country between the industry-rich coasts and the rural middle.</a:t>
            </a:r>
          </a:p>
        </p:txBody>
      </p:sp>
      <p:pic>
        <p:nvPicPr>
          <p:cNvPr id="9" name="Figure" descr="A map shows the votes of the Electoral College in the 1896 election."/>
          <p:cNvPicPr>
            <a:picLocks noGrp="1" noChangeAspect="1"/>
          </p:cNvPicPr>
          <p:nvPr>
            <p:ph type="pic" sz="quarter" idx="13"/>
          </p:nvPr>
        </p:nvPicPr>
        <p:blipFill>
          <a:blip r:embed="rId2"/>
          <a:stretch>
            <a:fillRect/>
          </a:stretch>
        </p:blipFill>
        <p:spPr>
          <a:xfrm>
            <a:off x="1683804" y="1122386"/>
            <a:ext cx="5609702"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20.18</a:t>
            </a:r>
          </a:p>
        </p:txBody>
      </p:sp>
    </p:spTree>
    <p:extLst>
      <p:ext uri="{BB962C8B-B14F-4D97-AF65-F5344CB8AC3E}">
        <p14:creationId xmlns:p14="http://schemas.microsoft.com/office/powerpoint/2010/main" val="1039996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6A6EEB79-AD58-4099-9F3B-6ED62B732B2F}"/>
              </a:ext>
            </a:extLst>
          </p:cNvPr>
          <p:cNvSpPr>
            <a:spLocks noGrp="1"/>
          </p:cNvSpPr>
          <p:nvPr>
            <p:ph type="ftr" sz="quarter" idx="11"/>
          </p:nvPr>
        </p:nvSpPr>
        <p:spPr>
          <a:xfrm>
            <a:off x="457200" y="6492875"/>
            <a:ext cx="7772400"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L. Frank Baum's story of a Kansas girl and the magical land of Oz has become a classic of both film and screen, but it may have originated in part as an allegory of late nineteenth-century politics and the rise of the Populist movement.</a:t>
            </a:r>
          </a:p>
        </p:txBody>
      </p:sp>
      <p:pic>
        <p:nvPicPr>
          <p:cNvPr id="9" name="Figure" descr="A book cover entitled The Wonderful Wizard of OZ shows the Cowardly Lion, the Scarecrow, the Tin Woodsman, Dorothy (who rides atop the Lion), and Toto on their journey. Father Goose, whose stories and songs are also present in the book, follows behind."/>
          <p:cNvPicPr>
            <a:picLocks noGrp="1" noChangeAspect="1"/>
          </p:cNvPicPr>
          <p:nvPr>
            <p:ph type="pic" sz="quarter" idx="13"/>
          </p:nvPr>
        </p:nvPicPr>
        <p:blipFill>
          <a:blip r:embed="rId2"/>
          <a:stretch>
            <a:fillRect/>
          </a:stretch>
        </p:blipFill>
        <p:spPr>
          <a:xfrm>
            <a:off x="1955227" y="1122386"/>
            <a:ext cx="5066856"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20.1</a:t>
            </a:r>
          </a:p>
        </p:txBody>
      </p:sp>
    </p:spTree>
    <p:extLst>
      <p:ext uri="{BB962C8B-B14F-4D97-AF65-F5344CB8AC3E}">
        <p14:creationId xmlns:p14="http://schemas.microsoft.com/office/powerpoint/2010/main" val="1039996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DBF49E91-55B3-4FD4-AB7F-508B92076717}"/>
              </a:ext>
            </a:extLst>
          </p:cNvPr>
          <p:cNvSpPr>
            <a:spLocks noGrp="1"/>
          </p:cNvSpPr>
          <p:nvPr>
            <p:ph type="ftr" sz="quarter" idx="11"/>
          </p:nvPr>
        </p:nvSpPr>
        <p:spPr>
          <a:xfrm>
            <a:off x="457200" y="6492875"/>
            <a:ext cx="7772400"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pPr marL="342900" indent="-342900"/>
            <a:endParaRPr lang="en-US" sz="1600" dirty="0"/>
          </a:p>
        </p:txBody>
      </p:sp>
      <p:pic>
        <p:nvPicPr>
          <p:cNvPr id="9" name="Figure" descr="A timeline shows important events of the era. In 1873, Mark Twain and Charles Dudley Warner publish The Gilded Age; an illustration from The Gilded Age is shown. In 1877, the Compromise of 1877 results in Rutherford B. Hayes’s presidency; Hayes’s campaign poster is shown. In 1881, Charles Guiteau assassinates President James Garfield; an illustration of Garfield’s assassination is shown. In 1883, Congress passes the Pendleton Civil Service Act. In 1891, the Populist Party emerges out of the Farmers’ Alliance movement; a gathering of People’s Party members at their nominating convention is shown. In 1894, Coxey’s Army marches on Washington, and the Pullman Strike paralyzes railroad traffic; a photograph of Coxey’s Army is shown. In 1896, William McKinley defeats William Jennings Bryan for president."/>
          <p:cNvPicPr>
            <a:picLocks noGrp="1" noChangeAspect="1"/>
          </p:cNvPicPr>
          <p:nvPr>
            <p:ph type="pic" sz="quarter" idx="13"/>
          </p:nvPr>
        </p:nvPicPr>
        <p:blipFill>
          <a:blip r:embed="rId2"/>
          <a:stretch>
            <a:fillRect/>
          </a:stretch>
        </p:blipFill>
        <p:spPr>
          <a:xfrm>
            <a:off x="1215208" y="1122386"/>
            <a:ext cx="6546895"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20.2</a:t>
            </a:r>
          </a:p>
        </p:txBody>
      </p:sp>
    </p:spTree>
    <p:extLst>
      <p:ext uri="{BB962C8B-B14F-4D97-AF65-F5344CB8AC3E}">
        <p14:creationId xmlns:p14="http://schemas.microsoft.com/office/powerpoint/2010/main" val="1039996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5FDA381D-4A79-4029-B861-DF0F017C89F0}"/>
              </a:ext>
            </a:extLst>
          </p:cNvPr>
          <p:cNvSpPr>
            <a:spLocks noGrp="1"/>
          </p:cNvSpPr>
          <p:nvPr>
            <p:ph type="ftr" sz="quarter" idx="11"/>
          </p:nvPr>
        </p:nvSpPr>
        <p:spPr>
          <a:xfrm>
            <a:off x="457200" y="6492875"/>
            <a:ext cx="7772400"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Pages from Mark Twain’s </a:t>
            </a:r>
            <a:r>
              <a:rPr lang="en-US" sz="1600" i="1" dirty="0"/>
              <a:t>The Gilded Age, </a:t>
            </a:r>
            <a:r>
              <a:rPr lang="en-US" sz="1600" dirty="0"/>
              <a:t>published in 1873. The illustrations in this chapter reveal the cost of doing business in Washington in this new age of materialism and corruption, with the cost of obtaining a female lobbyist’s support set at $10,000, while that of a male lobbyist or a “high moral” senator can be had for $3,000.</a:t>
            </a:r>
          </a:p>
        </p:txBody>
      </p:sp>
      <p:pic>
        <p:nvPicPr>
          <p:cNvPr id="9" name="Figure" descr="Pages from Mark Twain’s The Gilded Age contain illustrations of a legislative committee chairman and three types of lobbyists. A legislator is labeled “Chairman of Committee $10,000”; a man in a suit, smoking a cigar, is labeled “Male Lobbyist $3,000”; a well-dressed woman is labeled “Female Lobbyist $10,000”; and a grim-looking man in modest dress is labeled “High Moral Senator $3000.”"/>
          <p:cNvPicPr>
            <a:picLocks noGrp="1" noChangeAspect="1"/>
          </p:cNvPicPr>
          <p:nvPr>
            <p:ph type="pic" sz="quarter" idx="13"/>
          </p:nvPr>
        </p:nvPicPr>
        <p:blipFill>
          <a:blip r:embed="rId2"/>
          <a:stretch>
            <a:fillRect/>
          </a:stretch>
        </p:blipFill>
        <p:spPr>
          <a:xfrm>
            <a:off x="2369047" y="1122386"/>
            <a:ext cx="4239216"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20.3</a:t>
            </a:r>
          </a:p>
        </p:txBody>
      </p:sp>
    </p:spTree>
    <p:extLst>
      <p:ext uri="{BB962C8B-B14F-4D97-AF65-F5344CB8AC3E}">
        <p14:creationId xmlns:p14="http://schemas.microsoft.com/office/powerpoint/2010/main" val="103999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4CE4A77C-D947-4C09-8843-61A44F467A2B}"/>
              </a:ext>
            </a:extLst>
          </p:cNvPr>
          <p:cNvSpPr>
            <a:spLocks noGrp="1"/>
          </p:cNvSpPr>
          <p:nvPr>
            <p:ph type="ftr" sz="quarter" idx="11"/>
          </p:nvPr>
        </p:nvSpPr>
        <p:spPr>
          <a:xfrm>
            <a:off x="457200" y="6492875"/>
            <a:ext cx="7772400"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Mark Twain was a noted humorist, recognized by most Americans as the greatest writer of his day. He co-wrote the novel </a:t>
            </a:r>
            <a:r>
              <a:rPr lang="en-US" sz="1600" i="1" dirty="0">
                <a:solidFill>
                  <a:schemeClr val="tx1"/>
                </a:solidFill>
              </a:rPr>
              <a:t>The Gilded Age: A Tale of Today </a:t>
            </a:r>
            <a:r>
              <a:rPr lang="en-US" sz="1600" dirty="0">
                <a:solidFill>
                  <a:schemeClr val="tx1"/>
                </a:solidFill>
              </a:rPr>
              <a:t>with Charles Dudley Warner in 1873.</a:t>
            </a:r>
          </a:p>
        </p:txBody>
      </p:sp>
      <p:pic>
        <p:nvPicPr>
          <p:cNvPr id="6" name="Figure" descr="A satirical illustration of Mark Twain addressing an audience is shown."/>
          <p:cNvPicPr>
            <a:picLocks noGrp="1" noChangeAspect="1"/>
          </p:cNvPicPr>
          <p:nvPr>
            <p:ph type="pic" sz="quarter" idx="13"/>
          </p:nvPr>
        </p:nvPicPr>
        <p:blipFill>
          <a:blip r:embed="rId2"/>
          <a:stretch>
            <a:fillRect/>
          </a:stretch>
        </p:blipFill>
        <p:spPr>
          <a:xfrm>
            <a:off x="670402" y="1108075"/>
            <a:ext cx="3605845" cy="5256213"/>
          </a:xfrm>
        </p:spPr>
      </p:pic>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20.4</a:t>
            </a:r>
          </a:p>
        </p:txBody>
      </p:sp>
    </p:spTree>
    <p:extLst>
      <p:ext uri="{BB962C8B-B14F-4D97-AF65-F5344CB8AC3E}">
        <p14:creationId xmlns:p14="http://schemas.microsoft.com/office/powerpoint/2010/main" val="3285096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C43415B7-8BE1-4FB0-A9E4-AD81ECCC117F}"/>
              </a:ext>
            </a:extLst>
          </p:cNvPr>
          <p:cNvSpPr>
            <a:spLocks noGrp="1"/>
          </p:cNvSpPr>
          <p:nvPr>
            <p:ph type="ftr" sz="quarter" idx="11"/>
          </p:nvPr>
        </p:nvSpPr>
        <p:spPr>
          <a:xfrm>
            <a:off x="457200" y="6492875"/>
            <a:ext cx="7772400"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350" dirty="0"/>
              <a:t>These campaign posters for Rutherford B. Hayes (a) and Samuel Tilden (b) underscore the tactics of each party, which remained largely unchanged, regardless of the candidates. The Republican placard highlights the party’s role in preserving “liberty and union” in the wake of the Civil War, hoping to tap into the northern voters’ pride in victory over secession. The Democratic poster addresses the economic turmoil and corruption of the day, specifically that of the Grant administration, promising “honesty, reform, and prosperity” for all.</a:t>
            </a:r>
          </a:p>
        </p:txBody>
      </p:sp>
      <p:pic>
        <p:nvPicPr>
          <p:cNvPr id="9" name="Figure" descr="Two campaign posters are shown. Poster (a) contains illustrations of Rutherford B. Hayes and William A. Wheeler, labeled “Gov. Rutherford B. Hayes/For President” and “Hon. W.M.A. Wheeler/For Vice President.” Above them, an eagle bears a flag and the label “Liberty and Union.” Poster (b) is headed “The Champions of the People’s Rights. Economy, Honesty, and Reform. Prosperity &amp;amp; Happiness for Our People.” Below, two illustrations are labeled “Samuel J. Tilden/Democratic Candidate for President” and “Thomas A. Hendricks/Democratic Candidate for Vice-President.” The candidates’ portraits are surrounded by illustrations of three gowned women, the third bearing an American flag, and lush greenery."/>
          <p:cNvPicPr>
            <a:picLocks noGrp="1" noChangeAspect="1"/>
          </p:cNvPicPr>
          <p:nvPr>
            <p:ph type="pic" sz="quarter" idx="13"/>
          </p:nvPr>
        </p:nvPicPr>
        <p:blipFill>
          <a:blip r:embed="rId2"/>
          <a:stretch>
            <a:fillRect/>
          </a:stretch>
        </p:blipFill>
        <p:spPr>
          <a:xfrm>
            <a:off x="2015779" y="1122386"/>
            <a:ext cx="4945752"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20.5</a:t>
            </a:r>
          </a:p>
        </p:txBody>
      </p:sp>
    </p:spTree>
    <p:extLst>
      <p:ext uri="{BB962C8B-B14F-4D97-AF65-F5344CB8AC3E}">
        <p14:creationId xmlns:p14="http://schemas.microsoft.com/office/powerpoint/2010/main" val="1039996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9D986191-7617-4D0C-81A8-F8532637F317}"/>
              </a:ext>
            </a:extLst>
          </p:cNvPr>
          <p:cNvSpPr>
            <a:spLocks noGrp="1"/>
          </p:cNvSpPr>
          <p:nvPr>
            <p:ph type="ftr" sz="quarter" idx="11"/>
          </p:nvPr>
        </p:nvSpPr>
        <p:spPr>
          <a:xfrm>
            <a:off x="457200" y="6492875"/>
            <a:ext cx="7772400"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Titled “A Truce not a Compromise,” this cartoon suggests the lack of consensus after the election of 1876 could have ended in another civil war.</a:t>
            </a:r>
          </a:p>
        </p:txBody>
      </p:sp>
      <p:pic>
        <p:nvPicPr>
          <p:cNvPr id="9" name="Figure" descr="A cartoon shows a man’s hand covering a gun on a table; another man’s hand covers his. Beneath the gun, papers are visible with the words “Tilden or Blood,” “Are You Ready for Civil War?” and “Tilden or a Fight.” Beneath the cartoon, a caption reads “A truce—not a compromise, but a chance for high-toned gentlemen to retire gracefully from their very civil declarations of war.”"/>
          <p:cNvPicPr>
            <a:picLocks noGrp="1" noChangeAspect="1"/>
          </p:cNvPicPr>
          <p:nvPr>
            <p:ph type="pic" sz="quarter" idx="13"/>
          </p:nvPr>
        </p:nvPicPr>
        <p:blipFill>
          <a:blip r:embed="rId2"/>
          <a:stretch>
            <a:fillRect/>
          </a:stretch>
        </p:blipFill>
        <p:spPr>
          <a:xfrm>
            <a:off x="1668350" y="1122386"/>
            <a:ext cx="5640610"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20.6</a:t>
            </a:r>
          </a:p>
        </p:txBody>
      </p:sp>
    </p:spTree>
    <p:extLst>
      <p:ext uri="{BB962C8B-B14F-4D97-AF65-F5344CB8AC3E}">
        <p14:creationId xmlns:p14="http://schemas.microsoft.com/office/powerpoint/2010/main" val="1039996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5645C234-B788-42EC-83B8-EACABBC12CDF}"/>
              </a:ext>
            </a:extLst>
          </p:cNvPr>
          <p:cNvSpPr>
            <a:spLocks noGrp="1"/>
          </p:cNvSpPr>
          <p:nvPr>
            <p:ph type="ftr" sz="quarter" idx="11"/>
          </p:nvPr>
        </p:nvSpPr>
        <p:spPr>
          <a:xfrm>
            <a:off x="457200" y="6492875"/>
            <a:ext cx="7772400"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Figure" descr="A cartoon shows Roscoe Conkling dressed as the devil, while Hayes walks off with his arm around a woman’s waist. The caption reads: “Unto that Power he doth belong Which only doeth Right while ever willing Wrong.”"/>
          <p:cNvPicPr>
            <a:picLocks noGrp="1" noChangeAspect="1"/>
          </p:cNvPicPr>
          <p:nvPr>
            <p:ph type="pic" sz="quarter" idx="13"/>
          </p:nvPr>
        </p:nvPicPr>
        <p:blipFill>
          <a:blip r:embed="rId2"/>
          <a:stretch>
            <a:fillRect/>
          </a:stretch>
        </p:blipFill>
        <p:spPr>
          <a:xfrm>
            <a:off x="4711323" y="1108075"/>
            <a:ext cx="3586917"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Powerful Republican Party leader Roscoe Conkling is shown here as the devil. Hayes walks off with the prize of the 1876 election, the South, personified as a woman. The cartoon, drawn by Joseph Keppler, has a caption that quotes Goethe: “Unto that Power he doth belong Which only doeth Right while ever willing Wrong.”</a:t>
            </a:r>
          </a:p>
        </p:txBody>
      </p:sp>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20.7</a:t>
            </a:r>
          </a:p>
        </p:txBody>
      </p:sp>
    </p:spTree>
    <p:extLst>
      <p:ext uri="{BB962C8B-B14F-4D97-AF65-F5344CB8AC3E}">
        <p14:creationId xmlns:p14="http://schemas.microsoft.com/office/powerpoint/2010/main" val="1793688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A303E214-9E8C-47AA-8408-909869306893}"/>
              </a:ext>
            </a:extLst>
          </p:cNvPr>
          <p:cNvSpPr>
            <a:spLocks noGrp="1"/>
          </p:cNvSpPr>
          <p:nvPr>
            <p:ph type="ftr" sz="quarter" idx="11"/>
          </p:nvPr>
        </p:nvSpPr>
        <p:spPr>
          <a:xfrm>
            <a:off x="457200" y="6492875"/>
            <a:ext cx="7772400"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This political cartoon shows Andrew Jackson riding a pig, which is walking over “fraud,” “bribery,” and “spoils,” and feeding on “plunder.”</a:t>
            </a:r>
          </a:p>
        </p:txBody>
      </p:sp>
      <p:pic>
        <p:nvPicPr>
          <p:cNvPr id="6" name="Figure" descr="A cartoon shows Andrew Jackson riding a pig, which is walking over “fraud,” “bribery,” and “spoils,” and feeding on “plunder.”"/>
          <p:cNvPicPr>
            <a:picLocks noGrp="1" noChangeAspect="1"/>
          </p:cNvPicPr>
          <p:nvPr>
            <p:ph type="pic" sz="quarter" idx="13"/>
          </p:nvPr>
        </p:nvPicPr>
        <p:blipFill>
          <a:blip r:embed="rId2"/>
          <a:stretch>
            <a:fillRect/>
          </a:stretch>
        </p:blipFill>
        <p:spPr>
          <a:xfrm>
            <a:off x="739042" y="1108075"/>
            <a:ext cx="3468566" cy="5256213"/>
          </a:xfrm>
        </p:spPr>
      </p:pic>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20.8</a:t>
            </a:r>
          </a:p>
        </p:txBody>
      </p:sp>
    </p:spTree>
    <p:extLst>
      <p:ext uri="{BB962C8B-B14F-4D97-AF65-F5344CB8AC3E}">
        <p14:creationId xmlns:p14="http://schemas.microsoft.com/office/powerpoint/2010/main" val="32850963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275</TotalTime>
  <Words>1806</Words>
  <Application>Microsoft Office PowerPoint</Application>
  <PresentationFormat>On-screen Show (4:3)</PresentationFormat>
  <Paragraphs>56</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Arial Black</vt:lpstr>
      <vt:lpstr>Calibri</vt:lpstr>
      <vt:lpstr>Essential</vt:lpstr>
      <vt:lpstr>U.S. HISTORY</vt:lpstr>
      <vt:lpstr>Figure 20.1</vt:lpstr>
      <vt:lpstr>Figure 20.2</vt:lpstr>
      <vt:lpstr>Figure 20.3</vt:lpstr>
      <vt:lpstr>Figure 20.4</vt:lpstr>
      <vt:lpstr>Figure 20.5</vt:lpstr>
      <vt:lpstr>Figure 20.6</vt:lpstr>
      <vt:lpstr>Figure 20.7</vt:lpstr>
      <vt:lpstr>Figure 20.8</vt:lpstr>
      <vt:lpstr>Figure 20.9</vt:lpstr>
      <vt:lpstr>Figure 20.10</vt:lpstr>
      <vt:lpstr>Figure 20.11</vt:lpstr>
      <vt:lpstr>Figure 20.12</vt:lpstr>
      <vt:lpstr>Figure 20.13</vt:lpstr>
      <vt:lpstr>Figure 20.14</vt:lpstr>
      <vt:lpstr>Figure 20.15</vt:lpstr>
      <vt:lpstr>Figure 20.16</vt:lpstr>
      <vt:lpstr>Figure 20.17</vt:lpstr>
      <vt:lpstr>Figure 20.18</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History - Chapter 20 - Politics in the Gilded Age, 1870-1900</dc:title>
  <dc:creator>Spuddy McSpare</dc:creator>
  <cp:lastModifiedBy>Conversion_07</cp:lastModifiedBy>
  <cp:revision>43</cp:revision>
  <dcterms:created xsi:type="dcterms:W3CDTF">2012-06-04T02:13:36Z</dcterms:created>
  <dcterms:modified xsi:type="dcterms:W3CDTF">2017-09-11T12:16:55Z</dcterms:modified>
</cp:coreProperties>
</file>