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23"/>
  </p:handoutMasterIdLst>
  <p:sldIdLst>
    <p:sldId id="256" r:id="rId2"/>
    <p:sldId id="279" r:id="rId3"/>
    <p:sldId id="280" r:id="rId4"/>
    <p:sldId id="281" r:id="rId5"/>
    <p:sldId id="282" r:id="rId6"/>
    <p:sldId id="283" r:id="rId7"/>
    <p:sldId id="284" r:id="rId8"/>
    <p:sldId id="285" r:id="rId9"/>
    <p:sldId id="286" r:id="rId10"/>
    <p:sldId id="287" r:id="rId11"/>
    <p:sldId id="288" r:id="rId12"/>
    <p:sldId id="289" r:id="rId13"/>
    <p:sldId id="290" r:id="rId14"/>
    <p:sldId id="291" r:id="rId15"/>
    <p:sldId id="292" r:id="rId16"/>
    <p:sldId id="293" r:id="rId17"/>
    <p:sldId id="294" r:id="rId18"/>
    <p:sldId id="295" r:id="rId19"/>
    <p:sldId id="296" r:id="rId20"/>
    <p:sldId id="297" r:id="rId21"/>
    <p:sldId id="29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2" autoAdjust="0"/>
    <p:restoredTop sz="94591" autoAdjust="0"/>
  </p:normalViewPr>
  <p:slideViewPr>
    <p:cSldViewPr snapToGrid="0" snapToObjects="1">
      <p:cViewPr varScale="1">
        <p:scale>
          <a:sx n="105" d="100"/>
          <a:sy n="105" d="100"/>
        </p:scale>
        <p:origin x="498" y="114"/>
      </p:cViewPr>
      <p:guideLst>
        <p:guide orient="horz" pos="2160"/>
        <p:guide pos="2880"/>
      </p:guideLst>
    </p:cSldViewPr>
  </p:slideViewPr>
  <p:outlineViewPr>
    <p:cViewPr>
      <p:scale>
        <a:sx n="33" d="100"/>
        <a:sy n="33" d="100"/>
      </p:scale>
      <p:origin x="0" y="-267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pPr/>
              <a:t>09/11/17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pPr/>
              <a:t>‹#›</a:t>
            </a:fld>
            <a:endParaRPr lang="en-US" dirty="0"/>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September 11, 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dirty="0"/>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11, 2017</a:t>
            </a:fld>
            <a:endParaRPr lang="en-US" dirty="0"/>
          </a:p>
        </p:txBody>
      </p:sp>
      <p:sp>
        <p:nvSpPr>
          <p:cNvPr id="5" name="Footer Placeholder 4"/>
          <p:cNvSpPr>
            <a:spLocks noGrp="1"/>
          </p:cNvSpPr>
          <p:nvPr>
            <p:ph type="ftr" sz="quarter" idx="11"/>
          </p:nvPr>
        </p:nvSpPr>
        <p:spPr>
          <a:xfrm>
            <a:off x="457200" y="6492875"/>
            <a:ext cx="7704034"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11, 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dirty="0"/>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September 11,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11,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OpenStaxLogo" descr="openstax college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5629705"/>
            <a:ext cx="1226434" cy="833592"/>
          </a:xfrm>
          <a:prstGeom prst="rect">
            <a:avLst/>
          </a:prstGeom>
        </p:spPr>
      </p:pic>
      <p:pic>
        <p:nvPicPr>
          <p:cNvPr id="4" name="Figure" descr="U.S. History"/>
          <p:cNvPicPr>
            <a:picLocks noChangeAspect="1"/>
          </p:cNvPicPr>
          <p:nvPr/>
        </p:nvPicPr>
        <p:blipFill>
          <a:blip r:embed="rId3" cstate="print"/>
          <a:stretch>
            <a:fillRect/>
          </a:stretch>
        </p:blipFill>
        <p:spPr>
          <a:xfrm>
            <a:off x="3562758" y="2518313"/>
            <a:ext cx="2010682" cy="2602058"/>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0468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6 America's War for Independence, 1775-1783</a:t>
            </a:r>
          </a:p>
          <a:p>
            <a:pPr algn="ct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id="{20C302BB-9736-464A-9A96-2BBC0979AAA0}"/>
              </a:ext>
            </a:extLst>
          </p:cNvPr>
          <p:cNvSpPr>
            <a:spLocks noGrp="1"/>
          </p:cNvSpPr>
          <p:nvPr>
            <p:ph type="title" idx="4294967295"/>
          </p:nvPr>
        </p:nvSpPr>
        <p:spPr>
          <a:xfrm>
            <a:off x="0" y="690286"/>
            <a:ext cx="9144000" cy="734641"/>
          </a:xfrm>
        </p:spPr>
        <p:txBody>
          <a:bodyPr>
            <a:normAutofit/>
          </a:bodyPr>
          <a:lstStyle/>
          <a:p>
            <a:pPr algn="ctr"/>
            <a:r>
              <a:rPr lang="en-US" sz="3600" dirty="0"/>
              <a:t>U.S. HISTORY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15A56C16-BD6B-430D-8368-9C4C495E2FBE}"/>
              </a:ext>
            </a:extLst>
          </p:cNvPr>
          <p:cNvSpPr>
            <a:spLocks noGrp="1"/>
          </p:cNvSpPr>
          <p:nvPr>
            <p:ph type="ftr" sz="quarter" idx="11"/>
          </p:nvPr>
        </p:nvSpPr>
        <p:spPr>
          <a:xfrm>
            <a:off x="457200" y="6492875"/>
            <a:ext cx="7704034"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General William Howe, shown here in a 1777 portrait by Richard Purcell, led British forces in America in the first years of the war.</a:t>
            </a:r>
          </a:p>
        </p:txBody>
      </p:sp>
      <p:pic>
        <p:nvPicPr>
          <p:cNvPr id="6" name="Figure" descr="A portrait of General William Howe is shown. He wears a red military coat, a tricorner hat, and a sword."/>
          <p:cNvPicPr>
            <a:picLocks noGrp="1" noChangeAspect="1"/>
          </p:cNvPicPr>
          <p:nvPr>
            <p:ph type="pic" sz="quarter" idx="13"/>
          </p:nvPr>
        </p:nvPicPr>
        <p:blipFill>
          <a:blip r:embed="rId2"/>
          <a:stretch>
            <a:fillRect/>
          </a:stretch>
        </p:blipFill>
        <p:spPr>
          <a:xfrm>
            <a:off x="564644" y="1108075"/>
            <a:ext cx="3817361" cy="5256213"/>
          </a:xfrm>
        </p:spPr>
      </p:pic>
      <p:pic>
        <p:nvPicPr>
          <p:cNvPr id="7"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6.9</a:t>
            </a:r>
          </a:p>
        </p:txBody>
      </p:sp>
    </p:spTree>
    <p:extLst>
      <p:ext uri="{BB962C8B-B14F-4D97-AF65-F5344CB8AC3E}">
        <p14:creationId xmlns:p14="http://schemas.microsoft.com/office/powerpoint/2010/main" val="3285096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BE2116C5-C10E-4E11-AE02-648767713395}"/>
              </a:ext>
            </a:extLst>
          </p:cNvPr>
          <p:cNvSpPr>
            <a:spLocks noGrp="1"/>
          </p:cNvSpPr>
          <p:nvPr>
            <p:ph type="ftr" sz="quarter" idx="11"/>
          </p:nvPr>
        </p:nvSpPr>
        <p:spPr>
          <a:xfrm>
            <a:off x="457200" y="6492875"/>
            <a:ext cx="7704034"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1775 etching shows George Washington taking command of the Continental Army at Cambridge, Massachusetts, just two weeks after his appointment by the Continental Congress.</a:t>
            </a:r>
          </a:p>
        </p:txBody>
      </p:sp>
      <p:pic>
        <p:nvPicPr>
          <p:cNvPr id="9" name="Figure" descr="An etching shows troops on foot and on horseback gathered in formation on Cambridge Common. George Washington is in the center on horseback raising his hat."/>
          <p:cNvPicPr>
            <a:picLocks noGrp="1" noChangeAspect="1"/>
          </p:cNvPicPr>
          <p:nvPr>
            <p:ph type="pic" sz="quarter" idx="13"/>
          </p:nvPr>
        </p:nvPicPr>
        <p:blipFill>
          <a:blip r:embed="rId2"/>
          <a:stretch>
            <a:fillRect/>
          </a:stretch>
        </p:blipFill>
        <p:spPr>
          <a:xfrm>
            <a:off x="1584341" y="1122386"/>
            <a:ext cx="5808628"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6.10</a:t>
            </a:r>
          </a:p>
        </p:txBody>
      </p:sp>
    </p:spTree>
    <p:extLst>
      <p:ext uri="{BB962C8B-B14F-4D97-AF65-F5344CB8AC3E}">
        <p14:creationId xmlns:p14="http://schemas.microsoft.com/office/powerpoint/2010/main" val="1039996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AECABDEA-E2D2-4847-AC49-4C118F36D923}"/>
              </a:ext>
            </a:extLst>
          </p:cNvPr>
          <p:cNvSpPr>
            <a:spLocks noGrp="1"/>
          </p:cNvSpPr>
          <p:nvPr>
            <p:ph type="ftr" sz="quarter" idx="11"/>
          </p:nvPr>
        </p:nvSpPr>
        <p:spPr>
          <a:xfrm>
            <a:off x="457200" y="6492875"/>
            <a:ext cx="7704034"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6" name="Figure" descr="The first page of Thomas Paine’s The American Crisis is shown. It is subtitled “By the Author of COMMON SENSE.”"/>
          <p:cNvPicPr>
            <a:picLocks noGrp="1" noChangeAspect="1"/>
          </p:cNvPicPr>
          <p:nvPr>
            <p:ph type="pic" sz="quarter" idx="13"/>
          </p:nvPr>
        </p:nvPicPr>
        <p:blipFill>
          <a:blip r:embed="rId2"/>
          <a:stretch>
            <a:fillRect/>
          </a:stretch>
        </p:blipFill>
        <p:spPr>
          <a:xfrm>
            <a:off x="4854280" y="1108075"/>
            <a:ext cx="330100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Thomas Paine wrote the pamphlet </a:t>
            </a:r>
            <a:r>
              <a:rPr lang="en-US" sz="1600" i="1" dirty="0">
                <a:solidFill>
                  <a:schemeClr val="tx1"/>
                </a:solidFill>
              </a:rPr>
              <a:t>The American Crisis, </a:t>
            </a:r>
            <a:r>
              <a:rPr lang="en-US" sz="1600" dirty="0">
                <a:solidFill>
                  <a:schemeClr val="tx1"/>
                </a:solidFill>
              </a:rPr>
              <a:t>the first page of which is shown here, in 1776.</a:t>
            </a:r>
          </a:p>
        </p:txBody>
      </p:sp>
      <p:pic>
        <p:nvPicPr>
          <p:cNvPr id="7"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normAutofit/>
          </a:bodyPr>
          <a:lstStyle/>
          <a:p>
            <a:r>
              <a:rPr lang="en-US" sz="2400" i="0" dirty="0">
                <a:solidFill>
                  <a:srgbClr val="6CB255"/>
                </a:solidFill>
              </a:rPr>
              <a:t>Figure</a:t>
            </a:r>
            <a:r>
              <a:rPr lang="en-US" sz="2400" dirty="0">
                <a:solidFill>
                  <a:srgbClr val="6CB255"/>
                </a:solidFill>
              </a:rPr>
              <a:t> 6.11</a:t>
            </a:r>
          </a:p>
        </p:txBody>
      </p:sp>
    </p:spTree>
    <p:extLst>
      <p:ext uri="{BB962C8B-B14F-4D97-AF65-F5344CB8AC3E}">
        <p14:creationId xmlns:p14="http://schemas.microsoft.com/office/powerpoint/2010/main" val="1793688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955105BD-F003-4AB3-8D38-1BB0EE676E45}"/>
              </a:ext>
            </a:extLst>
          </p:cNvPr>
          <p:cNvSpPr>
            <a:spLocks noGrp="1"/>
          </p:cNvSpPr>
          <p:nvPr>
            <p:ph type="ftr" sz="quarter" idx="11"/>
          </p:nvPr>
        </p:nvSpPr>
        <p:spPr>
          <a:xfrm>
            <a:off x="457200" y="6492875"/>
            <a:ext cx="7704034"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Prussian soldier Friedrich Wilhelm von Steuben, shown here in a 1786 portrait by Ralph Earl, was instrumental in transforming Washington’s Continental Army into a professional armed force.</a:t>
            </a:r>
          </a:p>
        </p:txBody>
      </p:sp>
      <p:pic>
        <p:nvPicPr>
          <p:cNvPr id="6" name="Figure" descr="A portrait of Friedrich Wilhelm von Steuben is shown. He wears a black military coat and a number of medals and ribbons, and rests his hand on a sword."/>
          <p:cNvPicPr>
            <a:picLocks noGrp="1" noChangeAspect="1"/>
          </p:cNvPicPr>
          <p:nvPr>
            <p:ph type="pic" sz="quarter" idx="13"/>
          </p:nvPr>
        </p:nvPicPr>
        <p:blipFill>
          <a:blip r:embed="rId2"/>
          <a:stretch>
            <a:fillRect/>
          </a:stretch>
        </p:blipFill>
        <p:spPr>
          <a:xfrm>
            <a:off x="457200" y="1316831"/>
            <a:ext cx="4032250" cy="4838700"/>
          </a:xfrm>
        </p:spPr>
      </p:pic>
      <p:pic>
        <p:nvPicPr>
          <p:cNvPr id="7"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6.12</a:t>
            </a:r>
          </a:p>
        </p:txBody>
      </p:sp>
    </p:spTree>
    <p:extLst>
      <p:ext uri="{BB962C8B-B14F-4D97-AF65-F5344CB8AC3E}">
        <p14:creationId xmlns:p14="http://schemas.microsoft.com/office/powerpoint/2010/main" val="3285096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A9AC08CD-5425-4A1C-8B68-397904770E30}"/>
              </a:ext>
            </a:extLst>
          </p:cNvPr>
          <p:cNvSpPr>
            <a:spLocks noGrp="1"/>
          </p:cNvSpPr>
          <p:nvPr>
            <p:ph type="ftr" sz="quarter" idx="11"/>
          </p:nvPr>
        </p:nvSpPr>
        <p:spPr>
          <a:xfrm>
            <a:off x="457200" y="6492875"/>
            <a:ext cx="7704034"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6" name="Figure" descr="A 1784 German engraving shows British soldiers laying down their muskets before the American forces, who watch from horseback in the foreground."/>
          <p:cNvPicPr>
            <a:picLocks noGrp="1" noChangeAspect="1"/>
          </p:cNvPicPr>
          <p:nvPr>
            <p:ph type="pic" sz="quarter" idx="13"/>
          </p:nvPr>
        </p:nvPicPr>
        <p:blipFill>
          <a:blip r:embed="rId2"/>
          <a:stretch>
            <a:fillRect/>
          </a:stretch>
        </p:blipFill>
        <p:spPr>
          <a:xfrm>
            <a:off x="4969259" y="1108075"/>
            <a:ext cx="3071045"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This German engraving, created by Daniel Chodowiecki in 1784, shows British soldiers laying down their arms before the American forces.</a:t>
            </a:r>
          </a:p>
        </p:txBody>
      </p:sp>
      <p:pic>
        <p:nvPicPr>
          <p:cNvPr id="7"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6.13</a:t>
            </a:r>
          </a:p>
        </p:txBody>
      </p:sp>
    </p:spTree>
    <p:extLst>
      <p:ext uri="{BB962C8B-B14F-4D97-AF65-F5344CB8AC3E}">
        <p14:creationId xmlns:p14="http://schemas.microsoft.com/office/powerpoint/2010/main" val="1793688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4A6D4327-7CD7-4CA6-8BB5-E32717E39AE8}"/>
              </a:ext>
            </a:extLst>
          </p:cNvPr>
          <p:cNvSpPr>
            <a:spLocks noGrp="1"/>
          </p:cNvSpPr>
          <p:nvPr>
            <p:ph type="ftr" sz="quarter" idx="11"/>
          </p:nvPr>
        </p:nvSpPr>
        <p:spPr>
          <a:xfrm>
            <a:off x="457200" y="6492875"/>
            <a:ext cx="7704034"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450" dirty="0"/>
              <a:t>This 1780 map of Charleston (a), which shows details of the Continental defenses, was probably drawn by British engineers in anticipation of the attack on the city. The Siege of Charleston was one of a series of defeats for the Continental forces in the South, which led the Continental Congress to place General Nathanael Greene (b), shown here in a 1783 portrait by Charles Wilson Peale, in command in late 1780. Greene led his troops to two crucial victories.</a:t>
            </a:r>
          </a:p>
        </p:txBody>
      </p:sp>
      <p:pic>
        <p:nvPicPr>
          <p:cNvPr id="9" name="Figure" descr="Image (a) shows a 1780 British map of Charleston with details of the locations of Continental forces. A portrait of General Nathanael Greene is shown in image (b)."/>
          <p:cNvPicPr>
            <a:picLocks noGrp="1" noChangeAspect="1"/>
          </p:cNvPicPr>
          <p:nvPr>
            <p:ph type="pic" sz="quarter" idx="13"/>
          </p:nvPr>
        </p:nvPicPr>
        <p:blipFill>
          <a:blip r:embed="rId2"/>
          <a:stretch>
            <a:fillRect/>
          </a:stretch>
        </p:blipFill>
        <p:spPr>
          <a:xfrm>
            <a:off x="833963" y="1122386"/>
            <a:ext cx="7309385"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6.14</a:t>
            </a:r>
          </a:p>
        </p:txBody>
      </p:sp>
    </p:spTree>
    <p:extLst>
      <p:ext uri="{BB962C8B-B14F-4D97-AF65-F5344CB8AC3E}">
        <p14:creationId xmlns:p14="http://schemas.microsoft.com/office/powerpoint/2010/main" val="1039996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70198D48-9DAC-4CF8-9E7D-5DC1536E8479}"/>
              </a:ext>
            </a:extLst>
          </p:cNvPr>
          <p:cNvSpPr>
            <a:spLocks noGrp="1"/>
          </p:cNvSpPr>
          <p:nvPr>
            <p:ph type="ftr" sz="quarter" idx="11"/>
          </p:nvPr>
        </p:nvSpPr>
        <p:spPr>
          <a:xfrm>
            <a:off x="457200" y="6492875"/>
            <a:ext cx="7704034"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600" dirty="0"/>
              <a:t>The 1820 painting above, by John Trumbull, is titled </a:t>
            </a:r>
            <a:r>
              <a:rPr lang="en-US" sz="1600" i="1" dirty="0"/>
              <a:t>Surrender of Lord Cornwallis, </a:t>
            </a:r>
            <a:r>
              <a:rPr lang="en-US" sz="1600" dirty="0"/>
              <a:t>but Cornwallis actually sent his general, Charles O’Hara, to perform the ceremonial surrendering of the sword. The painting depicts General Benjamin Lincoln holding out his hand to receive the sword. General George Washington is in the background on the brown horse, since he refused to accept the sword from anyone but Cornwallis himself.</a:t>
            </a:r>
          </a:p>
        </p:txBody>
      </p:sp>
      <p:pic>
        <p:nvPicPr>
          <p:cNvPr id="9" name="Figure" descr="A painting depicts American general Benjamin Lincoln holding out his hand to receive the British general’s sword as he formally surrenders. General George Washington is in the background, mounted on horseback. British and American troops are lined up, at attention, on opposite sides of the field; the Americans stand under an American flag, while the British soldiers stand under a white flag."/>
          <p:cNvPicPr>
            <a:picLocks noGrp="1" noChangeAspect="1"/>
          </p:cNvPicPr>
          <p:nvPr>
            <p:ph type="pic" sz="quarter" idx="13"/>
          </p:nvPr>
        </p:nvPicPr>
        <p:blipFill>
          <a:blip r:embed="rId2"/>
          <a:stretch>
            <a:fillRect/>
          </a:stretch>
        </p:blipFill>
        <p:spPr>
          <a:xfrm>
            <a:off x="1832960" y="1122386"/>
            <a:ext cx="5311391"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6.15</a:t>
            </a:r>
          </a:p>
        </p:txBody>
      </p:sp>
    </p:spTree>
    <p:extLst>
      <p:ext uri="{BB962C8B-B14F-4D97-AF65-F5344CB8AC3E}">
        <p14:creationId xmlns:p14="http://schemas.microsoft.com/office/powerpoint/2010/main" val="1039996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B5B6F470-876C-4FAD-9F32-4B2B9E8C67E2}"/>
              </a:ext>
            </a:extLst>
          </p:cNvPr>
          <p:cNvSpPr>
            <a:spLocks noGrp="1"/>
          </p:cNvSpPr>
          <p:nvPr>
            <p:ph type="ftr" sz="quarter" idx="11"/>
          </p:nvPr>
        </p:nvSpPr>
        <p:spPr>
          <a:xfrm>
            <a:off x="457200" y="6492875"/>
            <a:ext cx="7704034"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In many of the images in this popular print, entitled “The World Turned Upside Down or the Folly of Man,” animals and humans have switched places. In one, children take care of their parents, while in another, the sun, moon, and stars appear below the earth.</a:t>
            </a:r>
          </a:p>
        </p:txBody>
      </p:sp>
      <p:pic>
        <p:nvPicPr>
          <p:cNvPr id="9" name="Figure" descr="A sixteen-paneled print shows a series of images in which animals and humans switch places; women adopt men’s roles; fish fly through the air; and the sun, moon, and stars appear below the earth."/>
          <p:cNvPicPr>
            <a:picLocks noGrp="1" noChangeAspect="1"/>
          </p:cNvPicPr>
          <p:nvPr>
            <p:ph type="pic" sz="quarter" idx="13"/>
          </p:nvPr>
        </p:nvPicPr>
        <p:blipFill>
          <a:blip r:embed="rId2"/>
          <a:stretch>
            <a:fillRect/>
          </a:stretch>
        </p:blipFill>
        <p:spPr>
          <a:xfrm>
            <a:off x="2328802" y="1122386"/>
            <a:ext cx="4319707"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42305" y="227959"/>
            <a:ext cx="1226434" cy="833592"/>
          </a:xfrm>
          <a:prstGeom prst="rect">
            <a:avLst/>
          </a:prstGeom>
        </p:spPr>
      </p:pic>
      <p:sp>
        <p:nvSpPr>
          <p:cNvPr id="5" name="Figure Number"/>
          <p:cNvSpPr>
            <a:spLocks noGrp="1"/>
          </p:cNvSpPr>
          <p:nvPr>
            <p:ph type="title"/>
          </p:nvPr>
        </p:nvSpPr>
        <p:spPr/>
        <p:txBody>
          <a:bodyPr/>
          <a:lstStyle/>
          <a:p>
            <a:r>
              <a:rPr lang="en-US" dirty="0"/>
              <a:t>Figure 6.16</a:t>
            </a:r>
          </a:p>
        </p:txBody>
      </p:sp>
    </p:spTree>
    <p:extLst>
      <p:ext uri="{BB962C8B-B14F-4D97-AF65-F5344CB8AC3E}">
        <p14:creationId xmlns:p14="http://schemas.microsoft.com/office/powerpoint/2010/main" val="1039996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DC0E2313-2602-4747-9038-E6E5312C46B6}"/>
              </a:ext>
            </a:extLst>
          </p:cNvPr>
          <p:cNvSpPr>
            <a:spLocks noGrp="1"/>
          </p:cNvSpPr>
          <p:nvPr>
            <p:ph type="ftr" sz="quarter" idx="11"/>
          </p:nvPr>
        </p:nvSpPr>
        <p:spPr>
          <a:xfrm>
            <a:off x="457200" y="6492875"/>
            <a:ext cx="7704034"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The last page of the Treaty of Paris, signed on September 3, 1783, contained the signatures and seals of representatives for both the British and the Americans. From right to left, the seals pictured belong to David Hartley, who represented Great Britain, and John Adams, Benjamin Franklin, and John Jay for the Americans.</a:t>
            </a:r>
          </a:p>
        </p:txBody>
      </p:sp>
      <p:pic>
        <p:nvPicPr>
          <p:cNvPr id="6" name="Figure" descr="The final page of the Treaty of Paris is shown, bearing the signatures and seals of David Hartley, John Adams, Benjamin Franklin, and John Jay."/>
          <p:cNvPicPr>
            <a:picLocks noGrp="1" noChangeAspect="1"/>
          </p:cNvPicPr>
          <p:nvPr>
            <p:ph type="pic" sz="quarter" idx="13"/>
          </p:nvPr>
        </p:nvPicPr>
        <p:blipFill>
          <a:blip r:embed="rId2"/>
          <a:stretch>
            <a:fillRect/>
          </a:stretch>
        </p:blipFill>
        <p:spPr>
          <a:xfrm>
            <a:off x="684561" y="1108075"/>
            <a:ext cx="3577527" cy="5256213"/>
          </a:xfrm>
        </p:spPr>
      </p:pic>
      <p:pic>
        <p:nvPicPr>
          <p:cNvPr id="7"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6.17</a:t>
            </a:r>
          </a:p>
        </p:txBody>
      </p:sp>
    </p:spTree>
    <p:extLst>
      <p:ext uri="{BB962C8B-B14F-4D97-AF65-F5344CB8AC3E}">
        <p14:creationId xmlns:p14="http://schemas.microsoft.com/office/powerpoint/2010/main" val="3285096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2B3E0771-824A-4EC2-876F-2967B7A037C6}"/>
              </a:ext>
            </a:extLst>
          </p:cNvPr>
          <p:cNvSpPr>
            <a:spLocks noGrp="1"/>
          </p:cNvSpPr>
          <p:nvPr>
            <p:ph type="ftr" sz="quarter" idx="11"/>
          </p:nvPr>
        </p:nvSpPr>
        <p:spPr>
          <a:xfrm>
            <a:off x="457200" y="6492875"/>
            <a:ext cx="7704034"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6" name="Figure" descr="A painting shows well-dressed male and female Anglo-American colonists arriving on shore in New Brunswick, Canada. Several large ships are in the harbor in the background, and longboats with more immigrants are heading to the land. Well-dressed men seem to be welcoming the Loyalists."/>
          <p:cNvPicPr>
            <a:picLocks noGrp="1" noChangeAspect="1"/>
          </p:cNvPicPr>
          <p:nvPr>
            <p:ph type="pic" sz="quarter" idx="13"/>
          </p:nvPr>
        </p:nvPicPr>
        <p:blipFill>
          <a:blip r:embed="rId2"/>
          <a:stretch>
            <a:fillRect/>
          </a:stretch>
        </p:blipFill>
        <p:spPr>
          <a:xfrm>
            <a:off x="4518422" y="1108075"/>
            <a:ext cx="3972719"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i="1" dirty="0">
                <a:solidFill>
                  <a:schemeClr val="tx1"/>
                </a:solidFill>
              </a:rPr>
              <a:t>The Coming of the Loyalists, </a:t>
            </a:r>
            <a:r>
              <a:rPr lang="en-US" sz="1600" dirty="0">
                <a:solidFill>
                  <a:schemeClr val="tx1"/>
                </a:solidFill>
              </a:rPr>
              <a:t>a ca. 1880 work that artist Henry Sandham created at least a century after the Revolution, shows Anglo-American colonists arriving by ship in New Brunswick, Canada.</a:t>
            </a:r>
          </a:p>
        </p:txBody>
      </p:sp>
      <p:pic>
        <p:nvPicPr>
          <p:cNvPr id="7"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6.18</a:t>
            </a:r>
          </a:p>
        </p:txBody>
      </p:sp>
    </p:spTree>
    <p:extLst>
      <p:ext uri="{BB962C8B-B14F-4D97-AF65-F5344CB8AC3E}">
        <p14:creationId xmlns:p14="http://schemas.microsoft.com/office/powerpoint/2010/main" val="1793688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874EB610-0FBF-4117-8EFC-3D5E50C47DBB}"/>
              </a:ext>
            </a:extLst>
          </p:cNvPr>
          <p:cNvSpPr>
            <a:spLocks noGrp="1"/>
          </p:cNvSpPr>
          <p:nvPr>
            <p:ph type="ftr" sz="quarter" idx="11"/>
          </p:nvPr>
        </p:nvSpPr>
        <p:spPr>
          <a:xfrm>
            <a:off x="457200" y="6492875"/>
            <a:ext cx="7704034"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600" dirty="0"/>
              <a:t>This famous 1819 painting by John Trumbull shows members of the committee entrusted with drafting the Declaration of Independence presenting their work to the Continental Congress in 1776. Note the British flags on the wall. Separating from the British Empire proved to be very difficult as the colonies and the Empire were linked with strong cultural, historical, and economic bonds forged over several generations.</a:t>
            </a:r>
          </a:p>
        </p:txBody>
      </p:sp>
      <p:pic>
        <p:nvPicPr>
          <p:cNvPr id="9" name="Figure" descr="A painting shows members of the committee that drafted the Declaration of Independence presenting their work to the Continental Congress. Five men, including John Adams, Thomas Jefferson, and Benjamin Franklin, stand in front of a table at which other men are seated or standing. Jefferson is placing papers on the table. The room is filled with seated men, apparently the rest of the Continental Congress. British flags are mounted on the wall behind them."/>
          <p:cNvPicPr>
            <a:picLocks noGrp="1" noChangeAspect="1"/>
          </p:cNvPicPr>
          <p:nvPr>
            <p:ph type="pic" sz="quarter" idx="13"/>
          </p:nvPr>
        </p:nvPicPr>
        <p:blipFill>
          <a:blip r:embed="rId2"/>
          <a:stretch>
            <a:fillRect/>
          </a:stretch>
        </p:blipFill>
        <p:spPr>
          <a:xfrm>
            <a:off x="1924759" y="1122386"/>
            <a:ext cx="5127792"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6.1</a:t>
            </a:r>
          </a:p>
        </p:txBody>
      </p:sp>
    </p:spTree>
    <p:extLst>
      <p:ext uri="{BB962C8B-B14F-4D97-AF65-F5344CB8AC3E}">
        <p14:creationId xmlns:p14="http://schemas.microsoft.com/office/powerpoint/2010/main" val="1039996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F20F36A5-E56D-401D-993B-3E5E67E36247}"/>
              </a:ext>
            </a:extLst>
          </p:cNvPr>
          <p:cNvSpPr>
            <a:spLocks noGrp="1"/>
          </p:cNvSpPr>
          <p:nvPr>
            <p:ph type="ftr" sz="quarter" idx="11"/>
          </p:nvPr>
        </p:nvSpPr>
        <p:spPr>
          <a:xfrm>
            <a:off x="457200" y="6492875"/>
            <a:ext cx="7704034"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600" dirty="0"/>
              <a:t>Jean-Baptiste-Antoine de Verger created this 1781 watercolor, which depicts American soldiers at the Siege of Yorktown. Verger was an officer in Rochambeau’s army, and his diary holds firsthand accounts of his experiences in the campaigns of 1780 and 1781. This image contains one of the earliest known representations of a black Continental soldier.</a:t>
            </a:r>
          </a:p>
        </p:txBody>
      </p:sp>
      <p:pic>
        <p:nvPicPr>
          <p:cNvPr id="9" name="Figure" descr="A painting depicts four American soldiers, one of whom is black."/>
          <p:cNvPicPr>
            <a:picLocks noGrp="1" noChangeAspect="1"/>
          </p:cNvPicPr>
          <p:nvPr>
            <p:ph type="pic" sz="quarter" idx="13"/>
          </p:nvPr>
        </p:nvPicPr>
        <p:blipFill>
          <a:blip r:embed="rId2"/>
          <a:stretch>
            <a:fillRect/>
          </a:stretch>
        </p:blipFill>
        <p:spPr>
          <a:xfrm>
            <a:off x="1534050" y="1122386"/>
            <a:ext cx="5909210"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6.19</a:t>
            </a:r>
          </a:p>
        </p:txBody>
      </p:sp>
    </p:spTree>
    <p:extLst>
      <p:ext uri="{BB962C8B-B14F-4D97-AF65-F5344CB8AC3E}">
        <p14:creationId xmlns:p14="http://schemas.microsoft.com/office/powerpoint/2010/main" val="1039996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490E8123-1469-4AF3-A68F-52597496FA5D}"/>
              </a:ext>
            </a:extLst>
          </p:cNvPr>
          <p:cNvSpPr>
            <a:spLocks noGrp="1"/>
          </p:cNvSpPr>
          <p:nvPr>
            <p:ph type="ftr" sz="quarter" idx="11"/>
          </p:nvPr>
        </p:nvSpPr>
        <p:spPr>
          <a:xfrm>
            <a:off x="457200" y="6492875"/>
            <a:ext cx="7704034"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What similarities can you see in these two portraits of Joseph Brant, one by Gilbert Stuart in 1786 (a) and one by Charles Wilson Peale in 1797 (b)? What are the differences? Why do you think the artists made the specific choices they did?</a:t>
            </a:r>
          </a:p>
        </p:txBody>
      </p:sp>
      <p:pic>
        <p:nvPicPr>
          <p:cNvPr id="9" name="Figure" descr="A portrait of Joseph Brant (a) made in 1786 is shown beside a portrait of Brant made in 1797 (b). In both, Brant wears a cloak or blanket over a collared shirt, a large piece of jewelry around his neck, and a feathered headdress."/>
          <p:cNvPicPr>
            <a:picLocks noGrp="1" noChangeAspect="1"/>
          </p:cNvPicPr>
          <p:nvPr>
            <p:ph type="pic" sz="quarter" idx="13"/>
          </p:nvPr>
        </p:nvPicPr>
        <p:blipFill>
          <a:blip r:embed="rId2"/>
          <a:stretch>
            <a:fillRect/>
          </a:stretch>
        </p:blipFill>
        <p:spPr>
          <a:xfrm>
            <a:off x="1780267" y="1168106"/>
            <a:ext cx="5416776"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6.20</a:t>
            </a:r>
          </a:p>
        </p:txBody>
      </p:sp>
    </p:spTree>
    <p:extLst>
      <p:ext uri="{BB962C8B-B14F-4D97-AF65-F5344CB8AC3E}">
        <p14:creationId xmlns:p14="http://schemas.microsoft.com/office/powerpoint/2010/main" val="1039996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EC713F4E-8483-4FBE-B3A7-E2D6260F3B7A}"/>
              </a:ext>
            </a:extLst>
          </p:cNvPr>
          <p:cNvSpPr>
            <a:spLocks noGrp="1"/>
          </p:cNvSpPr>
          <p:nvPr>
            <p:ph type="ftr" sz="quarter" idx="11"/>
          </p:nvPr>
        </p:nvSpPr>
        <p:spPr>
          <a:xfrm>
            <a:off x="457200" y="6492875"/>
            <a:ext cx="7704034"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hidden="1"/>
          <p:cNvSpPr>
            <a:spLocks noGrp="1"/>
          </p:cNvSpPr>
          <p:nvPr>
            <p:ph type="body" sz="quarter" idx="14"/>
          </p:nvPr>
        </p:nvSpPr>
        <p:spPr/>
        <p:txBody>
          <a:bodyPr>
            <a:normAutofit/>
          </a:bodyPr>
          <a:lstStyle/>
          <a:p>
            <a:pPr marL="342900" indent="-342900"/>
            <a:endParaRPr lang="en-US" sz="1600" dirty="0"/>
          </a:p>
        </p:txBody>
      </p:sp>
      <p:pic>
        <p:nvPicPr>
          <p:cNvPr id="9" name="Figure" descr="A timeline shows important events of the era. In 1775, the battles of Lexington and Concord are fought and the British win a costly victory at the Battle of Bunker Hill. In 1776, Thomas Paine publishes Common Sense and the Continental Congress signs the Declaration of Independence in July; a painting depicting the presentation of the Declaration to the Continental Congress is shown. In 1777, American forces defeat General Burgoyne at the Battle of Saratoga; an engraving depicting British troops laying down their arms after their defeat is shown. In 1781, Lord Cornwallis surrenders to American and French forces at Yorktown; a painting of the surrender is shown. In 1783, the United States and Great Britain sign the Treaty of Paris; the signature page of the treaty is shown."/>
          <p:cNvPicPr>
            <a:picLocks noGrp="1" noChangeAspect="1"/>
          </p:cNvPicPr>
          <p:nvPr>
            <p:ph type="pic" sz="quarter" idx="13"/>
          </p:nvPr>
        </p:nvPicPr>
        <p:blipFill>
          <a:blip r:embed="rId2"/>
          <a:stretch>
            <a:fillRect/>
          </a:stretch>
        </p:blipFill>
        <p:spPr>
          <a:xfrm>
            <a:off x="748854" y="1122386"/>
            <a:ext cx="7479603"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6.2</a:t>
            </a:r>
          </a:p>
        </p:txBody>
      </p:sp>
    </p:spTree>
    <p:extLst>
      <p:ext uri="{BB962C8B-B14F-4D97-AF65-F5344CB8AC3E}">
        <p14:creationId xmlns:p14="http://schemas.microsoft.com/office/powerpoint/2010/main" val="1039996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D2C53B56-312B-4EF5-9D82-56AA394304EE}"/>
              </a:ext>
            </a:extLst>
          </p:cNvPr>
          <p:cNvSpPr>
            <a:spLocks noGrp="1"/>
          </p:cNvSpPr>
          <p:nvPr>
            <p:ph type="ftr" sz="quarter" idx="11"/>
          </p:nvPr>
        </p:nvSpPr>
        <p:spPr>
          <a:xfrm>
            <a:off x="457200" y="6492875"/>
            <a:ext cx="7704034"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In “The Alternative of Williams-Burg” (1775), a merchant has to sign a non-importation agreement or risk being covered with the tar and feathers suspended behind him.</a:t>
            </a:r>
          </a:p>
        </p:txBody>
      </p:sp>
      <p:pic>
        <p:nvPicPr>
          <p:cNvPr id="6" name="Figure" descr="An engraving shows a merchant signing a non-importation agreement outdoors on a makeshift table of barrels, surrounded by a crowd of stern-looking people holding thick sticks. Behind him, another man, forcibly held by a group of threatening-looking men, is apparently next in line to sign the agreement. In the background, a bag of tar and a bag of feathers hang from a wooden structure."/>
          <p:cNvPicPr>
            <a:picLocks noGrp="1" noChangeAspect="1"/>
          </p:cNvPicPr>
          <p:nvPr>
            <p:ph type="pic" sz="quarter" idx="13"/>
          </p:nvPr>
        </p:nvPicPr>
        <p:blipFill>
          <a:blip r:embed="rId2"/>
          <a:stretch>
            <a:fillRect/>
          </a:stretch>
        </p:blipFill>
        <p:spPr>
          <a:xfrm>
            <a:off x="457200" y="1146236"/>
            <a:ext cx="4032250" cy="5179890"/>
          </a:xfrm>
        </p:spPr>
      </p:pic>
      <p:pic>
        <p:nvPicPr>
          <p:cNvPr id="7"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6.3</a:t>
            </a:r>
          </a:p>
        </p:txBody>
      </p:sp>
    </p:spTree>
    <p:extLst>
      <p:ext uri="{BB962C8B-B14F-4D97-AF65-F5344CB8AC3E}">
        <p14:creationId xmlns:p14="http://schemas.microsoft.com/office/powerpoint/2010/main" val="3285096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085210A9-5B38-4240-AFF9-369856049995}"/>
              </a:ext>
            </a:extLst>
          </p:cNvPr>
          <p:cNvSpPr>
            <a:spLocks noGrp="1"/>
          </p:cNvSpPr>
          <p:nvPr>
            <p:ph type="ftr" sz="quarter" idx="11"/>
          </p:nvPr>
        </p:nvSpPr>
        <p:spPr>
          <a:xfrm>
            <a:off x="457200" y="6492875"/>
            <a:ext cx="7704034"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Amos Doolittle was an American printmaker who volunteered to fight against the British. His engravings of the battles of Lexington and Concord—such as this detail from </a:t>
            </a:r>
            <a:r>
              <a:rPr lang="en-US" sz="1600" i="1" dirty="0"/>
              <a:t>The Battle of Lexington, April 19th 1775</a:t>
            </a:r>
            <a:r>
              <a:rPr lang="en-US" sz="1600" dirty="0"/>
              <a:t>—are the only contemporary American visual records of the events there.</a:t>
            </a:r>
          </a:p>
        </p:txBody>
      </p:sp>
      <p:pic>
        <p:nvPicPr>
          <p:cNvPr id="9" name="Figure" descr="An engraving shows troop movements and fighting at the Battle of Lexington. In an open field with a few buildings in the background, British soldiers in red uniforms stand in lines; clouds of smoke show that some are firing muskets. An officer on horseback points; American soldiers run about the field in a less organized fashion."/>
          <p:cNvPicPr>
            <a:picLocks noGrp="1" noChangeAspect="1"/>
          </p:cNvPicPr>
          <p:nvPr>
            <p:ph type="pic" sz="quarter" idx="13"/>
          </p:nvPr>
        </p:nvPicPr>
        <p:blipFill>
          <a:blip r:embed="rId2"/>
          <a:stretch>
            <a:fillRect/>
          </a:stretch>
        </p:blipFill>
        <p:spPr>
          <a:xfrm>
            <a:off x="1853467" y="1122386"/>
            <a:ext cx="5270377"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6.4</a:t>
            </a:r>
          </a:p>
        </p:txBody>
      </p:sp>
    </p:spTree>
    <p:extLst>
      <p:ext uri="{BB962C8B-B14F-4D97-AF65-F5344CB8AC3E}">
        <p14:creationId xmlns:p14="http://schemas.microsoft.com/office/powerpoint/2010/main" val="1039996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B44149EA-9B8E-4CBC-AA29-3DC73C3D5DB2}"/>
              </a:ext>
            </a:extLst>
          </p:cNvPr>
          <p:cNvSpPr>
            <a:spLocks noGrp="1"/>
          </p:cNvSpPr>
          <p:nvPr>
            <p:ph type="ftr" sz="quarter" idx="11"/>
          </p:nvPr>
        </p:nvSpPr>
        <p:spPr>
          <a:xfrm>
            <a:off x="457200" y="6492875"/>
            <a:ext cx="7704034"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1779 map shows details of the British and Patriot troops in and around Boston, Massachusetts, at the beginning of the war.</a:t>
            </a:r>
          </a:p>
        </p:txBody>
      </p:sp>
      <p:pic>
        <p:nvPicPr>
          <p:cNvPr id="9" name="Figure" descr="A 1779 map shows details of the British and Patriot troops at the beginning of the war, including British camps at Winter Hill, Roxbury Hill, and Water Town Hill."/>
          <p:cNvPicPr>
            <a:picLocks noGrp="1" noChangeAspect="1"/>
          </p:cNvPicPr>
          <p:nvPr>
            <p:ph type="pic" sz="quarter" idx="13"/>
          </p:nvPr>
        </p:nvPicPr>
        <p:blipFill>
          <a:blip r:embed="rId2"/>
          <a:stretch>
            <a:fillRect/>
          </a:stretch>
        </p:blipFill>
        <p:spPr>
          <a:xfrm>
            <a:off x="2221168" y="1122386"/>
            <a:ext cx="4534975"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6.5</a:t>
            </a:r>
          </a:p>
        </p:txBody>
      </p:sp>
    </p:spTree>
    <p:extLst>
      <p:ext uri="{BB962C8B-B14F-4D97-AF65-F5344CB8AC3E}">
        <p14:creationId xmlns:p14="http://schemas.microsoft.com/office/powerpoint/2010/main" val="1039996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9C39D3B1-393B-4953-B1DF-20A75422E5E4}"/>
              </a:ext>
            </a:extLst>
          </p:cNvPr>
          <p:cNvSpPr>
            <a:spLocks noGrp="1"/>
          </p:cNvSpPr>
          <p:nvPr>
            <p:ph type="ftr" sz="quarter" idx="11"/>
          </p:nvPr>
        </p:nvSpPr>
        <p:spPr>
          <a:xfrm>
            <a:off x="457200" y="6492875"/>
            <a:ext cx="7704034"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400" dirty="0"/>
              <a:t>The British cartoon “Bunkers Hill or America’s Head Dress” (a) depicts the initial rebellion as an elaborate colonial coiffure. The illustration pokes fun at both the colonial rebellion and the overdone hairstyles for women that had made their way from France and Britain to the American colonies. Despite gaining control of the high ground after the colonial militias ran out of ammunition, General Thomas Gage (b), shown here in a painting made in 1768–1769 by John Singleton Copley, was unable to break the siege of the city.</a:t>
            </a:r>
          </a:p>
        </p:txBody>
      </p:sp>
      <p:pic>
        <p:nvPicPr>
          <p:cNvPr id="9" name="Figure" descr="Image (a) is an etching of a woman in fancy dress and sporting an elaborate hairstyle that contains soldiers firing at close range, tent forts, and two ships engaged in a sea battle. Three flags flying over the encampments show a monkey, two women, and a goose. Image (b) is a portrait of General Thomas Gage, showing him in a red military coat, with British troops in the far background."/>
          <p:cNvPicPr>
            <a:picLocks noGrp="1" noChangeAspect="1"/>
          </p:cNvPicPr>
          <p:nvPr>
            <p:ph type="pic" sz="quarter" idx="13"/>
          </p:nvPr>
        </p:nvPicPr>
        <p:blipFill>
          <a:blip r:embed="rId2"/>
          <a:stretch>
            <a:fillRect/>
          </a:stretch>
        </p:blipFill>
        <p:spPr>
          <a:xfrm>
            <a:off x="1939584" y="1122386"/>
            <a:ext cx="5098142"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6.6</a:t>
            </a:r>
          </a:p>
        </p:txBody>
      </p:sp>
    </p:spTree>
    <p:extLst>
      <p:ext uri="{BB962C8B-B14F-4D97-AF65-F5344CB8AC3E}">
        <p14:creationId xmlns:p14="http://schemas.microsoft.com/office/powerpoint/2010/main" val="1039996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6C1C1DDC-5A18-407A-8281-2CC72E8CECF8}"/>
              </a:ext>
            </a:extLst>
          </p:cNvPr>
          <p:cNvSpPr>
            <a:spLocks noGrp="1"/>
          </p:cNvSpPr>
          <p:nvPr>
            <p:ph type="ftr" sz="quarter" idx="11"/>
          </p:nvPr>
        </p:nvSpPr>
        <p:spPr>
          <a:xfrm>
            <a:off x="457200" y="6492875"/>
            <a:ext cx="7704034"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Thomas Paine’s </a:t>
            </a:r>
            <a:r>
              <a:rPr lang="en-US" sz="1600" i="1" dirty="0"/>
              <a:t>Common Sense </a:t>
            </a:r>
            <a:r>
              <a:rPr lang="en-US" sz="1600" dirty="0"/>
              <a:t>(a) helped convince many colonists of the need for independence from Great Britain. Paine, shown here in a portrait by Laurent Dabos (b), was a political activist and revolutionary best known for his writings on both the American and French Revolutions.</a:t>
            </a:r>
          </a:p>
        </p:txBody>
      </p:sp>
      <p:pic>
        <p:nvPicPr>
          <p:cNvPr id="9" name="Figure" descr="Image (a) shows the first page of Thomas Paine’s Common Sense. A portrait of Thomas Paine is shown in image (b); he is seated at a writing desk and holding a piece of paper."/>
          <p:cNvPicPr>
            <a:picLocks noGrp="1" noChangeAspect="1"/>
          </p:cNvPicPr>
          <p:nvPr>
            <p:ph type="pic" sz="quarter" idx="13"/>
          </p:nvPr>
        </p:nvPicPr>
        <p:blipFill>
          <a:blip r:embed="rId2"/>
          <a:stretch>
            <a:fillRect/>
          </a:stretch>
        </p:blipFill>
        <p:spPr>
          <a:xfrm>
            <a:off x="2161243" y="1122386"/>
            <a:ext cx="4654825"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6.7</a:t>
            </a:r>
          </a:p>
        </p:txBody>
      </p:sp>
    </p:spTree>
    <p:extLst>
      <p:ext uri="{BB962C8B-B14F-4D97-AF65-F5344CB8AC3E}">
        <p14:creationId xmlns:p14="http://schemas.microsoft.com/office/powerpoint/2010/main" val="1039996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1E85303E-D337-499D-861D-F2F03D8C5630}"/>
              </a:ext>
            </a:extLst>
          </p:cNvPr>
          <p:cNvSpPr>
            <a:spLocks noGrp="1"/>
          </p:cNvSpPr>
          <p:nvPr>
            <p:ph type="ftr" sz="quarter" idx="11"/>
          </p:nvPr>
        </p:nvSpPr>
        <p:spPr>
          <a:xfrm>
            <a:off x="457200" y="6492875"/>
            <a:ext cx="7704034"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6" name="Figure" descr="One of the Dunlap Broadsides is shown. It is headed, “In Congress, July 4, 1776, A Declaration By the Representatives of the United States of America, In General Congress Assembled.”"/>
          <p:cNvPicPr>
            <a:picLocks noGrp="1" noChangeAspect="1"/>
          </p:cNvPicPr>
          <p:nvPr>
            <p:ph type="pic" sz="quarter" idx="13"/>
          </p:nvPr>
        </p:nvPicPr>
        <p:blipFill>
          <a:blip r:embed="rId2"/>
          <a:stretch>
            <a:fillRect/>
          </a:stretch>
        </p:blipFill>
        <p:spPr>
          <a:xfrm>
            <a:off x="4489450" y="1108499"/>
            <a:ext cx="4030663" cy="5255364"/>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The Dunlap Broadsides, one of which is shown here, are considered the first published copies of the Declaration of Independence. This one was printed on July 4, 1776.</a:t>
            </a:r>
          </a:p>
        </p:txBody>
      </p:sp>
      <p:pic>
        <p:nvPicPr>
          <p:cNvPr id="7"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6.8</a:t>
            </a:r>
          </a:p>
        </p:txBody>
      </p:sp>
    </p:spTree>
    <p:extLst>
      <p:ext uri="{BB962C8B-B14F-4D97-AF65-F5344CB8AC3E}">
        <p14:creationId xmlns:p14="http://schemas.microsoft.com/office/powerpoint/2010/main" val="17936886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353</TotalTime>
  <Words>2111</Words>
  <Application>Microsoft Office PowerPoint</Application>
  <PresentationFormat>On-screen Show (4:3)</PresentationFormat>
  <Paragraphs>62</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Arial Black</vt:lpstr>
      <vt:lpstr>Calibri</vt:lpstr>
      <vt:lpstr>Essential</vt:lpstr>
      <vt:lpstr>U.S. HISTORY</vt:lpstr>
      <vt:lpstr>Figure 6.1</vt:lpstr>
      <vt:lpstr>Figure 6.2</vt:lpstr>
      <vt:lpstr>Figure 6.3</vt:lpstr>
      <vt:lpstr>Figure 6.4</vt:lpstr>
      <vt:lpstr>Figure 6.5</vt:lpstr>
      <vt:lpstr>Figure 6.6</vt:lpstr>
      <vt:lpstr>Figure 6.7</vt:lpstr>
      <vt:lpstr>Figure 6.8</vt:lpstr>
      <vt:lpstr>Figure 6.9</vt:lpstr>
      <vt:lpstr>Figure 6.10</vt:lpstr>
      <vt:lpstr>Figure 6.11</vt:lpstr>
      <vt:lpstr>Figure 6.12</vt:lpstr>
      <vt:lpstr>Figure 6.13</vt:lpstr>
      <vt:lpstr>Figure 6.14</vt:lpstr>
      <vt:lpstr>Figure 6.15</vt:lpstr>
      <vt:lpstr>Figure 6.16</vt:lpstr>
      <vt:lpstr>Figure 6.17</vt:lpstr>
      <vt:lpstr>Figure 6.18</vt:lpstr>
      <vt:lpstr>Figure 6.19</vt:lpstr>
      <vt:lpstr>Figure 6.20</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History - Chapter 6 - America's War for Independence, 1775-1783</dc:title>
  <dc:creator>Spuddy McSpare</dc:creator>
  <cp:lastModifiedBy>Conversion_07</cp:lastModifiedBy>
  <cp:revision>68</cp:revision>
  <dcterms:created xsi:type="dcterms:W3CDTF">2012-06-04T02:13:36Z</dcterms:created>
  <dcterms:modified xsi:type="dcterms:W3CDTF">2017-09-10T17:14:35Z</dcterms:modified>
</cp:coreProperties>
</file>