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9"/>
  </p:notesMasterIdLst>
  <p:handoutMasterIdLst>
    <p:handoutMasterId r:id="rId20"/>
  </p:handoutMasterIdLst>
  <p:sldIdLst>
    <p:sldId id="256" r:id="rId2"/>
    <p:sldId id="280" r:id="rId3"/>
    <p:sldId id="281" r:id="rId4"/>
    <p:sldId id="282" r:id="rId5"/>
    <p:sldId id="283" r:id="rId6"/>
    <p:sldId id="284" r:id="rId7"/>
    <p:sldId id="285" r:id="rId8"/>
    <p:sldId id="286" r:id="rId9"/>
    <p:sldId id="287" r:id="rId10"/>
    <p:sldId id="288" r:id="rId11"/>
    <p:sldId id="289" r:id="rId12"/>
    <p:sldId id="290" r:id="rId13"/>
    <p:sldId id="291" r:id="rId14"/>
    <p:sldId id="292" r:id="rId15"/>
    <p:sldId id="293" r:id="rId16"/>
    <p:sldId id="294" r:id="rId17"/>
    <p:sldId id="277" r:id="rId1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6" autoAdjust="0"/>
    <p:restoredTop sz="94602" autoAdjust="0"/>
  </p:normalViewPr>
  <p:slideViewPr>
    <p:cSldViewPr snapToGrid="0" snapToObjects="1">
      <p:cViewPr varScale="1">
        <p:scale>
          <a:sx n="91" d="100"/>
          <a:sy n="91" d="100"/>
        </p:scale>
        <p:origin x="688"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handoutMaster" Target="handoutMasters/handoutMaster1.xml"/><Relationship Id="rId21" Type="http://schemas.openxmlformats.org/officeDocument/2006/relationships/presProps" Target="presProps.xml"/><Relationship Id="rId22" Type="http://schemas.openxmlformats.org/officeDocument/2006/relationships/viewProps" Target="viewProps.xml"/><Relationship Id="rId23" Type="http://schemas.openxmlformats.org/officeDocument/2006/relationships/theme" Target="theme/theme1.xml"/><Relationship Id="rId24" Type="http://schemas.openxmlformats.org/officeDocument/2006/relationships/tableStyles" Target="tableStyles.xml"/><Relationship Id="rId25" Type="http://schemas.microsoft.com/office/2015/10/relationships/revisionInfo" Target="revisionInfo.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48D041A-73BB-E643-A8C7-50D88C2F22F5}" type="datetimeFigureOut">
              <a:rPr lang="en-US" smtClean="0"/>
              <a:t>9/21/17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36EFEC5-3018-A548-B247-453C6EC1EC1A}" type="slidenum">
              <a:rPr lang="en-US" smtClean="0"/>
              <a:t>‹#›</a:t>
            </a:fld>
            <a:endParaRPr lang="en-US"/>
          </a:p>
        </p:txBody>
      </p:sp>
    </p:spTree>
    <p:extLst>
      <p:ext uri="{BB962C8B-B14F-4D97-AF65-F5344CB8AC3E}">
        <p14:creationId xmlns:p14="http://schemas.microsoft.com/office/powerpoint/2010/main" val="133005721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847EC4D-BBDF-40D6-8E69-8C880B61B8F4}" type="datetimeFigureOut">
              <a:rPr lang="en-US" smtClean="0"/>
              <a:t>9/21/17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8512010-F0CE-4299-A8BB-8F90A1154851}" type="slidenum">
              <a:rPr lang="en-US" smtClean="0"/>
              <a:t>‹#›</a:t>
            </a:fld>
            <a:endParaRPr lang="en-US"/>
          </a:p>
        </p:txBody>
      </p:sp>
    </p:spTree>
    <p:extLst>
      <p:ext uri="{BB962C8B-B14F-4D97-AF65-F5344CB8AC3E}">
        <p14:creationId xmlns:p14="http://schemas.microsoft.com/office/powerpoint/2010/main" val="20909882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p>
            <a:fld id="{79B19C71-EC74-44AF-B27E-FC7DC3C3A61D}"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Picture Placeholder 8"/>
          <p:cNvSpPr>
            <a:spLocks noGrp="1"/>
          </p:cNvSpPr>
          <p:nvPr>
            <p:ph type="pic" sz="quarter" idx="13"/>
          </p:nvPr>
        </p:nvSpPr>
        <p:spPr>
          <a:xfrm>
            <a:off x="457199" y="1107618"/>
            <a:ext cx="4031619" cy="4607689"/>
          </a:xfrm>
        </p:spPr>
        <p:txBody>
          <a:bodyPr/>
          <a:lstStyle/>
          <a:p>
            <a:endParaRPr lang="en-US"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93333F43-3E86-47E4-BFBB-2476D384E1C6}" type="datetime4">
              <a:rPr lang="en-US" smtClean="0"/>
              <a:pPr/>
              <a:t>September 21, 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8DF745-7D3F-47F4-83A3-874385CFAA69}" type="slidenum">
              <a:rPr lang="en-US" smtClean="0"/>
              <a:pPr/>
              <a:t>‹#›</a:t>
            </a:fld>
            <a:endParaRPr lang="en-US"/>
          </a:p>
        </p:txBody>
      </p:sp>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a:lstStyle/>
          <a:p>
            <a:endParaRPr lang="en-US"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6EAD5615-7F4F-4584-84D5-CC95918C321F}" type="datetime4">
              <a:rPr lang="en-US" smtClean="0"/>
              <a:pPr/>
              <a:t>September 21, 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8DF745-7D3F-47F4-83A3-874385CFAA69}" type="slidenum">
              <a:rPr lang="en-US" smtClean="0"/>
              <a:pPr/>
              <a:t>‹#›</a:t>
            </a:fld>
            <a:endParaRPr lang="en-US"/>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451DEABC-D766-4322-8E78-B830FAE35C72}" type="datetime4">
              <a:rPr lang="en-US" smtClean="0"/>
              <a:pPr/>
              <a:t>September 21, 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Title 1"/>
          <p:cNvSpPr txBox="1">
            <a:spLocks/>
          </p:cNvSpPr>
          <p:nvPr userDrawn="1"/>
        </p:nvSpPr>
        <p:spPr>
          <a:xfrm>
            <a:off x="0" y="789677"/>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3500" dirty="0"/>
              <a:t>College Physics</a:t>
            </a:r>
          </a:p>
          <a:p>
            <a:pPr algn="ctr"/>
            <a:endParaRPr lang="en-US" sz="1800" cap="none" dirty="0">
              <a:solidFill>
                <a:schemeClr val="accent3">
                  <a:lumMod val="20000"/>
                  <a:lumOff val="80000"/>
                </a:schemeClr>
              </a:solidFill>
              <a:latin typeface="+mn-lt"/>
            </a:endParaRPr>
          </a:p>
          <a:p>
            <a:pPr algn="ctr"/>
            <a:r>
              <a:rPr lang="en-US" sz="2000" b="1" cap="none" dirty="0">
                <a:solidFill>
                  <a:srgbClr val="212F62"/>
                </a:solidFill>
                <a:latin typeface="+mn-lt"/>
              </a:rPr>
              <a:t>Chapter # Chapter Title</a:t>
            </a:r>
          </a:p>
          <a:p>
            <a:pPr algn="ctr"/>
            <a:r>
              <a:rPr lang="en-US" sz="1600" cap="none" dirty="0">
                <a:solidFill>
                  <a:schemeClr val="tx1"/>
                </a:solidFill>
                <a:latin typeface="+mn-lt"/>
              </a:rPr>
              <a:t>PowerPoint Image Slideshow</a:t>
            </a:r>
          </a:p>
        </p:txBody>
      </p:sp>
      <p:pic>
        <p:nvPicPr>
          <p:cNvPr id="9" name="Picture 8" descr="medium_covers_Page_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2.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718"/>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457200" y="1752600"/>
            <a:ext cx="7620000" cy="43735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172201"/>
            <a:ext cx="3429000" cy="304800"/>
          </a:xfrm>
          <a:prstGeom prst="rect">
            <a:avLst/>
          </a:prstGeom>
        </p:spPr>
        <p:txBody>
          <a:bodyPr vert="horz" lIns="91440" tIns="45720" rIns="91440" bIns="0" rtlCol="0" anchor="b"/>
          <a:lstStyle>
            <a:lvl1pPr algn="l">
              <a:defRPr sz="1000">
                <a:solidFill>
                  <a:schemeClr val="tx1"/>
                </a:solidFill>
              </a:defRPr>
            </a:lvl1pPr>
          </a:lstStyle>
          <a:p>
            <a:fld id="{17D0EFEE-2756-4A20-BF2A-63F0A94F99AC}" type="datetime4">
              <a:rPr lang="en-US" smtClean="0"/>
              <a:pPr/>
              <a:t>September 21, 2017</a:t>
            </a:fld>
            <a:endParaRPr lang="en-US" dirty="0"/>
          </a:p>
        </p:txBody>
      </p:sp>
      <p:sp>
        <p:nvSpPr>
          <p:cNvPr id="5" name="Footer Placeholder 4"/>
          <p:cNvSpPr>
            <a:spLocks noGrp="1"/>
          </p:cNvSpPr>
          <p:nvPr>
            <p:ph type="ftr" sz="quarter" idx="3"/>
          </p:nvPr>
        </p:nvSpPr>
        <p:spPr>
          <a:xfrm>
            <a:off x="457200" y="6492875"/>
            <a:ext cx="3429000" cy="283845"/>
          </a:xfrm>
          <a:prstGeom prst="rect">
            <a:avLst/>
          </a:prstGeom>
        </p:spPr>
        <p:txBody>
          <a:bodyPr vert="horz" lIns="91440" tIns="45720" rIns="91440" bIns="45720" rtlCol="0" anchor="t"/>
          <a:lstStyle>
            <a:lvl1pPr algn="l">
              <a:defRPr sz="1000">
                <a:solidFill>
                  <a:schemeClr val="tx1"/>
                </a:solidFill>
              </a:defRPr>
            </a:lvl1pPr>
          </a:lstStyle>
          <a:p>
            <a:endParaRPr lang="en-US" dirty="0"/>
          </a:p>
        </p:txBody>
      </p:sp>
      <p:sp>
        <p:nvSpPr>
          <p:cNvPr id="6" name="Slide Number Placeholder 5"/>
          <p:cNvSpPr>
            <a:spLocks noGrp="1"/>
          </p:cNvSpPr>
          <p:nvPr>
            <p:ph type="sldNum" sz="quarter" idx="4"/>
          </p:nvPr>
        </p:nvSpPr>
        <p:spPr>
          <a:xfrm rot="16200000">
            <a:off x="8044814" y="683895"/>
            <a:ext cx="1315721" cy="365125"/>
          </a:xfrm>
          <a:prstGeom prst="rect">
            <a:avLst/>
          </a:prstGeom>
        </p:spPr>
        <p:txBody>
          <a:bodyPr vert="horz" lIns="91440" tIns="45720" rIns="91440" bIns="45720" rtlCol="0" anchor="ctr"/>
          <a:lstStyle>
            <a:lvl1pPr algn="r">
              <a:defRPr sz="2400" b="1">
                <a:solidFill>
                  <a:srgbClr val="FFFFFF"/>
                </a:solidFill>
              </a:defRPr>
            </a:lvl1pPr>
          </a:lstStyle>
          <a:p>
            <a:fld id="{F38DF745-7D3F-47F4-83A3-874385CFAA69}"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916" r:id="rId1"/>
    <p:sldLayoutId id="2147483914" r:id="rId2"/>
    <p:sldLayoutId id="2147483920" r:id="rId3"/>
    <p:sldLayoutId id="2147483913" r:id="rId4"/>
  </p:sldLayoutIdLst>
  <p:hf sldNum="0" hdr="0" ftr="0" dt="0"/>
  <p:txStyles>
    <p:titleStyle>
      <a:lvl1pPr algn="l" defTabSz="914400" rtl="0" eaLnBrk="1" latinLnBrk="0" hangingPunct="1">
        <a:spcBef>
          <a:spcPct val="0"/>
        </a:spcBef>
        <a:buNone/>
        <a:defRPr sz="2400" kern="1200" cap="all" spc="-60" baseline="0">
          <a:solidFill>
            <a:srgbClr val="6CB255"/>
          </a:solidFill>
          <a:latin typeface="+mj-lt"/>
          <a:ea typeface="+mj-ea"/>
          <a:cs typeface="+mj-cs"/>
        </a:defRPr>
      </a:lvl1pPr>
    </p:titleStyle>
    <p:bodyStyle>
      <a:lvl1pPr marL="0" indent="0" algn="l" defTabSz="914400" rtl="0" eaLnBrk="1" latinLnBrk="0" hangingPunct="1">
        <a:spcBef>
          <a:spcPct val="20000"/>
        </a:spcBef>
        <a:spcAft>
          <a:spcPts val="600"/>
        </a:spcAft>
        <a:buClr>
          <a:srgbClr val="6CB255"/>
        </a:buClr>
        <a:buFont typeface="Arial" pitchFamily="34" charset="0"/>
        <a:buNone/>
        <a:defRPr sz="2000" b="0" kern="1200">
          <a:solidFill>
            <a:schemeClr val="tx1"/>
          </a:solidFill>
          <a:latin typeface="+mn-lt"/>
          <a:ea typeface="+mn-ea"/>
          <a:cs typeface="+mn-cs"/>
        </a:defRPr>
      </a:lvl1pPr>
      <a:lvl2pPr marL="457200" indent="-182880" algn="l" defTabSz="914400" rtl="0" eaLnBrk="1" latinLnBrk="0" hangingPunct="1">
        <a:spcBef>
          <a:spcPct val="20000"/>
        </a:spcBef>
        <a:buClr>
          <a:srgbClr val="6CB255"/>
        </a:buClr>
        <a:buFont typeface="Arial" pitchFamily="34" charset="0"/>
        <a:buChar char="•"/>
        <a:defRPr sz="2000" kern="1200">
          <a:solidFill>
            <a:srgbClr val="000000"/>
          </a:solidFill>
          <a:latin typeface="+mn-lt"/>
          <a:ea typeface="+mn-ea"/>
          <a:cs typeface="+mn-cs"/>
        </a:defRPr>
      </a:lvl2pPr>
      <a:lvl3pPr marL="11430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3pPr>
      <a:lvl4pPr marL="1600200" indent="-228600" algn="l" defTabSz="914400" rtl="0" eaLnBrk="1" latinLnBrk="0" hangingPunct="1">
        <a:spcBef>
          <a:spcPct val="20000"/>
        </a:spcBef>
        <a:buClr>
          <a:srgbClr val="6CB255"/>
        </a:buClr>
        <a:buFont typeface="Arial" pitchFamily="34" charset="0"/>
        <a:buChar char="•"/>
        <a:defRPr sz="1800" kern="1200">
          <a:solidFill>
            <a:srgbClr val="000000"/>
          </a:solidFill>
          <a:latin typeface="+mn-lt"/>
          <a:ea typeface="+mn-ea"/>
          <a:cs typeface="+mn-cs"/>
        </a:defRPr>
      </a:lvl4pPr>
      <a:lvl5pPr marL="2057400" indent="-228600" algn="l" defTabSz="914400" rtl="0" eaLnBrk="1" latinLnBrk="0" hangingPunct="1">
        <a:spcBef>
          <a:spcPct val="20000"/>
        </a:spcBef>
        <a:buClr>
          <a:srgbClr val="6CB255"/>
        </a:buClr>
        <a:buFont typeface="Arial" pitchFamily="34" charset="0"/>
        <a:buChar char="•"/>
        <a:defRPr sz="1800" kern="1200" baseline="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4.jpeg"/><Relationship Id="rId3" Type="http://schemas.openxmlformats.org/officeDocument/2006/relationships/image" Target="../media/image5.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g"/><Relationship Id="rId3" Type="http://schemas.openxmlformats.org/officeDocument/2006/relationships/image" Target="../media/image7.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jpg"/><Relationship Id="rId3"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jpg"/><Relationship Id="rId3"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7.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eg"/><Relationship Id="rId3" Type="http://schemas.openxmlformats.org/officeDocument/2006/relationships/image" Target="../media/image7.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jpeg"/><Relationship Id="rId3" Type="http://schemas.openxmlformats.org/officeDocument/2006/relationships/image" Target="../media/image7.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1.jpeg"/><Relationship Id="rId3" Type="http://schemas.openxmlformats.org/officeDocument/2006/relationships/image" Target="../media/image7.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 Id="rId3" Type="http://schemas.openxmlformats.org/officeDocument/2006/relationships/image" Target="../media/image7.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eg"/><Relationship Id="rId3"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 Id="rId3" Type="http://schemas.openxmlformats.org/officeDocument/2006/relationships/image" Target="../media/image7.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 Id="rId3" Type="http://schemas.openxmlformats.org/officeDocument/2006/relationships/image" Target="../media/image7.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jpeg"/><Relationship Id="rId3"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jpg"/><Relationship Id="rId3" Type="http://schemas.openxmlformats.org/officeDocument/2006/relationships/image" Target="../media/image7.jpe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7" name="OSXLogo" descr="OpenStax Logo"/>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7315200" y="5504688"/>
            <a:ext cx="1588122" cy="1078992"/>
          </a:xfrm>
          <a:prstGeom prst="rect">
            <a:avLst/>
          </a:prstGeom>
          <a:noFill/>
          <a:extLst>
            <a:ext uri="{909E8E84-426E-40dd-AFC4-6F175D3DCCD1}">
              <a14:hiddenFill xmlns:a14="http://schemas.microsoft.com/office/drawing/2010/main" xmlns="">
                <a:solidFill>
                  <a:srgbClr val="FFFFFF"/>
                </a:solidFill>
              </a14:hiddenFill>
            </a:ext>
          </a:extLst>
        </p:spPr>
      </p:pic>
      <p:pic>
        <p:nvPicPr>
          <p:cNvPr id="4" name="BkCover" descr="American Government Book Cove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NumTitle"/>
          <p:cNvSpPr txBox="1">
            <a:spLocks/>
          </p:cNvSpPr>
          <p:nvPr/>
        </p:nvSpPr>
        <p:spPr>
          <a:xfrm>
            <a:off x="0" y="1611714"/>
            <a:ext cx="9144000" cy="709154"/>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a:r>
              <a:rPr lang="en-US" sz="2000" b="1" cap="none" dirty="0">
                <a:solidFill>
                  <a:srgbClr val="212F62"/>
                </a:solidFill>
                <a:latin typeface="+mn-lt"/>
              </a:rPr>
              <a:t>Chapter 10 INTEREST GROUPS AND LOBBYING</a:t>
            </a:r>
          </a:p>
          <a:p>
            <a:pPr algn="ctr"/>
            <a:r>
              <a:rPr lang="en-US" sz="1600" cap="none" dirty="0">
                <a:solidFill>
                  <a:schemeClr val="tx1"/>
                </a:solidFill>
                <a:latin typeface="+mn-lt"/>
              </a:rPr>
              <a:t>PowerPoint Image Slideshow</a:t>
            </a:r>
          </a:p>
        </p:txBody>
      </p:sp>
      <p:sp>
        <p:nvSpPr>
          <p:cNvPr id="2" name="BkTitle">
            <a:extLst>
              <a:ext uri="{FF2B5EF4-FFF2-40B4-BE49-F238E27FC236}">
                <a16:creationId xmlns:a16="http://schemas.microsoft.com/office/drawing/2014/main" xmlns="" id="{88BB1C90-33D3-4C39-A19B-527305E6CBB2}"/>
              </a:ext>
            </a:extLst>
          </p:cNvPr>
          <p:cNvSpPr>
            <a:spLocks noGrp="1"/>
          </p:cNvSpPr>
          <p:nvPr>
            <p:ph type="title" idx="4294967295"/>
          </p:nvPr>
        </p:nvSpPr>
        <p:spPr>
          <a:xfrm>
            <a:off x="0" y="863914"/>
            <a:ext cx="9144000" cy="558482"/>
          </a:xfrm>
        </p:spPr>
        <p:txBody>
          <a:bodyPr>
            <a:noAutofit/>
          </a:bodyPr>
          <a:lstStyle/>
          <a:p>
            <a:pPr algn="ctr"/>
            <a:r>
              <a:rPr lang="en-US" sz="3600" dirty="0"/>
              <a:t>AMERICAN GOVERNMENT</a:t>
            </a:r>
          </a:p>
        </p:txBody>
      </p:sp>
    </p:spTree>
    <p:extLst>
      <p:ext uri="{BB962C8B-B14F-4D97-AF65-F5344CB8AC3E}">
        <p14:creationId xmlns:p14="http://schemas.microsoft.com/office/powerpoint/2010/main" val="13224431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4F992E2F-FF96-4BED-897E-D53F242C962E}"/>
              </a:ext>
            </a:extLst>
          </p:cNvPr>
          <p:cNvSpPr>
            <a:spLocks noGrp="1"/>
          </p:cNvSpPr>
          <p:nvPr>
            <p:ph type="ftr" sz="quarter" idx="11"/>
          </p:nvPr>
        </p:nvSpPr>
        <p:spPr>
          <a:xfrm>
            <a:off x="457200" y="6492875"/>
            <a:ext cx="7763164"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Stonewall Inn in New York City’s Greenwich Village was the site of arrests and riots in 1969 that, like the building itself, became an important landmark in the LGBT movement. (credit: Steven </a:t>
            </a:r>
            <a:r>
              <a:rPr lang="en-US" sz="1600" dirty="0" err="1"/>
              <a:t>Damron</a:t>
            </a:r>
            <a:r>
              <a:rPr lang="en-US" sz="1600" dirty="0"/>
              <a:t>)</a:t>
            </a:r>
          </a:p>
        </p:txBody>
      </p:sp>
      <p:pic>
        <p:nvPicPr>
          <p:cNvPr id="2" name="Figure" descr="An image of a group of people standing in front of a brick building. A sign in the window of the building reads “The Stonewall”. A multicolored flag is held by a person to the righ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10.9</a:t>
            </a:r>
          </a:p>
        </p:txBody>
      </p:sp>
    </p:spTree>
    <p:extLst>
      <p:ext uri="{BB962C8B-B14F-4D97-AF65-F5344CB8AC3E}">
        <p14:creationId xmlns:p14="http://schemas.microsoft.com/office/powerpoint/2010/main" val="32944939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4A8B5C0A-A25B-4FB6-9150-BB2358881E25}"/>
              </a:ext>
            </a:extLst>
          </p:cNvPr>
          <p:cNvSpPr>
            <a:spLocks noGrp="1"/>
          </p:cNvSpPr>
          <p:nvPr>
            <p:ph type="ftr" sz="quarter" idx="11"/>
          </p:nvPr>
        </p:nvSpPr>
        <p:spPr>
          <a:xfrm>
            <a:off x="457200" y="6492875"/>
            <a:ext cx="7763164"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A protestor at an Occupy Times Square rally in October 2011. (credit: Geoff Stearns)</a:t>
            </a:r>
          </a:p>
        </p:txBody>
      </p:sp>
      <p:pic>
        <p:nvPicPr>
          <p:cNvPr id="2" name="Figure" descr="An image of a crowd of people, one of whom holds a sign that reads “Why am I here? Ask my lobbyis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10.10</a:t>
            </a:r>
          </a:p>
        </p:txBody>
      </p:sp>
    </p:spTree>
    <p:extLst>
      <p:ext uri="{BB962C8B-B14F-4D97-AF65-F5344CB8AC3E}">
        <p14:creationId xmlns:p14="http://schemas.microsoft.com/office/powerpoint/2010/main" val="7207164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511FF804-5295-4C60-95DA-053C883E5675}"/>
              </a:ext>
            </a:extLst>
          </p:cNvPr>
          <p:cNvSpPr>
            <a:spLocks noGrp="1"/>
          </p:cNvSpPr>
          <p:nvPr>
            <p:ph type="ftr" sz="quarter" idx="11"/>
          </p:nvPr>
        </p:nvSpPr>
        <p:spPr>
          <a:xfrm>
            <a:off x="457200" y="6492875"/>
            <a:ext cx="7763164"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Unlike their opponents, these minimum-wage workers in Minnesota have limited ways to make their interests known to government. However, they were able to increase their political efficacy by joining fast food workers in a nationwide strike on April 15, 2015, to call for a $15 per hour minimum wage and improved working conditions. (credit: “Fibonacci Blue”/Flickr)</a:t>
            </a:r>
          </a:p>
        </p:txBody>
      </p:sp>
      <p:pic>
        <p:nvPicPr>
          <p:cNvPr id="2" name="Figure" descr="An image of a group of people marching down a street, one of whom holds a sign that reads “I’m not loving’ poverty wage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10.11</a:t>
            </a:r>
          </a:p>
        </p:txBody>
      </p:sp>
    </p:spTree>
    <p:extLst>
      <p:ext uri="{BB962C8B-B14F-4D97-AF65-F5344CB8AC3E}">
        <p14:creationId xmlns:p14="http://schemas.microsoft.com/office/powerpoint/2010/main" val="8970570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FDCFE275-2733-4604-AAD3-1B0C0087F113}"/>
              </a:ext>
            </a:extLst>
          </p:cNvPr>
          <p:cNvSpPr>
            <a:spLocks noGrp="1"/>
          </p:cNvSpPr>
          <p:nvPr>
            <p:ph type="ftr" sz="quarter" idx="11"/>
          </p:nvPr>
        </p:nvSpPr>
        <p:spPr>
          <a:xfrm>
            <a:off x="457200" y="6492875"/>
            <a:ext cx="7763164"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The chart above shows the dollar amounts contributed from PACs, soft money (including directly from corporate and union treasuries), and individual donors to Democratic (blue) and Republican (red) federal candidates and political parties during the 2015–2016 election cycle, as reported to the Federal Election Commission.</a:t>
            </a:r>
          </a:p>
        </p:txBody>
      </p:sp>
      <p:pic>
        <p:nvPicPr>
          <p:cNvPr id="2" name="Figure" descr="An image of a table titled “Business sector total donation to Parties and Candidates, 2015-2016”. The table has three columns and 13 rows. From right to right, the rows read “Defense: $9,923,419, 34.3% Democrat, 65.6% Republican”, “Labor: $13,261,002, 79% Democrat, 21% Republican”, “Construction: $20,136,603, 27.3% Democrat, 72.6% Republican”, “Transportation: $20,775,102, 24.4% Democrat, 75.5% Republican”, “Agribusiness: $21,016,004, 24% Democrat, 75.6% Republican”, “Energy and Natural Resources: $31,759,921, 16.2% Democrat, 83.8% Republican”, “Communications and Electronics: $35,451,470, 58.7% Democrat, 41.2% Republican”, “Health: $49,387,905, 40.9% Democrat, 59% Republican”, “Ideology/Single-Issue: $56,495,412, 47.9% Democrat, 52% Republican”, “Lawyers and Lobbyists: $59,640,486, 61.5% Democrat, 38.4% Republican”, “Misc. Business: $76,255,042, 37.6% Democrat, 62.2% Republican”, “Other: $115,423,081, 47% Democrat, 52.8% Republican”, “Finance, Insurance, and Real Estate: $146,691,259, 33.4% Democrat, 66.6% Republican”. At the bottom of the table, a source is listed: “Center for Responsive Politics. “Sector totals, 2015-2016”. January 31, 2016.”."/>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931" r="-3293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10.12</a:t>
            </a:r>
          </a:p>
        </p:txBody>
      </p:sp>
    </p:spTree>
    <p:extLst>
      <p:ext uri="{BB962C8B-B14F-4D97-AF65-F5344CB8AC3E}">
        <p14:creationId xmlns:p14="http://schemas.microsoft.com/office/powerpoint/2010/main" val="399775033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71A6DAE5-B072-4BAA-A492-E8734ED43F8D}"/>
              </a:ext>
            </a:extLst>
          </p:cNvPr>
          <p:cNvSpPr>
            <a:spLocks noGrp="1"/>
          </p:cNvSpPr>
          <p:nvPr>
            <p:ph type="ftr" sz="quarter" idx="11"/>
          </p:nvPr>
        </p:nvSpPr>
        <p:spPr>
          <a:xfrm>
            <a:off x="457200" y="6492875"/>
            <a:ext cx="7763164"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Corporations and associations spend large amounts of money on elections via affiliated PACs. This chart reveals the amount donated to Democratic (blue) and Republican (red) candidates by the top ten PACs during the most recent election cycle.</a:t>
            </a:r>
          </a:p>
        </p:txBody>
      </p:sp>
      <p:pic>
        <p:nvPicPr>
          <p:cNvPr id="2" name="Figure" descr="An image of a table titled “PAC contributions to Candidates, 2015-2016”. From right to right, the rows read “New York Life Insurance: $831,200, 43.9% Democrat, 56.1% Republican”, “Boeing Co: $883,500, 43.1% Democrat, 56.9% Republican”, “Intl Brotherhood of Electrical Workers: $970,600, 98.3% Democrat, “Credit Union National Assn: $971,850, 44.7% Democrat, 55.3% Republican”, “American Bankers Assn: $978,888, 21.1% Democrat, 78.9% Republican”, “National Beer Wholesalers Assn: $990,700, 38.7% Democrat, 61.1% Republican”, “Northrop Grumman: $1,022,700, 42.9% Democrat, 56.9% Republican”, “AT&amp;amp;T Inc: $1,074,250, 36.2% Democrat, 63.8% Republican”, “Lockheed Martin: $1,253,250, 35.9% Democrat, 64% Republican”, “Honeywell International: $1,335,747, 33.2% Democrat, 66.8% Republican”. At the bottom of the table, a source reads “Center for Responsive Politics. “Top 20 PACs Giving to Candidates.” January 21, 2016.”."/>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8123" r="-8123"/>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10.13</a:t>
            </a:r>
          </a:p>
        </p:txBody>
      </p:sp>
    </p:spTree>
    <p:extLst>
      <p:ext uri="{BB962C8B-B14F-4D97-AF65-F5344CB8AC3E}">
        <p14:creationId xmlns:p14="http://schemas.microsoft.com/office/powerpoint/2010/main" val="7463715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1CC058F4-C3CD-48BA-BD6C-EF062867AA03}"/>
              </a:ext>
            </a:extLst>
          </p:cNvPr>
          <p:cNvSpPr>
            <a:spLocks noGrp="1"/>
          </p:cNvSpPr>
          <p:nvPr>
            <p:ph type="ftr" sz="quarter" idx="11"/>
          </p:nvPr>
        </p:nvSpPr>
        <p:spPr>
          <a:xfrm>
            <a:off x="457200" y="6492875"/>
            <a:ext cx="7763164"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Members of the Human Rights Campaign, an interest that supports LGBT rights, march toward the Supreme Court on June 26, 2015, the day that the </a:t>
            </a:r>
            <a:r>
              <a:rPr lang="en-US" sz="1600" i="1" dirty="0" err="1"/>
              <a:t>Obergefell</a:t>
            </a:r>
            <a:r>
              <a:rPr lang="en-US" sz="1600" i="1" dirty="0"/>
              <a:t> v. Hodges</a:t>
            </a:r>
            <a:r>
              <a:rPr lang="en-US" sz="1600" dirty="0"/>
              <a:t> decision is announced. (credit: modification of work by Matt </a:t>
            </a:r>
            <a:r>
              <a:rPr lang="en-US" sz="1600" dirty="0" err="1"/>
              <a:t>Popovich</a:t>
            </a:r>
            <a:r>
              <a:rPr lang="en-US" sz="1600" dirty="0"/>
              <a:t>)</a:t>
            </a:r>
          </a:p>
        </p:txBody>
      </p:sp>
      <p:pic>
        <p:nvPicPr>
          <p:cNvPr id="2" name="Figure" descr="An image of a sign reading “Human rights campaign all love is equal”."/>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2931" r="-3293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10.14</a:t>
            </a:r>
          </a:p>
        </p:txBody>
      </p:sp>
    </p:spTree>
    <p:extLst>
      <p:ext uri="{BB962C8B-B14F-4D97-AF65-F5344CB8AC3E}">
        <p14:creationId xmlns:p14="http://schemas.microsoft.com/office/powerpoint/2010/main" val="32211433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4A945914-D89D-4EC4-B93D-76EA5FA92EA1}"/>
              </a:ext>
            </a:extLst>
          </p:cNvPr>
          <p:cNvSpPr>
            <a:spLocks noGrp="1"/>
          </p:cNvSpPr>
          <p:nvPr>
            <p:ph type="ftr" sz="quarter" idx="11"/>
          </p:nvPr>
        </p:nvSpPr>
        <p:spPr>
          <a:xfrm>
            <a:off x="457200" y="6492875"/>
            <a:ext cx="7763164"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14" name="Text"/>
          <p:cNvSpPr>
            <a:spLocks noGrp="1"/>
          </p:cNvSpPr>
          <p:nvPr>
            <p:ph type="body" sz="quarter" idx="14"/>
          </p:nvPr>
        </p:nvSpPr>
        <p:spPr>
          <a:xfrm>
            <a:off x="4606925" y="1107617"/>
            <a:ext cx="3913188" cy="5256973"/>
          </a:xfrm>
        </p:spPr>
        <p:txBody>
          <a:bodyPr>
            <a:noAutofit/>
          </a:bodyPr>
          <a:lstStyle/>
          <a:p>
            <a:r>
              <a:rPr lang="en-US" sz="1600" dirty="0">
                <a:solidFill>
                  <a:schemeClr val="tx1">
                    <a:lumMod val="95000"/>
                    <a:lumOff val="5000"/>
                  </a:schemeClr>
                </a:solidFill>
              </a:rPr>
              <a:t>With his </a:t>
            </a:r>
            <a:r>
              <a:rPr lang="en-US" sz="1600" i="1" dirty="0">
                <a:solidFill>
                  <a:schemeClr val="tx1">
                    <a:lumMod val="95000"/>
                    <a:lumOff val="5000"/>
                  </a:schemeClr>
                </a:solidFill>
              </a:rPr>
              <a:t>Harper’s Weekly</a:t>
            </a:r>
            <a:r>
              <a:rPr lang="en-US" sz="1600" dirty="0">
                <a:solidFill>
                  <a:schemeClr val="tx1">
                    <a:lumMod val="95000"/>
                    <a:lumOff val="5000"/>
                  </a:schemeClr>
                </a:solidFill>
              </a:rPr>
              <a:t> cartoon of William “Boss” Tweed with a moneybag for a head, Thomas Nast provided an enduring image of the corrupting power of money on politics. Some denounce “fat cat” lobbyists and the effects of large sums of money in lobbying, while others suggest that interests have every right to spend money to achieve their objectives.</a:t>
            </a:r>
          </a:p>
        </p:txBody>
      </p:sp>
      <p:pic>
        <p:nvPicPr>
          <p:cNvPr id="2" name="Figure" descr="An image of a corpulent cartoon figure wearing a suit, hands in pockets, with a bag of money instead of a head. Text under the figure reads “The “Brains” ”."/>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2806" b="-2806"/>
          <a:stretch>
            <a:fillRect/>
          </a:stretch>
        </p:blipFill>
        <p:spPr>
          <a:xfrm>
            <a:off x="457200" y="1108075"/>
            <a:ext cx="4032250" cy="5256213"/>
          </a:xfrm>
        </p:spPr>
      </p:pic>
      <p:pic>
        <p:nvPicPr>
          <p:cNvPr id="2050"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normAutofit/>
          </a:bodyPr>
          <a:lstStyle/>
          <a:p>
            <a:r>
              <a:rPr lang="en-US" sz="2400" dirty="0">
                <a:solidFill>
                  <a:srgbClr val="6CB255"/>
                </a:solidFill>
              </a:rPr>
              <a:t>Figure 10.15</a:t>
            </a:r>
          </a:p>
        </p:txBody>
      </p:sp>
    </p:spTree>
    <p:extLst>
      <p:ext uri="{BB962C8B-B14F-4D97-AF65-F5344CB8AC3E}">
        <p14:creationId xmlns:p14="http://schemas.microsoft.com/office/powerpoint/2010/main" val="19245489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0EC67140-6051-49AD-8FA8-E7CAC559979E}"/>
              </a:ext>
            </a:extLst>
          </p:cNvPr>
          <p:cNvSpPr>
            <a:spLocks noGrp="1"/>
          </p:cNvSpPr>
          <p:nvPr>
            <p:ph type="ftr" sz="quarter" idx="11"/>
          </p:nvPr>
        </p:nvSpPr>
        <p:spPr>
          <a:xfrm>
            <a:off x="457200" y="6492875"/>
            <a:ext cx="7763164"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250" dirty="0"/>
              <a:t>Jack Abramoff (center) began his lifetime engagement in politics with his involvement in the 1980 presidential campaign of Ronald Reagan (left) while an undergraduate at Brandeis University and continued it with his election to chair of the College Republican National Committee in a campaign managed by Grover </a:t>
            </a:r>
            <a:r>
              <a:rPr lang="en-US" sz="1250" dirty="0" err="1"/>
              <a:t>Norquist</a:t>
            </a:r>
            <a:r>
              <a:rPr lang="en-US" sz="1250" dirty="0"/>
              <a:t> (right). Abramoff thus gained unique access to influential politicians, upon which he capitalized in his later work as a DC lobbyist. Since his release from federal prison in 2010 after being convicted for illegal lobbying activity, Abramoff has become an outspoken critic of the lobbying industry.</a:t>
            </a:r>
            <a:r>
              <a:rPr lang="en-US" sz="1250" baseline="30000" dirty="0"/>
              <a:t>74</a:t>
            </a:r>
          </a:p>
        </p:txBody>
      </p:sp>
      <p:pic>
        <p:nvPicPr>
          <p:cNvPr id="2" name="Figure" descr="An image of Jack Abramoff standing between Ronald Reagan and Grover Norquist."/>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4028" r="-3402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10.16</a:t>
            </a:r>
          </a:p>
        </p:txBody>
      </p:sp>
    </p:spTree>
    <p:extLst>
      <p:ext uri="{BB962C8B-B14F-4D97-AF65-F5344CB8AC3E}">
        <p14:creationId xmlns:p14="http://schemas.microsoft.com/office/powerpoint/2010/main" val="1039996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a:extLst>
              <a:ext uri="{FF2B5EF4-FFF2-40B4-BE49-F238E27FC236}">
                <a16:creationId xmlns:a16="http://schemas.microsoft.com/office/drawing/2014/main" xmlns="" id="{37528CA8-77B9-4C5B-AD51-CFD554D9ACE7}"/>
              </a:ext>
            </a:extLst>
          </p:cNvPr>
          <p:cNvSpPr>
            <a:spLocks noGrp="1"/>
          </p:cNvSpPr>
          <p:nvPr>
            <p:ph type="ftr" sz="quarter" idx="11"/>
          </p:nvPr>
        </p:nvSpPr>
        <p:spPr>
          <a:xfrm>
            <a:off x="457200" y="6492875"/>
            <a:ext cx="7763164"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265" dirty="0"/>
              <a:t>On April 15 (or “tax day”), 2010, members of the Tea Party movement rallied at the Minnesota State Capitol in St. Paul in favor of smaller government and against the Affordable Care Act (left). Two years later, supporters of the law (right) demonstrated in front of the U.S. Supreme Court during oral arguments in </a:t>
            </a:r>
            <a:r>
              <a:rPr lang="en-US" sz="1265" i="1" dirty="0"/>
              <a:t>National Federation of Independent Business v. </a:t>
            </a:r>
            <a:r>
              <a:rPr lang="en-US" sz="1265" i="1" dirty="0" err="1"/>
              <a:t>Sebelius</a:t>
            </a:r>
            <a:r>
              <a:rPr lang="en-US" sz="1265" dirty="0"/>
              <a:t>, in which the Court eventually upheld most provisions of the law. (credit left: modification of work by “Fibonacci Blue”/Flickr; credit right: modification of work by </a:t>
            </a:r>
            <a:r>
              <a:rPr lang="en-US" sz="1265" dirty="0" err="1"/>
              <a:t>LaDawna</a:t>
            </a:r>
            <a:r>
              <a:rPr lang="en-US" sz="1265" dirty="0"/>
              <a:t> Howard)</a:t>
            </a:r>
          </a:p>
        </p:txBody>
      </p:sp>
      <p:pic>
        <p:nvPicPr>
          <p:cNvPr id="2" name="Figure" descr="Image shows two protests with people holding signs.  First, a Tea Party rally against Obamacare.  Second, a group of people holding signs in support of Obamacare.  "/>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9612" b="-9612"/>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10.1</a:t>
            </a:r>
          </a:p>
        </p:txBody>
      </p:sp>
    </p:spTree>
    <p:extLst>
      <p:ext uri="{BB962C8B-B14F-4D97-AF65-F5344CB8AC3E}">
        <p14:creationId xmlns:p14="http://schemas.microsoft.com/office/powerpoint/2010/main" val="42438649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A88844C3-28A0-4EC1-843E-9C5347FCCB36}"/>
              </a:ext>
            </a:extLst>
          </p:cNvPr>
          <p:cNvSpPr>
            <a:spLocks noGrp="1"/>
          </p:cNvSpPr>
          <p:nvPr>
            <p:ph type="ftr" sz="quarter" idx="11"/>
          </p:nvPr>
        </p:nvSpPr>
        <p:spPr>
          <a:xfrm>
            <a:off x="457200" y="6492875"/>
            <a:ext cx="7763164"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500" dirty="0"/>
              <a:t>A Florida member of the NRA proudly displays his support of gun rights </a:t>
            </a:r>
            <a:r>
              <a:rPr lang="en-US" sz="1500" dirty="0">
                <a:solidFill>
                  <a:srgbClr val="6CB255"/>
                </a:solidFill>
              </a:rPr>
              <a:t>(a)</a:t>
            </a:r>
            <a:r>
              <a:rPr lang="en-US" sz="1500" dirty="0"/>
              <a:t>. In December 2012, CREDO, a San Francisco telecommunications company that supports progressive causes, called on the NRA to stop blocking Congress from passing gun control legislation </a:t>
            </a:r>
            <a:r>
              <a:rPr lang="en-US" sz="1500" dirty="0">
                <a:solidFill>
                  <a:srgbClr val="6CB255"/>
                </a:solidFill>
              </a:rPr>
              <a:t>(b)</a:t>
            </a:r>
            <a:r>
              <a:rPr lang="en-US" sz="1500" dirty="0"/>
              <a:t>. (credit a: modification of work by Daniel </a:t>
            </a:r>
            <a:r>
              <a:rPr lang="en-US" sz="1500" dirty="0" err="1"/>
              <a:t>Oines</a:t>
            </a:r>
            <a:r>
              <a:rPr lang="en-US" sz="1500" dirty="0"/>
              <a:t>; credit b: modification of work by Josh Lopez)</a:t>
            </a:r>
          </a:p>
        </p:txBody>
      </p:sp>
      <p:pic>
        <p:nvPicPr>
          <p:cNvPr id="2" name="Figure" descr="Image A is of the back window of a truck. A sign visible through the back window reads “I’ll keep my freedom, my guns, and my money, you keep the change!” Image B is of four people holding signs that read “Another (blank) against (image of assault rifle)”."/>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t="-11340" b="-1134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10.2</a:t>
            </a:r>
          </a:p>
        </p:txBody>
      </p:sp>
    </p:spTree>
    <p:extLst>
      <p:ext uri="{BB962C8B-B14F-4D97-AF65-F5344CB8AC3E}">
        <p14:creationId xmlns:p14="http://schemas.microsoft.com/office/powerpoint/2010/main" val="33183665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EBCD913E-CC14-4C2F-A32A-1189D703569B}"/>
              </a:ext>
            </a:extLst>
          </p:cNvPr>
          <p:cNvSpPr>
            <a:spLocks noGrp="1"/>
          </p:cNvSpPr>
          <p:nvPr>
            <p:ph type="ftr" sz="quarter" idx="11"/>
          </p:nvPr>
        </p:nvSpPr>
        <p:spPr>
          <a:xfrm>
            <a:off x="457200" y="6492875"/>
            <a:ext cx="7763164"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February 2013, members of the Sierra Club joined a march on Los Angeles City Hall to demand action on climate change and protest the development of the Keystone pipeline. (credit: Charlie </a:t>
            </a:r>
            <a:r>
              <a:rPr lang="en-US" sz="1600" dirty="0" err="1"/>
              <a:t>Kaijo</a:t>
            </a:r>
            <a:r>
              <a:rPr lang="en-US" sz="1600" dirty="0"/>
              <a:t>)</a:t>
            </a:r>
          </a:p>
        </p:txBody>
      </p:sp>
      <p:pic>
        <p:nvPicPr>
          <p:cNvPr id="2" name="Figure" descr="An image of a person speaking through a bullhorn on the left, and a crowd of people marching down a street on the right. Several marchers are holding a large banner that reads “Sierra Club”."/>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10.3</a:t>
            </a:r>
          </a:p>
        </p:txBody>
      </p:sp>
    </p:spTree>
    <p:extLst>
      <p:ext uri="{BB962C8B-B14F-4D97-AF65-F5344CB8AC3E}">
        <p14:creationId xmlns:p14="http://schemas.microsoft.com/office/powerpoint/2010/main" val="21998330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7FC539D9-2B9B-4D39-9AF4-559CBFEF263E}"/>
              </a:ext>
            </a:extLst>
          </p:cNvPr>
          <p:cNvSpPr>
            <a:spLocks noGrp="1"/>
          </p:cNvSpPr>
          <p:nvPr>
            <p:ph type="ftr" sz="quarter" idx="11"/>
          </p:nvPr>
        </p:nvSpPr>
        <p:spPr>
          <a:xfrm>
            <a:off x="457200" y="6492875"/>
            <a:ext cx="7763164"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Autofit/>
          </a:bodyPr>
          <a:lstStyle/>
          <a:p>
            <a:r>
              <a:rPr lang="en-US" sz="1470" dirty="0"/>
              <a:t>Health care is an important concern for AARP and its members, so the organization makes sure to maintain connections with key policymakers in this area, such as Katherine </a:t>
            </a:r>
            <a:r>
              <a:rPr lang="en-US" sz="1470" dirty="0" err="1"/>
              <a:t>Sebelius</a:t>
            </a:r>
            <a:r>
              <a:rPr lang="en-US" sz="1470" dirty="0"/>
              <a:t>, secretary of Health and Human Services from 2009 to 2014, shown here with John </a:t>
            </a:r>
            <a:r>
              <a:rPr lang="en-US" sz="1470" dirty="0" err="1"/>
              <a:t>Rother</a:t>
            </a:r>
            <a:r>
              <a:rPr lang="en-US" sz="1470" dirty="0"/>
              <a:t>, director of legislation and public policy for AARP. (credit: modification of work by Chris Smith, HHS)</a:t>
            </a:r>
          </a:p>
        </p:txBody>
      </p:sp>
      <p:pic>
        <p:nvPicPr>
          <p:cNvPr id="2" name="Figure" descr="An image of two people shaking hand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16915" r="-16915"/>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10.4</a:t>
            </a:r>
          </a:p>
        </p:txBody>
      </p:sp>
    </p:spTree>
    <p:extLst>
      <p:ext uri="{BB962C8B-B14F-4D97-AF65-F5344CB8AC3E}">
        <p14:creationId xmlns:p14="http://schemas.microsoft.com/office/powerpoint/2010/main" val="205876844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D80A786F-8812-4EC4-8615-A8C390C73339}"/>
              </a:ext>
            </a:extLst>
          </p:cNvPr>
          <p:cNvSpPr>
            <a:spLocks noGrp="1"/>
          </p:cNvSpPr>
          <p:nvPr>
            <p:ph type="ftr" sz="quarter" idx="11"/>
          </p:nvPr>
        </p:nvSpPr>
        <p:spPr>
          <a:xfrm>
            <a:off x="457200" y="6492875"/>
            <a:ext cx="7763164"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February 2009, in protest over the “union-busting” efforts of the Rite-Aid Corporation, members of the AFL-CIO demonstrated at the drugstore chain’s corporate headquarters in Camp Hill, Pennsylvania. (credit: Amy </a:t>
            </a:r>
            <a:r>
              <a:rPr lang="en-US" sz="1600" dirty="0" err="1"/>
              <a:t>Niehouse</a:t>
            </a:r>
            <a:r>
              <a:rPr lang="en-US" sz="1600" dirty="0"/>
              <a:t>)</a:t>
            </a:r>
          </a:p>
        </p:txBody>
      </p:sp>
      <p:pic>
        <p:nvPicPr>
          <p:cNvPr id="2" name="Figure" descr="An image of a group of people standing in front of a bus. Some of the people hold signs."/>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36441" r="-3644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10.5</a:t>
            </a:r>
          </a:p>
        </p:txBody>
      </p:sp>
    </p:spTree>
    <p:extLst>
      <p:ext uri="{BB962C8B-B14F-4D97-AF65-F5344CB8AC3E}">
        <p14:creationId xmlns:p14="http://schemas.microsoft.com/office/powerpoint/2010/main" val="27475955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6D7851B9-4212-47DA-90A9-73192392303A}"/>
              </a:ext>
            </a:extLst>
          </p:cNvPr>
          <p:cNvSpPr>
            <a:spLocks noGrp="1"/>
          </p:cNvSpPr>
          <p:nvPr>
            <p:ph type="ftr" sz="quarter" idx="11"/>
          </p:nvPr>
        </p:nvSpPr>
        <p:spPr>
          <a:xfrm>
            <a:off x="457200" y="6492875"/>
            <a:ext cx="7763164"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Protestors in Washington, DC, rally against the decision not to indict police officer Darren Wilson in the 2014 shooting death of teenager Michael Brown in Ferguson, Missouri. (credit: modification of work by Neil Cooler)</a:t>
            </a:r>
          </a:p>
        </p:txBody>
      </p:sp>
      <p:pic>
        <p:nvPicPr>
          <p:cNvPr id="2" name="Figure" descr="An image of a large crowd of people, some holding signs that read “Stand with the people of Ferguson” and “Darren Wilson murdered Mike Brow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18690" r="-18690"/>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10.6</a:t>
            </a:r>
          </a:p>
        </p:txBody>
      </p:sp>
    </p:spTree>
    <p:extLst>
      <p:ext uri="{BB962C8B-B14F-4D97-AF65-F5344CB8AC3E}">
        <p14:creationId xmlns:p14="http://schemas.microsoft.com/office/powerpoint/2010/main" val="3018352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40CCE21B-759A-4F94-95AB-E9163C1FEEA3}"/>
              </a:ext>
            </a:extLst>
          </p:cNvPr>
          <p:cNvSpPr>
            <a:spLocks noGrp="1"/>
          </p:cNvSpPr>
          <p:nvPr>
            <p:ph type="ftr" sz="quarter" idx="11"/>
          </p:nvPr>
        </p:nvSpPr>
        <p:spPr>
          <a:xfrm>
            <a:off x="457200" y="6492875"/>
            <a:ext cx="7763164"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Protestors take to the streets on different sides of the immigration issue. Some argue that the United States is a nation of immigrants, whereas others demonstrate in support of greater restrictions on immigration.</a:t>
            </a:r>
          </a:p>
        </p:txBody>
      </p:sp>
      <p:pic>
        <p:nvPicPr>
          <p:cNvPr id="2" name="Figure" descr="A chart titled “Which comes closer to your view of immigrants today?” On the left is a bar that is labeled “Strengthen country through hard work and talents, 51%”. To the left of the text are two images of people holding signs that read “Peace for immigrants” and “We are not criminals we are hard workers!”. In the center is a bar that is labeled “other/don’t know, 8%”. On the right is a bar labeled “Weaken country by taking jobs, housing, and health care, 41%”. To the left of the text are two images of people holding signs that read “Secure the borders now” and “Stop illegal immigration”."/>
          <p:cNvPicPr>
            <a:picLocks noGrp="1" noChangeAspect="1"/>
          </p:cNvPicPr>
          <p:nvPr>
            <p:ph type="pic" sz="quarter" idx="13"/>
          </p:nvPr>
        </p:nvPicPr>
        <p:blipFill>
          <a:blip r:embed="rId2" cstate="email">
            <a:extLst>
              <a:ext uri="{28A0092B-C50C-407E-A947-70E740481C1C}">
                <a14:useLocalDpi xmlns:a14="http://schemas.microsoft.com/office/drawing/2010/main" val="0"/>
              </a:ext>
            </a:extLst>
          </a:blip>
          <a:srcRect l="-20881" r="-20881"/>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10.7</a:t>
            </a:r>
          </a:p>
        </p:txBody>
      </p:sp>
    </p:spTree>
    <p:extLst>
      <p:ext uri="{BB962C8B-B14F-4D97-AF65-F5344CB8AC3E}">
        <p14:creationId xmlns:p14="http://schemas.microsoft.com/office/powerpoint/2010/main" val="13575609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a:extLst>
              <a:ext uri="{FF2B5EF4-FFF2-40B4-BE49-F238E27FC236}">
                <a16:creationId xmlns:a16="http://schemas.microsoft.com/office/drawing/2014/main" xmlns="" id="{E401B686-EB22-429C-A9AF-F62ED2A56E75}"/>
              </a:ext>
            </a:extLst>
          </p:cNvPr>
          <p:cNvSpPr>
            <a:spLocks noGrp="1"/>
          </p:cNvSpPr>
          <p:nvPr>
            <p:ph type="ftr" sz="quarter" idx="11"/>
          </p:nvPr>
        </p:nvSpPr>
        <p:spPr>
          <a:xfrm>
            <a:off x="457200" y="6492875"/>
            <a:ext cx="7763164" cy="283845"/>
          </a:xfrm>
        </p:spPr>
        <p:txBody>
          <a:bodyPr/>
          <a:lstStyle/>
          <a:p>
            <a:r>
              <a:rPr lang="en-US" sz="800" dirty="0"/>
              <a:t>This </a:t>
            </a:r>
            <a:r>
              <a:rPr lang="en-US" sz="800" dirty="0" err="1"/>
              <a:t>OpenStax</a:t>
            </a:r>
            <a:r>
              <a:rPr lang="en-US" sz="800" dirty="0"/>
              <a:t> ancillary resource is © Rice University under a CC-BY 4.0 International license; it may be reproduced or modified but must be attributed to </a:t>
            </a:r>
            <a:r>
              <a:rPr lang="en-US" sz="800" dirty="0" err="1"/>
              <a:t>OpenStax</a:t>
            </a:r>
            <a:r>
              <a:rPr lang="en-US" sz="800" dirty="0"/>
              <a:t>, Rice University and any changes must be noted. Any images credited to other sources are similarly available for reproduction, but must be attributed to their sources.</a:t>
            </a:r>
          </a:p>
        </p:txBody>
      </p:sp>
      <p:sp>
        <p:nvSpPr>
          <p:cNvPr id="7" name="Text"/>
          <p:cNvSpPr>
            <a:spLocks noGrp="1"/>
          </p:cNvSpPr>
          <p:nvPr>
            <p:ph type="body" sz="quarter" idx="14"/>
          </p:nvPr>
        </p:nvSpPr>
        <p:spPr/>
        <p:txBody>
          <a:bodyPr>
            <a:normAutofit/>
          </a:bodyPr>
          <a:lstStyle/>
          <a:p>
            <a:r>
              <a:rPr lang="en-US" sz="1600" dirty="0"/>
              <a:t>In 2011, an Occupy Wall Street protestor highlights that the concerns of individual citizens are not always heard by those in the seats of power. (credit: Timothy Krause)</a:t>
            </a:r>
          </a:p>
        </p:txBody>
      </p:sp>
      <p:pic>
        <p:nvPicPr>
          <p:cNvPr id="2" name="Figure" descr="An image of the back a person wearing a jacket. A patch on the jacket reads “I can’t afford a lobbyist”."/>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788" r="-26788"/>
          <a:stretch>
            <a:fillRect/>
          </a:stretch>
        </p:blipFill>
        <p:spPr/>
      </p:pic>
      <p:pic>
        <p:nvPicPr>
          <p:cNvPr id="9" name="OSXLogo" descr="OpenStax Logo"/>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772401" y="237744"/>
            <a:ext cx="1049775" cy="713232"/>
          </a:xfrm>
          <a:prstGeom prst="rect">
            <a:avLst/>
          </a:prstGeom>
          <a:noFill/>
          <a:extLst>
            <a:ext uri="{909E8E84-426E-40dd-AFC4-6F175D3DCCD1}">
              <a14:hiddenFill xmlns:a14="http://schemas.microsoft.com/office/drawing/2010/main" xmlns="">
                <a:solidFill>
                  <a:srgbClr val="FFFFFF"/>
                </a:solidFill>
              </a14:hiddenFill>
            </a:ext>
          </a:extLst>
        </p:spPr>
      </p:pic>
      <p:sp>
        <p:nvSpPr>
          <p:cNvPr id="5" name="FigureNum"/>
          <p:cNvSpPr>
            <a:spLocks noGrp="1"/>
          </p:cNvSpPr>
          <p:nvPr>
            <p:ph type="title"/>
          </p:nvPr>
        </p:nvSpPr>
        <p:spPr/>
        <p:txBody>
          <a:bodyPr/>
          <a:lstStyle/>
          <a:p>
            <a:r>
              <a:rPr lang="en-US" dirty="0"/>
              <a:t>Figure 10.8</a:t>
            </a:r>
          </a:p>
        </p:txBody>
      </p:sp>
    </p:spTree>
    <p:extLst>
      <p:ext uri="{BB962C8B-B14F-4D97-AF65-F5344CB8AC3E}">
        <p14:creationId xmlns:p14="http://schemas.microsoft.com/office/powerpoint/2010/main" val="6334444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436</TotalTime>
  <Words>1833</Words>
  <Application>Microsoft Macintosh PowerPoint</Application>
  <PresentationFormat>On-screen Show (4:3)</PresentationFormat>
  <Paragraphs>51</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Arial Black</vt:lpstr>
      <vt:lpstr>Calibri</vt:lpstr>
      <vt:lpstr>Essential</vt:lpstr>
      <vt:lpstr>AMERICAN GOVERNMENT</vt:lpstr>
      <vt:lpstr>Figure 10.1</vt:lpstr>
      <vt:lpstr>Figure 10.2</vt:lpstr>
      <vt:lpstr>Figure 10.3</vt:lpstr>
      <vt:lpstr>Figure 10.4</vt:lpstr>
      <vt:lpstr>Figure 10.5</vt:lpstr>
      <vt:lpstr>Figure 10.6</vt:lpstr>
      <vt:lpstr>Figure 10.7</vt:lpstr>
      <vt:lpstr>Figure 10.8</vt:lpstr>
      <vt:lpstr>Figure 10.9</vt:lpstr>
      <vt:lpstr>Figure 10.10</vt:lpstr>
      <vt:lpstr>Figure 10.11</vt:lpstr>
      <vt:lpstr>Figure 10.12</vt:lpstr>
      <vt:lpstr>Figure 10.13</vt:lpstr>
      <vt:lpstr>Figure 10.14</vt:lpstr>
      <vt:lpstr>Figure 10.15</vt:lpstr>
      <vt:lpstr>Figure 10.16</vt:lpstr>
    </vt:vector>
  </TitlesOfParts>
  <Company>WNI</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Physics</dc:title>
  <dc:creator>Spuddy McSpare</dc:creator>
  <cp:lastModifiedBy>Microsoft Office User</cp:lastModifiedBy>
  <cp:revision>43</cp:revision>
  <dcterms:created xsi:type="dcterms:W3CDTF">2012-06-04T02:13:36Z</dcterms:created>
  <dcterms:modified xsi:type="dcterms:W3CDTF">2017-09-21T14:04:38Z</dcterms:modified>
</cp:coreProperties>
</file>