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5"/>
  </p:notesMasterIdLst>
  <p:handoutMasterIdLst>
    <p:handoutMasterId r:id="rId26"/>
  </p:handoutMasterIdLst>
  <p:sldIdLst>
    <p:sldId id="256" r:id="rId2"/>
    <p:sldId id="277" r:id="rId3"/>
    <p:sldId id="280" r:id="rId4"/>
    <p:sldId id="281" r:id="rId5"/>
    <p:sldId id="301" r:id="rId6"/>
    <p:sldId id="302" r:id="rId7"/>
    <p:sldId id="282" r:id="rId8"/>
    <p:sldId id="285" r:id="rId9"/>
    <p:sldId id="303" r:id="rId10"/>
    <p:sldId id="304" r:id="rId11"/>
    <p:sldId id="287" r:id="rId12"/>
    <p:sldId id="290" r:id="rId13"/>
    <p:sldId id="305" r:id="rId14"/>
    <p:sldId id="292" r:id="rId15"/>
    <p:sldId id="306" r:id="rId16"/>
    <p:sldId id="307" r:id="rId17"/>
    <p:sldId id="295" r:id="rId18"/>
    <p:sldId id="286" r:id="rId19"/>
    <p:sldId id="308" r:id="rId20"/>
    <p:sldId id="298" r:id="rId21"/>
    <p:sldId id="299" r:id="rId22"/>
    <p:sldId id="300" r:id="rId23"/>
    <p:sldId id="29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14" autoAdjust="0"/>
  </p:normalViewPr>
  <p:slideViewPr>
    <p:cSldViewPr snapToGrid="0" snapToObjects="1">
      <p:cViewPr varScale="1">
        <p:scale>
          <a:sx n="104" d="100"/>
          <a:sy n="104" d="100"/>
        </p:scale>
        <p:origin x="954" y="114"/>
      </p:cViewPr>
      <p:guideLst>
        <p:guide orient="horz" pos="2160"/>
        <p:guide pos="2880"/>
      </p:guideLst>
    </p:cSldViewPr>
  </p:slideViewPr>
  <p:outlineViewPr>
    <p:cViewPr>
      <p:scale>
        <a:sx n="33" d="100"/>
        <a:sy n="33" d="100"/>
      </p:scale>
      <p:origin x="0" y="-385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09/16/17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60939-FD98-4D86-B057-582F432FF63C}" type="datetimeFigureOut">
              <a:rPr lang="en-US" smtClean="0"/>
              <a:t>09/16/17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0C8C50-DF00-46BC-A28C-6C715D05ABEF}" type="slidenum">
              <a:rPr lang="en-US" smtClean="0"/>
              <a:t>‹#›</a:t>
            </a:fld>
            <a:endParaRPr lang="en-US"/>
          </a:p>
        </p:txBody>
      </p:sp>
    </p:spTree>
    <p:extLst>
      <p:ext uri="{BB962C8B-B14F-4D97-AF65-F5344CB8AC3E}">
        <p14:creationId xmlns:p14="http://schemas.microsoft.com/office/powerpoint/2010/main" val="352073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16,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16,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OSXLogo" descr="OpenStax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BkCover" descr="American Government Book Cov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NumTitle"/>
          <p:cNvSpPr txBox="1">
            <a:spLocks/>
          </p:cNvSpPr>
          <p:nvPr/>
        </p:nvSpPr>
        <p:spPr>
          <a:xfrm>
            <a:off x="0" y="1639419"/>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16 DOMESTIC POLICY</a:t>
            </a:r>
          </a:p>
          <a:p>
            <a:pPr algn="ctr"/>
            <a:r>
              <a:rPr lang="en-US" sz="1600" cap="none" dirty="0">
                <a:solidFill>
                  <a:schemeClr val="tx1"/>
                </a:solidFill>
                <a:latin typeface="+mn-lt"/>
              </a:rPr>
              <a:t>PowerPoint Image Slideshow</a:t>
            </a:r>
          </a:p>
        </p:txBody>
      </p:sp>
      <p:sp>
        <p:nvSpPr>
          <p:cNvPr id="2" name="BkTitle">
            <a:extLst>
              <a:ext uri="{FF2B5EF4-FFF2-40B4-BE49-F238E27FC236}">
                <a16:creationId xmlns:a16="http://schemas.microsoft.com/office/drawing/2014/main" id="{F8E2A865-8065-4E82-8E04-CB9A66FBD1C8}"/>
              </a:ext>
            </a:extLst>
          </p:cNvPr>
          <p:cNvSpPr>
            <a:spLocks noGrp="1"/>
          </p:cNvSpPr>
          <p:nvPr>
            <p:ph type="title" idx="4294967295"/>
          </p:nvPr>
        </p:nvSpPr>
        <p:spPr>
          <a:xfrm>
            <a:off x="0" y="790026"/>
            <a:ext cx="9144000" cy="636959"/>
          </a:xfrm>
        </p:spPr>
        <p:txBody>
          <a:bodyPr>
            <a:noAutofit/>
          </a:bodyPr>
          <a:lstStyle/>
          <a:p>
            <a:pPr algn="ctr"/>
            <a:r>
              <a:rPr lang="en-US" sz="3600" dirty="0"/>
              <a:t>AMERICAN GOVERNMENT</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8188B39D-4F80-4490-A1E2-45E78A9C335E}"/>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President George W. Bush discusses Social Security in Florida at the outset of his second term in 2005.</a:t>
            </a:r>
          </a:p>
        </p:txBody>
      </p:sp>
      <p:pic>
        <p:nvPicPr>
          <p:cNvPr id="2" name="Figure" descr="An image of George W. Bush in profile, pointing his finger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717" r="-23717"/>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16.9</a:t>
            </a:r>
          </a:p>
        </p:txBody>
      </p:sp>
    </p:spTree>
    <p:extLst>
      <p:ext uri="{BB962C8B-B14F-4D97-AF65-F5344CB8AC3E}">
        <p14:creationId xmlns:p14="http://schemas.microsoft.com/office/powerpoint/2010/main" val="2462361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BACC23EA-E410-45B9-8E71-806ADF24A810}"/>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Text"/>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NASA launches the space shuttle </a:t>
            </a:r>
            <a:r>
              <a:rPr lang="en-US" sz="1600" i="1" dirty="0">
                <a:solidFill>
                  <a:srgbClr val="000000"/>
                </a:solidFill>
              </a:rPr>
              <a:t>Discovery</a:t>
            </a:r>
            <a:r>
              <a:rPr lang="en-US" sz="1600" dirty="0">
                <a:solidFill>
                  <a:srgbClr val="000000"/>
                </a:solidFill>
              </a:rPr>
              <a:t> from the Kennedy Space Center in 2007. Should the private sector fund space exploration programs rather than the government? (credit: NASA)</a:t>
            </a:r>
          </a:p>
        </p:txBody>
      </p:sp>
      <p:pic>
        <p:nvPicPr>
          <p:cNvPr id="2" name="Figure" descr="An image of a rocket taking off."/>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007" r="-10007"/>
          <a:stretch>
            <a:fillRect/>
          </a:stretch>
        </p:blipFill>
        <p:spPr>
          <a:xfrm>
            <a:off x="457200" y="1108075"/>
            <a:ext cx="4032250" cy="5256213"/>
          </a:xfrm>
        </p:spPr>
      </p:pic>
      <p:pic>
        <p:nvPicPr>
          <p:cNvPr id="2050"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normAutofit/>
          </a:bodyPr>
          <a:lstStyle/>
          <a:p>
            <a:r>
              <a:rPr lang="en-US" sz="2400" dirty="0">
                <a:solidFill>
                  <a:srgbClr val="6CB255"/>
                </a:solidFill>
              </a:rPr>
              <a:t>Figure 16.10</a:t>
            </a:r>
          </a:p>
        </p:txBody>
      </p:sp>
    </p:spTree>
    <p:extLst>
      <p:ext uri="{BB962C8B-B14F-4D97-AF65-F5344CB8AC3E}">
        <p14:creationId xmlns:p14="http://schemas.microsoft.com/office/powerpoint/2010/main" val="595593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A4C40D2A-CF89-45F4-90C9-E08409EE000E}"/>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2010, members of PETA (People for the Ethical Treatment of Animals) demonstrate against a local zoo. As policy advocates, PETA’s members often publicize their position on how animals should be treated.</a:t>
            </a:r>
          </a:p>
        </p:txBody>
      </p:sp>
      <p:pic>
        <p:nvPicPr>
          <p:cNvPr id="2" name="Figure" descr="An image of a group of six people, each one painted a different color, holding a sign that reads “Let animals show their true colors. Boycott the zoo. Peta Asia Pacific.”."/>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569" r="-2656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16.11</a:t>
            </a:r>
          </a:p>
        </p:txBody>
      </p:sp>
    </p:spTree>
    <p:extLst>
      <p:ext uri="{BB962C8B-B14F-4D97-AF65-F5344CB8AC3E}">
        <p14:creationId xmlns:p14="http://schemas.microsoft.com/office/powerpoint/2010/main" val="388801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B4027675-B8F3-486C-A8ED-451BA1EFA578}"/>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First Lady Michelle Obama shows her AARP membership card on her fiftieth birthday in January 2014. AARP is a major policy advocate for older people and retirees.</a:t>
            </a:r>
          </a:p>
        </p:txBody>
      </p:sp>
      <p:pic>
        <p:nvPicPr>
          <p:cNvPr id="2" name="Figure" descr="An image of Michelle Obama holding an AARP membership car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1233" r="-6123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16.12</a:t>
            </a:r>
          </a:p>
        </p:txBody>
      </p:sp>
    </p:spTree>
    <p:extLst>
      <p:ext uri="{BB962C8B-B14F-4D97-AF65-F5344CB8AC3E}">
        <p14:creationId xmlns:p14="http://schemas.microsoft.com/office/powerpoint/2010/main" val="197486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840AEE1E-38B3-4160-B997-DD121942C983}"/>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Congressional Budget Office (CBO) is responsible for studying the impact of all proposed legislation to assess its net effect on the budget and tracking federal debt. For example, this 2010 CBO chart shows federal debt held by the public as a percentage of gross domestic product from 1790 through 2010 and projected to 2035.</a:t>
            </a:r>
          </a:p>
        </p:txBody>
      </p:sp>
      <p:pic>
        <p:nvPicPr>
          <p:cNvPr id="2" name="Figure" descr="A graph titled “Publicly Held Federal Debt, 1790-2009”. The x-axis ranges from 1790 to 2030. The y-axis ranges from 0 to 200, representing percentage of gross domestic product. A line starts at approximately 25% in 1790, decreases to around 0% in 1830 and remains until around 1860, increases to around 25% in 1870, decreases to around 0% in 1910, increases to around 25% in 1920 with a label “World War I”, decreases then increases to around 40% in 1935 with a label “The Great Depression”, increases to around 100% in 1945 with a label “World War II”, decreases to around 20% in 1970, increases to around 40% in 1990, and decreases to around 30% in 2010. A dotted line from 2010 shows a drastic increase to 2030 labeled “CBO’s Alternative Fiscal Scenario” and another dotted line from 2010 shows a minor increase to 2030 labeled “CBO’s Extended-Baseline Scenario”. At the bottom of the graph, a source is listed: “Congressional Budget Office, Figure 1 of “Federal Debt and the risk of a Fiscal Crisis”, July 27, 201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351" r="-635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16.13</a:t>
            </a:r>
          </a:p>
        </p:txBody>
      </p:sp>
    </p:spTree>
    <p:extLst>
      <p:ext uri="{BB962C8B-B14F-4D97-AF65-F5344CB8AC3E}">
        <p14:creationId xmlns:p14="http://schemas.microsoft.com/office/powerpoint/2010/main" val="197711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7BE84D13-4E69-4013-B122-DBE99E8FEDC1}"/>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White House petition website encourages citizens to participate in the democratic process.</a:t>
            </a:r>
          </a:p>
        </p:txBody>
      </p:sp>
      <p:pic>
        <p:nvPicPr>
          <p:cNvPr id="2" name="Figure" descr="An image of a comment bubble that reads “Your voice in our governmen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4776" r="-4776"/>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Figure 16.14</a:t>
            </a:r>
          </a:p>
        </p:txBody>
      </p:sp>
    </p:spTree>
    <p:extLst>
      <p:ext uri="{BB962C8B-B14F-4D97-AF65-F5344CB8AC3E}">
        <p14:creationId xmlns:p14="http://schemas.microsoft.com/office/powerpoint/2010/main" val="607366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4F6302D8-846D-48C5-8762-8DCDEFFA4FBC}"/>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Strategists discuss the budget in the Roosevelt Room of the White House in 2009.</a:t>
            </a:r>
          </a:p>
        </p:txBody>
      </p:sp>
      <p:pic>
        <p:nvPicPr>
          <p:cNvPr id="2" name="Figure" descr="An image of seven people seated around a room. Some are talking to each other. Some are examining pap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4814" r="-24814"/>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16.15</a:t>
            </a:r>
          </a:p>
        </p:txBody>
      </p:sp>
    </p:spTree>
    <p:extLst>
      <p:ext uri="{BB962C8B-B14F-4D97-AF65-F5344CB8AC3E}">
        <p14:creationId xmlns:p14="http://schemas.microsoft.com/office/powerpoint/2010/main" val="1218738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F0ADCF31-D877-4A27-A4AE-F578BF2F39FA}"/>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This chart of U.S. federal spending for 2015 shows the proportions of mandatory and discretionary spending, about 57 percent and 43 percent, respectively.</a:t>
            </a:r>
          </a:p>
        </p:txBody>
      </p:sp>
      <p:pic>
        <p:nvPicPr>
          <p:cNvPr id="2" name="Figure" descr="A chart titled “U.S. Federal Spending in the Fiscal Year of 2015”. From left to right, “Net interest $223.4 billion, 6%”, “Income security $301.8 billion, 8%”, “Other mandatory $388.2 billion, 10%”, “Defense $582.2 billion, 15%”, “Other discretionary $583 billion, 15%”, “Social Security $881.9 billion, 22%”, and “Medicare &amp;amp; Medicaid $983.4 billion, 25%”. At the bottom of the chart, a source is listed: “Congressional Budget Office, The Budget and Economic Outlook: 2016 to 2026, Jan 2016.”."/>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470" r="-1747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16.16</a:t>
            </a:r>
          </a:p>
        </p:txBody>
      </p:sp>
    </p:spTree>
    <p:extLst>
      <p:ext uri="{BB962C8B-B14F-4D97-AF65-F5344CB8AC3E}">
        <p14:creationId xmlns:p14="http://schemas.microsoft.com/office/powerpoint/2010/main" val="869211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FA20C191-128F-40AD-98F7-E6253831E9C5}"/>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war in Afghanistan, ongoing since 2001, has cost the United States billions of dollars in discretionary military spending authorized by Congress every year.</a:t>
            </a:r>
          </a:p>
        </p:txBody>
      </p:sp>
      <p:pic>
        <p:nvPicPr>
          <p:cNvPr id="2" name="Figure" descr="A series of six images that show combat troops in various locations Afghanista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241" r="-824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16.17</a:t>
            </a:r>
          </a:p>
        </p:txBody>
      </p:sp>
    </p:spTree>
    <p:extLst>
      <p:ext uri="{BB962C8B-B14F-4D97-AF65-F5344CB8AC3E}">
        <p14:creationId xmlns:p14="http://schemas.microsoft.com/office/powerpoint/2010/main" val="1722423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D31065F-EE71-43D1-884D-0F7937E06FD4}"/>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 U.S. marine fills out an income tax form. Income taxes in the United States are progressive taxes.</a:t>
            </a:r>
          </a:p>
        </p:txBody>
      </p:sp>
      <p:pic>
        <p:nvPicPr>
          <p:cNvPr id="2" name="Figure" descr="An image of a person’s hand, holding a pen over a for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492" r="-3249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16.18</a:t>
            </a:r>
          </a:p>
        </p:txBody>
      </p:sp>
    </p:spTree>
    <p:extLst>
      <p:ext uri="{BB962C8B-B14F-4D97-AF65-F5344CB8AC3E}">
        <p14:creationId xmlns:p14="http://schemas.microsoft.com/office/powerpoint/2010/main" val="561998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a:extLst>
              <a:ext uri="{FF2B5EF4-FFF2-40B4-BE49-F238E27FC236}">
                <a16:creationId xmlns:a16="http://schemas.microsoft.com/office/drawing/2014/main" id="{C9876900-7303-4A11-A00F-9CE81616395B}"/>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Minnesota Tea Party members protest in 2011, demanding repeal of the recently enacted Patient Protection and Affordable Care Act. Protests against expanding the federal government’s role in the economy often use “socialism” as a negative label, even when defending existing examples of government-run programs such as Medicare. (credit: modification of work by “Fibonacci Blue”/Flickr)</a:t>
            </a:r>
          </a:p>
        </p:txBody>
      </p:sp>
      <p:pic>
        <p:nvPicPr>
          <p:cNvPr id="3" name="Figure" descr="An image of a crowd of people holding signs and flags. One sign reads “WWII Combat Infantrymen No Socialized Medic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64" b="-1364"/>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16.1</a:t>
            </a:r>
          </a:p>
        </p:txBody>
      </p:sp>
    </p:spTree>
    <p:extLst>
      <p:ext uri="{BB962C8B-B14F-4D97-AF65-F5344CB8AC3E}">
        <p14:creationId xmlns:p14="http://schemas.microsoft.com/office/powerpoint/2010/main" val="1039996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7A5493CD-3835-4CD5-B77E-6A8ABF7B39F6}"/>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 gas station shows fuel prices over $3.00 a gallon in 2005, shortly after Hurricane Katrina disrupted gas production in the Gulf of Mexico. Taxes on gasoline that are based on the quantity purchased are regressive taxes.</a:t>
            </a:r>
          </a:p>
        </p:txBody>
      </p:sp>
      <p:pic>
        <p:nvPicPr>
          <p:cNvPr id="2" name="Figure" descr="An image of a gas pump that reads “$12.00 Sale, 3.752 Gallon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490" b="-949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Figure 16.19</a:t>
            </a:r>
          </a:p>
        </p:txBody>
      </p:sp>
    </p:spTree>
    <p:extLst>
      <p:ext uri="{BB962C8B-B14F-4D97-AF65-F5344CB8AC3E}">
        <p14:creationId xmlns:p14="http://schemas.microsoft.com/office/powerpoint/2010/main" val="2514440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B851D437-F3E1-4987-89F0-D79A418C86F2}"/>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hidden="1"/>
          <p:cNvSpPr>
            <a:spLocks noGrp="1"/>
          </p:cNvSpPr>
          <p:nvPr>
            <p:ph type="body" sz="quarter" idx="14"/>
          </p:nvPr>
        </p:nvSpPr>
        <p:spPr/>
        <p:txBody>
          <a:bodyPr>
            <a:normAutofit/>
          </a:bodyPr>
          <a:lstStyle/>
          <a:p>
            <a:endParaRPr lang="en-US" sz="1600" dirty="0"/>
          </a:p>
        </p:txBody>
      </p:sp>
      <p:pic>
        <p:nvPicPr>
          <p:cNvPr id="2" name="Figure" descr="Funding for the U.S. Government as % of Total Revenue, 2015”. From left to right, “Other, 6.2%”, “Excise taxes, 3%”, “Corporate income taxes, 10.6%”, “Payroll taxes, 32.8%”, and “Individual income taxes, 47.4%”. At the bottom of the chart, a source is listed: “Pew Research Center. “How the U.S. government is funded.” March 20, 2015.”."/>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320" r="-2232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16.20</a:t>
            </a:r>
          </a:p>
        </p:txBody>
      </p:sp>
    </p:spTree>
    <p:extLst>
      <p:ext uri="{BB962C8B-B14F-4D97-AF65-F5344CB8AC3E}">
        <p14:creationId xmlns:p14="http://schemas.microsoft.com/office/powerpoint/2010/main" val="20695542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C8481C46-2887-4A1F-A8CC-A0AC26D97157}"/>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An image of a large crowd of people filling Wall Stree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950" b="-9950"/>
          <a:stretch>
            <a:fillRect/>
          </a:stretch>
        </p:blipFill>
        <p:spPr>
          <a:xfrm>
            <a:off x="4489450" y="1108075"/>
            <a:ext cx="4030663" cy="5256213"/>
          </a:xfrm>
        </p:spPr>
      </p:pic>
      <p:sp>
        <p:nvSpPr>
          <p:cNvPr id="14" name="Text"/>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Investors crowd Wall Street during the Bankers Panic of 1907.</a:t>
            </a:r>
          </a:p>
        </p:txBody>
      </p:sp>
      <p:sp>
        <p:nvSpPr>
          <p:cNvPr id="5" name="FigureNum"/>
          <p:cNvSpPr>
            <a:spLocks noGrp="1"/>
          </p:cNvSpPr>
          <p:nvPr>
            <p:ph type="title"/>
          </p:nvPr>
        </p:nvSpPr>
        <p:spPr/>
        <p:txBody>
          <a:bodyPr>
            <a:normAutofit/>
          </a:bodyPr>
          <a:lstStyle/>
          <a:p>
            <a:pPr algn="r"/>
            <a:r>
              <a:rPr lang="en-US" sz="2400" dirty="0">
                <a:solidFill>
                  <a:srgbClr val="6CB255"/>
                </a:solidFill>
              </a:rPr>
              <a:t>Figure 16.21</a:t>
            </a:r>
          </a:p>
        </p:txBody>
      </p:sp>
      <p:pic>
        <p:nvPicPr>
          <p:cNvPr id="7"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049"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95415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ACF953D8-B9A5-4AD5-AB78-E6BF2896AD41}"/>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Economist Alan Greenspan </a:t>
            </a:r>
            <a:r>
              <a:rPr lang="en-US" sz="1500" dirty="0">
                <a:solidFill>
                  <a:srgbClr val="6CB255"/>
                </a:solidFill>
              </a:rPr>
              <a:t>(a)</a:t>
            </a:r>
            <a:r>
              <a:rPr lang="en-US" sz="1500" dirty="0"/>
              <a:t> was chair of the board of governors of the Federal Reserve System from 1987 to 2006, the second-longest tenure of any chair. Current Fed chair Janet </a:t>
            </a:r>
            <a:r>
              <a:rPr lang="en-US" sz="1500" dirty="0" err="1"/>
              <a:t>Yellen</a:t>
            </a:r>
            <a:r>
              <a:rPr lang="en-US" sz="1500" dirty="0"/>
              <a:t> </a:t>
            </a:r>
            <a:r>
              <a:rPr lang="en-US" sz="1500" dirty="0">
                <a:solidFill>
                  <a:srgbClr val="6CB255"/>
                </a:solidFill>
              </a:rPr>
              <a:t>(b)</a:t>
            </a:r>
            <a:r>
              <a:rPr lang="en-US" sz="1500" dirty="0"/>
              <a:t> succeeded Ben Bernanke in 2014, after serving as vice chair for four years. Prior to serving on the Federal Reserve Board, </a:t>
            </a:r>
            <a:r>
              <a:rPr lang="en-US" sz="1500" dirty="0" err="1"/>
              <a:t>Yellen</a:t>
            </a:r>
            <a:r>
              <a:rPr lang="en-US" sz="1500" dirty="0"/>
              <a:t> was president and CEO of the Federal Reserve Bank of San Francisco.</a:t>
            </a:r>
          </a:p>
        </p:txBody>
      </p:sp>
      <p:pic>
        <p:nvPicPr>
          <p:cNvPr id="3" name="Figure" descr="Image A is of Alan Greenspan. Image B is of Janet Yell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4275" r="-24275"/>
          <a:stretch>
            <a:fillRect/>
          </a:stretch>
        </p:blipFill>
        <p:spPr>
          <a:xfrm>
            <a:off x="457200" y="1102655"/>
            <a:ext cx="8062913" cy="3500071"/>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16.22</a:t>
            </a:r>
          </a:p>
        </p:txBody>
      </p:sp>
    </p:spTree>
    <p:extLst>
      <p:ext uri="{BB962C8B-B14F-4D97-AF65-F5344CB8AC3E}">
        <p14:creationId xmlns:p14="http://schemas.microsoft.com/office/powerpoint/2010/main" val="101225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4E80052-4448-4C04-9B6D-2D2D21907CEC}"/>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President Obama signs a 2009 executive order to accelerate the federal government’s recruitment and hiring of returning veterans. Executive orders are an expression of public policy undertaken at the discretion of the president.</a:t>
            </a:r>
          </a:p>
        </p:txBody>
      </p:sp>
      <p:pic>
        <p:nvPicPr>
          <p:cNvPr id="2" name="Figure" descr="An image of a group of 12 people standing around Barack Obama, who is seated at a desk and signing a piece of pap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7853" r="-1785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16.2</a:t>
            </a:r>
          </a:p>
        </p:txBody>
      </p:sp>
    </p:spTree>
    <p:extLst>
      <p:ext uri="{BB962C8B-B14F-4D97-AF65-F5344CB8AC3E}">
        <p14:creationId xmlns:p14="http://schemas.microsoft.com/office/powerpoint/2010/main" val="2380916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5236384-0197-4834-BB66-7DFA8D8715E2}"/>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1937, during the Great Depression, families in </a:t>
            </a:r>
            <a:r>
              <a:rPr lang="en-US" sz="1600" dirty="0" err="1"/>
              <a:t>Calipatria</a:t>
            </a:r>
            <a:r>
              <a:rPr lang="en-US" sz="1600" dirty="0"/>
              <a:t>, California, waited in line for relief checks, part of the federal government’s newly introduced social safety net. (credit: modification of work by the Library of Congress)</a:t>
            </a:r>
          </a:p>
        </p:txBody>
      </p:sp>
      <p:pic>
        <p:nvPicPr>
          <p:cNvPr id="2" name="Figure" descr="An image of people standing in long li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025" r="-3502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16.3</a:t>
            </a:r>
          </a:p>
        </p:txBody>
      </p:sp>
    </p:spTree>
    <p:extLst>
      <p:ext uri="{BB962C8B-B14F-4D97-AF65-F5344CB8AC3E}">
        <p14:creationId xmlns:p14="http://schemas.microsoft.com/office/powerpoint/2010/main" val="4244560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99AAA717-4637-41FD-B9BA-E8D4F07AFAED}"/>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This Library of Congress photo shows an early nineteenth-century subsistence farm in West Virginia, which once included crops, livestock, and an orchard. (credit: modification of work by the Library of Congress)</a:t>
            </a:r>
          </a:p>
        </p:txBody>
      </p:sp>
      <p:pic>
        <p:nvPicPr>
          <p:cNvPr id="2" name="Figure" descr="An image of a small house surrounded by a field and several tre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707" r="-41707"/>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16.4</a:t>
            </a:r>
          </a:p>
        </p:txBody>
      </p:sp>
    </p:spTree>
    <p:extLst>
      <p:ext uri="{BB962C8B-B14F-4D97-AF65-F5344CB8AC3E}">
        <p14:creationId xmlns:p14="http://schemas.microsoft.com/office/powerpoint/2010/main" val="2580306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77F36D8E-F1CC-4183-B62E-776F17986E56}"/>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Air pollution billows from a power plant before the installation of emission control equipment for the removal of sulfur dioxide and particulate matter. Can you see why uncontrolled pollution is an example of the “tragedy of the commons”?</a:t>
            </a:r>
          </a:p>
        </p:txBody>
      </p:sp>
      <p:pic>
        <p:nvPicPr>
          <p:cNvPr id="2" name="Figure" descr="An image of a power plant with large columns of smoke billowing out of its four tow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16.5</a:t>
            </a:r>
          </a:p>
        </p:txBody>
      </p:sp>
    </p:spTree>
    <p:extLst>
      <p:ext uri="{BB962C8B-B14F-4D97-AF65-F5344CB8AC3E}">
        <p14:creationId xmlns:p14="http://schemas.microsoft.com/office/powerpoint/2010/main" val="1528571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4B593980-4336-4720-BD01-4506689C78B0}"/>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an example of distributive policy, the Union Pacific Railroad was given land and resources to help build a national railroad system. Here, its workers construct the Devil’s Gate Bridge in Utah in 1869.</a:t>
            </a:r>
          </a:p>
        </p:txBody>
      </p:sp>
      <p:pic>
        <p:nvPicPr>
          <p:cNvPr id="3" name="Figure" descr="An image of the construction of a bridge for a railroa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7940" r="-794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16.6</a:t>
            </a:r>
          </a:p>
        </p:txBody>
      </p:sp>
    </p:spTree>
    <p:extLst>
      <p:ext uri="{BB962C8B-B14F-4D97-AF65-F5344CB8AC3E}">
        <p14:creationId xmlns:p14="http://schemas.microsoft.com/office/powerpoint/2010/main" val="420664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69CF1F4A-E5BB-4379-9574-A1566634E5F5}"/>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Workers construct the Hoover Dam, a distributive policy project, in Nevada in 1932.</a:t>
            </a:r>
          </a:p>
        </p:txBody>
      </p:sp>
      <p:pic>
        <p:nvPicPr>
          <p:cNvPr id="2" name="Figure" descr="An image of workers constructing the Hoover Dam."/>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0593" r="-1059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16.7</a:t>
            </a:r>
          </a:p>
        </p:txBody>
      </p:sp>
    </p:spTree>
    <p:extLst>
      <p:ext uri="{BB962C8B-B14F-4D97-AF65-F5344CB8AC3E}">
        <p14:creationId xmlns:p14="http://schemas.microsoft.com/office/powerpoint/2010/main" val="3863550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id="{59BD6F0C-08ED-4F0E-B35E-945471A2F64D}"/>
              </a:ext>
            </a:extLst>
          </p:cNvPr>
          <p:cNvSpPr>
            <a:spLocks noGrp="1"/>
          </p:cNvSpPr>
          <p:nvPr>
            <p:ph type="ftr" sz="quarter" idx="11"/>
          </p:nvPr>
        </p:nvSpPr>
        <p:spPr>
          <a:xfrm>
            <a:off x="457199" y="6492875"/>
            <a:ext cx="7809345"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1930, when this Ford automotive plant opened in Long Beach, California, American workers had few economic protections to rely on if they were injured or could not maintain such physical activity as they aged.</a:t>
            </a:r>
          </a:p>
        </p:txBody>
      </p:sp>
      <p:pic>
        <p:nvPicPr>
          <p:cNvPr id="2" name="Figure" descr="An image of a few people standing in an automotive plant next to some machiner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488" r="-414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FigureNum"/>
          <p:cNvSpPr>
            <a:spLocks noGrp="1"/>
          </p:cNvSpPr>
          <p:nvPr>
            <p:ph type="title"/>
          </p:nvPr>
        </p:nvSpPr>
        <p:spPr/>
        <p:txBody>
          <a:bodyPr/>
          <a:lstStyle/>
          <a:p>
            <a:r>
              <a:rPr lang="en-US" dirty="0"/>
              <a:t>Figure 16.8</a:t>
            </a:r>
          </a:p>
        </p:txBody>
      </p:sp>
    </p:spTree>
    <p:extLst>
      <p:ext uri="{BB962C8B-B14F-4D97-AF65-F5344CB8AC3E}">
        <p14:creationId xmlns:p14="http://schemas.microsoft.com/office/powerpoint/2010/main" val="24218815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551</TotalTime>
  <Words>2039</Words>
  <Application>Microsoft Office PowerPoint</Application>
  <PresentationFormat>On-screen Show (4:3)</PresentationFormat>
  <Paragraphs>68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Essential</vt:lpstr>
      <vt:lpstr>AMERICAN GOVERNMENT</vt:lpstr>
      <vt:lpstr>Figure 16.1</vt:lpstr>
      <vt:lpstr>Figure 16.2</vt:lpstr>
      <vt:lpstr>Figure 16.3</vt:lpstr>
      <vt:lpstr>Figure 16.4</vt:lpstr>
      <vt:lpstr>Figure 16.5</vt:lpstr>
      <vt:lpstr>Figure 16.6</vt:lpstr>
      <vt:lpstr>Figure 16.7</vt:lpstr>
      <vt:lpstr>Figure 16.8</vt:lpstr>
      <vt:lpstr>Figure 16.9</vt:lpstr>
      <vt:lpstr>Figure 16.10</vt:lpstr>
      <vt:lpstr>Figure 16.11</vt:lpstr>
      <vt:lpstr>Figure 16.12</vt:lpstr>
      <vt:lpstr>Figure 16.13</vt:lpstr>
      <vt:lpstr>Figure 16.14</vt:lpstr>
      <vt:lpstr>Figure 16.15</vt:lpstr>
      <vt:lpstr>Figure 16.16</vt:lpstr>
      <vt:lpstr>Figure 16.17</vt:lpstr>
      <vt:lpstr>Figure 16.18</vt:lpstr>
      <vt:lpstr>Figure 16.19</vt:lpstr>
      <vt:lpstr>Figure 16.20</vt:lpstr>
      <vt:lpstr>Figure 16.21</vt:lpstr>
      <vt:lpstr>Figure 16.22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ConversionPS</cp:lastModifiedBy>
  <cp:revision>73</cp:revision>
  <dcterms:created xsi:type="dcterms:W3CDTF">2012-06-04T02:13:36Z</dcterms:created>
  <dcterms:modified xsi:type="dcterms:W3CDTF">2017-09-15T18:04:11Z</dcterms:modified>
</cp:coreProperties>
</file>