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8"/>
  </p:notesMasterIdLst>
  <p:handoutMasterIdLst>
    <p:handoutMasterId r:id="rId19"/>
  </p:handoutMasterIdLst>
  <p:sldIdLst>
    <p:sldId id="256" r:id="rId2"/>
    <p:sldId id="284" r:id="rId3"/>
    <p:sldId id="277" r:id="rId4"/>
    <p:sldId id="280" r:id="rId5"/>
    <p:sldId id="285" r:id="rId6"/>
    <p:sldId id="281" r:id="rId7"/>
    <p:sldId id="282" r:id="rId8"/>
    <p:sldId id="283" r:id="rId9"/>
    <p:sldId id="287" r:id="rId10"/>
    <p:sldId id="288" r:id="rId11"/>
    <p:sldId id="286" r:id="rId12"/>
    <p:sldId id="289" r:id="rId13"/>
    <p:sldId id="290" r:id="rId14"/>
    <p:sldId id="291" r:id="rId15"/>
    <p:sldId id="296"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22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BCC50-C5D3-4BB8-BAC2-C7B3C7E0CF31}"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BE09D-FBD1-4B74-9227-9A2ADF2ACC45}" type="slidenum">
              <a:rPr lang="en-US" smtClean="0"/>
              <a:t>‹#›</a:t>
            </a:fld>
            <a:endParaRPr lang="en-US"/>
          </a:p>
        </p:txBody>
      </p:sp>
    </p:spTree>
    <p:extLst>
      <p:ext uri="{BB962C8B-B14F-4D97-AF65-F5344CB8AC3E}">
        <p14:creationId xmlns:p14="http://schemas.microsoft.com/office/powerpoint/2010/main" val="285997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1171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13 THE COURTS</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88AED325-ACB3-4DAB-9863-CF57011CF3C5}"/>
              </a:ext>
            </a:extLst>
          </p:cNvPr>
          <p:cNvSpPr>
            <a:spLocks noGrp="1"/>
          </p:cNvSpPr>
          <p:nvPr>
            <p:ph type="title" idx="4294967295"/>
          </p:nvPr>
        </p:nvSpPr>
        <p:spPr>
          <a:xfrm>
            <a:off x="0" y="790029"/>
            <a:ext cx="9144000" cy="636959"/>
          </a:xfrm>
        </p:spPr>
        <p:txBody>
          <a:bodyPr>
            <a:noAutofit/>
          </a:bodyPr>
          <a:lstStyle/>
          <a:p>
            <a:pPr algn="ctr"/>
            <a:r>
              <a:rPr lang="en-US" sz="3600" dirty="0"/>
              <a:t>AMERICAN</a:t>
            </a:r>
            <a:r>
              <a:rPr lang="en-US" sz="3600" baseline="0" dirty="0"/>
              <a:t> GOVERNMENT</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120F858-6533-4E19-93BB-41F2DE8B6ABA}"/>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hidden="1"/>
          <p:cNvSpPr>
            <a:spLocks noGrp="1"/>
          </p:cNvSpPr>
          <p:nvPr>
            <p:ph type="body" sz="quarter" idx="14"/>
          </p:nvPr>
        </p:nvSpPr>
        <p:spPr/>
        <p:txBody>
          <a:bodyPr>
            <a:normAutofit/>
          </a:bodyPr>
          <a:lstStyle/>
          <a:p>
            <a:endParaRPr lang="en-US" sz="1600" dirty="0"/>
          </a:p>
        </p:txBody>
      </p:sp>
      <p:pic>
        <p:nvPicPr>
          <p:cNvPr id="2" name="Figure" descr="A chart titled “Appointments of the Current Supreme Court Justices”. A horizontal timeline runs through the center of the chart. Starting from the left, the first point marked on the line is labeled “Anthony Kennedy, Appointed by Ronald Regan in 1988”. The label is colored blue and red to indicate both liberal and conservative. The second point is labeled “Clarence Thomas, Appointed by George H. W. Bush in 1991”. The label is colored red to indicate conservative. The third point is labeled “Ruth Bader Ginsburg, Appointed by Bill Clinton in 1993”. The label is colored blue to indicate liberal. The fourth point is labeled “Stephen Breyer, Appointed by Bill Clinton in 1994”. The label is colored blue to indicate liberal. The fifth point is labeled “John Roberts (Chief), Appointed by George W. Bush in 2005”. The label is colored red to indicate conservative. The sixth point is labeled “Samuel Alito, Appointed by George W. Bush in 2006”. The label is colored red to indicate conservative. The seventh point is labeled “Sonia Sotomayor, Appointed by Barack Obama in 2009”. The label is colored blue to indicate liberal. The eight point is labeled “Elena Kagan, Appointed by Barack Obama in 2010”. The label is colored blue to indicate liberal. The last point is labeled with an uncolored question mar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33" r="-493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13.9</a:t>
            </a:r>
          </a:p>
        </p:txBody>
      </p:sp>
    </p:spTree>
    <p:extLst>
      <p:ext uri="{BB962C8B-B14F-4D97-AF65-F5344CB8AC3E}">
        <p14:creationId xmlns:p14="http://schemas.microsoft.com/office/powerpoint/2010/main" val="328708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A1B3ED9-6CB8-4434-AE9F-38830E7BD01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Justice Ruth Bader Ginsburg </a:t>
            </a:r>
            <a:r>
              <a:rPr lang="en-US" sz="1600" dirty="0">
                <a:solidFill>
                  <a:srgbClr val="6CB255"/>
                </a:solidFill>
              </a:rPr>
              <a:t>(a)</a:t>
            </a:r>
            <a:r>
              <a:rPr lang="en-US" sz="1600" dirty="0"/>
              <a:t> is part of the liberal wing of the current Supreme Court, whereas Justice Anthony Kennedy </a:t>
            </a:r>
            <a:r>
              <a:rPr lang="en-US" sz="1600" dirty="0">
                <a:solidFill>
                  <a:srgbClr val="6CB255"/>
                </a:solidFill>
              </a:rPr>
              <a:t>(b)</a:t>
            </a:r>
            <a:r>
              <a:rPr lang="en-US" sz="1600" dirty="0"/>
              <a:t> represents a key swing vote. Chief Justice John Roberts </a:t>
            </a:r>
            <a:r>
              <a:rPr lang="en-US" sz="1600" dirty="0">
                <a:solidFill>
                  <a:srgbClr val="6CB255"/>
                </a:solidFill>
              </a:rPr>
              <a:t>(c)</a:t>
            </a:r>
            <a:r>
              <a:rPr lang="en-US" sz="1600" dirty="0"/>
              <a:t> leads the court as an ardent member of its more conservative wing.</a:t>
            </a:r>
          </a:p>
        </p:txBody>
      </p:sp>
      <p:pic>
        <p:nvPicPr>
          <p:cNvPr id="2" name="Figure" descr="Image A is of Justice Ruth Bader Ginsburg. Image B is of Justice Anthony Kennedy. Image C is of Justice John Robe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23" b="-212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13.10</a:t>
            </a:r>
          </a:p>
        </p:txBody>
      </p:sp>
    </p:spTree>
    <p:extLst>
      <p:ext uri="{BB962C8B-B14F-4D97-AF65-F5344CB8AC3E}">
        <p14:creationId xmlns:p14="http://schemas.microsoft.com/office/powerpoint/2010/main" val="231329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7F17438-419F-4490-86F2-995F56405AB1}"/>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Thurgood Marshall </a:t>
            </a:r>
            <a:r>
              <a:rPr lang="en-US" sz="1600" dirty="0">
                <a:solidFill>
                  <a:srgbClr val="6CB255"/>
                </a:solidFill>
              </a:rPr>
              <a:t>(a)</a:t>
            </a:r>
            <a:r>
              <a:rPr lang="en-US" sz="1600" dirty="0"/>
              <a:t>, who later served on the Supreme Court, was appointed solicitor general by Lyndon Johnson and was the first African American to hold the post. Donald B. </a:t>
            </a:r>
            <a:r>
              <a:rPr lang="en-US" sz="1600" dirty="0" err="1"/>
              <a:t>Verrilli</a:t>
            </a:r>
            <a:r>
              <a:rPr lang="en-US" sz="1600" dirty="0"/>
              <a:t> Jr. </a:t>
            </a:r>
            <a:r>
              <a:rPr lang="en-US" sz="1600" dirty="0">
                <a:solidFill>
                  <a:srgbClr val="6CB255"/>
                </a:solidFill>
              </a:rPr>
              <a:t>(b)</a:t>
            </a:r>
            <a:r>
              <a:rPr lang="en-US" sz="1600" dirty="0"/>
              <a:t> is the forty-sixth solicitor general of the United States, starting his term of office in June 2011 when Elena </a:t>
            </a:r>
            <a:r>
              <a:rPr lang="en-US" sz="1600" dirty="0" err="1"/>
              <a:t>Kagan</a:t>
            </a:r>
            <a:r>
              <a:rPr lang="en-US" sz="1600" dirty="0"/>
              <a:t> left the post to join the Supreme Court.</a:t>
            </a:r>
          </a:p>
        </p:txBody>
      </p:sp>
      <p:pic>
        <p:nvPicPr>
          <p:cNvPr id="2" name="Figure" descr="Image A is of Justice Thurgood Marshall. Image B is of Donald B. Verrill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66" r="-2766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13.11</a:t>
            </a:r>
          </a:p>
        </p:txBody>
      </p:sp>
    </p:spTree>
    <p:extLst>
      <p:ext uri="{BB962C8B-B14F-4D97-AF65-F5344CB8AC3E}">
        <p14:creationId xmlns:p14="http://schemas.microsoft.com/office/powerpoint/2010/main" val="320576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094E019-AE06-4DDF-A937-33EBBC9F1CC7}"/>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June 26, 2015, supporters of marriage equality in front of the U.S. Supreme Court building eagerly await the announcement of a decision in the case of </a:t>
            </a:r>
            <a:r>
              <a:rPr lang="en-US" sz="1600" i="1" dirty="0" err="1"/>
              <a:t>Obergefell</a:t>
            </a:r>
            <a:r>
              <a:rPr lang="en-US" sz="1600" i="1" dirty="0"/>
              <a:t> v. Hodges</a:t>
            </a:r>
            <a:r>
              <a:rPr lang="en-US" sz="1600" dirty="0"/>
              <a:t> (2015). (credit: Matt </a:t>
            </a:r>
            <a:r>
              <a:rPr lang="en-US" sz="1600" dirty="0" err="1"/>
              <a:t>Popovich</a:t>
            </a:r>
            <a:r>
              <a:rPr lang="en-US" sz="1600" dirty="0"/>
              <a:t>)</a:t>
            </a:r>
          </a:p>
        </p:txBody>
      </p:sp>
      <p:pic>
        <p:nvPicPr>
          <p:cNvPr id="2" name="Figure" descr="An image of a group of people standing in front of a building. Some people are holding sig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53" b="-175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13.12</a:t>
            </a:r>
          </a:p>
        </p:txBody>
      </p:sp>
    </p:spTree>
    <p:extLst>
      <p:ext uri="{BB962C8B-B14F-4D97-AF65-F5344CB8AC3E}">
        <p14:creationId xmlns:p14="http://schemas.microsoft.com/office/powerpoint/2010/main" val="85371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63C48F5-D884-489D-9093-FEB24ED4A34C}"/>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Supreme Court’s 2003 decision in Lawrence v. Texas that overturned an earlier ruling on sodomy made national headlines and shows that Court rulings can change with the times.</a:t>
            </a:r>
          </a:p>
        </p:txBody>
      </p:sp>
      <p:pic>
        <p:nvPicPr>
          <p:cNvPr id="2" name="Figure" descr="An image of the front page of the New York Times newspaper. The top headline reads “Justices, 6-3, Legalize Gay Sexual Conduct in Sweeping Reversal of Court’s ’86 Rul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66" r="-2766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13.13</a:t>
            </a:r>
          </a:p>
        </p:txBody>
      </p:sp>
    </p:spTree>
    <p:extLst>
      <p:ext uri="{BB962C8B-B14F-4D97-AF65-F5344CB8AC3E}">
        <p14:creationId xmlns:p14="http://schemas.microsoft.com/office/powerpoint/2010/main" val="216178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B508457-87CE-498E-AFD2-679E3D36E1C1}"/>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1937 cartoon mocks the court-packing plan of President Franklin D. Roosevelt (depicted on the far right). Roosevelt was not successful in increasing the number of justices on the Supreme Court, and it remains at nine.</a:t>
            </a:r>
          </a:p>
        </p:txBody>
      </p:sp>
      <p:pic>
        <p:nvPicPr>
          <p:cNvPr id="2" name="Figure" descr="An illustration of seven people. On the left is an Uncle Sam figure. On the right is a person in a suit with a wide grin and glasses. In between the two people are five people in robes. Letters across all of the robes read “Packed Court”. A speech bubble above the five people in robes reads “Yes, Yes, we all vote y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197" r="-3819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13.14</a:t>
            </a:r>
          </a:p>
        </p:txBody>
      </p:sp>
    </p:spTree>
    <p:extLst>
      <p:ext uri="{BB962C8B-B14F-4D97-AF65-F5344CB8AC3E}">
        <p14:creationId xmlns:p14="http://schemas.microsoft.com/office/powerpoint/2010/main" val="317593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95842E4-F634-4476-B0DF-2613C5C75D5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Eisenhower sent federal troops to escort nine black students (the “Little Rock Nine”) into an Arkansas high school in 1957 to enforce the Supreme Court’s order outlawing racial segregation in public schools.</a:t>
            </a:r>
          </a:p>
        </p:txBody>
      </p:sp>
      <p:pic>
        <p:nvPicPr>
          <p:cNvPr id="2" name="Figure" descr="An image of armed people in helmets, escorting several children up a brick stair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950" r="-2595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13.15</a:t>
            </a:r>
          </a:p>
        </p:txBody>
      </p:sp>
    </p:spTree>
    <p:extLst>
      <p:ext uri="{BB962C8B-B14F-4D97-AF65-F5344CB8AC3E}">
        <p14:creationId xmlns:p14="http://schemas.microsoft.com/office/powerpoint/2010/main" val="86635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B7CC858A-FC18-464D-AD90-D9C3E7328A68}"/>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pPr>
              <a:lnSpc>
                <a:spcPct val="120000"/>
              </a:lnSpc>
            </a:pPr>
            <a:r>
              <a:rPr lang="en-US" sz="1100" dirty="0"/>
              <a:t>The Marriage Equality Act vote in Albany, New York, on July 24, 2011 (left), was just one of a number of cases testing the constitutionality of both federal and state law that ultimately led the Supreme Court to take on the controversial issue of same-sex marriage. In the years leading up to the 2015 ruling that same-sex couples have a right to marry in all fifty states, marriage equality had become a key civil rights issue for the LGBT community, as demonstrated at Seattle’s 2012 Pride parade (right). (credit left: modification of work by “Celebration chapel”/Wikimedia; credit right: modification of work by Brett Curtiss)</a:t>
            </a:r>
          </a:p>
        </p:txBody>
      </p:sp>
      <p:pic>
        <p:nvPicPr>
          <p:cNvPr id="2" name="Figure" descr="Image on the left is of the back of a group of people. The symbol of an equals sign can be seen on the back of several shirts. Image on the right is of a flag. On the flag is the symbol of an equals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41" b="-17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a:t>Figure 13.1</a:t>
            </a:r>
            <a:endParaRPr lang="en-US" dirty="0"/>
          </a:p>
        </p:txBody>
      </p:sp>
    </p:spTree>
    <p:extLst>
      <p:ext uri="{BB962C8B-B14F-4D97-AF65-F5344CB8AC3E}">
        <p14:creationId xmlns:p14="http://schemas.microsoft.com/office/powerpoint/2010/main" val="242430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5F716C2-4115-462B-B0D0-63CAA12ABF77}"/>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Supreme Court building in Washington, DC, was not completed until 1935. Engraved on its marble front is the motto “Equal Justice Under Law,” while its east side says, “Justice, the Guardian of Liberty.”</a:t>
            </a:r>
          </a:p>
        </p:txBody>
      </p:sp>
      <p:pic>
        <p:nvPicPr>
          <p:cNvPr id="2" name="Figure" descr="An image of the Supreme Court building. In the foreground, a set of stairs is bracketed by statues on either side, leading up to a portico. The portico has a roof supported by several tall colum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90" r="-1889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D066FB0-F844-47B8-86C3-2AC3494C754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John Jay </a:t>
            </a:r>
            <a:r>
              <a:rPr lang="en-US" sz="1600" dirty="0">
                <a:solidFill>
                  <a:srgbClr val="6CB255"/>
                </a:solidFill>
              </a:rPr>
              <a:t>(a)</a:t>
            </a:r>
            <a:r>
              <a:rPr lang="en-US" sz="1600" dirty="0"/>
              <a:t> was the first chief justice of the Supreme Court but resigned his post to become governor of New York. John Marshall </a:t>
            </a:r>
            <a:r>
              <a:rPr lang="en-US" sz="1600" dirty="0">
                <a:solidFill>
                  <a:srgbClr val="6CB255"/>
                </a:solidFill>
              </a:rPr>
              <a:t>(b)</a:t>
            </a:r>
            <a:r>
              <a:rPr lang="en-US" sz="1600" dirty="0"/>
              <a:t>, who served as chief justice for thirty-four years, is often credited as the major force in defining the modern court’s role in the U.S. governmental system.</a:t>
            </a:r>
          </a:p>
        </p:txBody>
      </p:sp>
      <p:pic>
        <p:nvPicPr>
          <p:cNvPr id="2" name="Figure" descr="Image A is of Justice John Jay. John is seated with his left hand on a book. Image B is of Justice John Marshall. John is standing, and holds a book is his right h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69" r="-2636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13.3</a:t>
            </a:r>
          </a:p>
        </p:txBody>
      </p:sp>
    </p:spTree>
    <p:extLst>
      <p:ext uri="{BB962C8B-B14F-4D97-AF65-F5344CB8AC3E}">
        <p14:creationId xmlns:p14="http://schemas.microsoft.com/office/powerpoint/2010/main" val="175123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D3A1AA6-7CBE-4F50-BB51-0827A901D38F}"/>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U.S. judiciary features a dual court system comprising a federal court system and the courts in each of the fifty states. On both the federal and state sides, the U.S. Supreme Court is at the top and is the final court of appeal.</a:t>
            </a:r>
          </a:p>
        </p:txBody>
      </p:sp>
      <p:pic>
        <p:nvPicPr>
          <p:cNvPr id="2" name="Figure" descr="A chart that demonstrates the structure of the dual court system. At the top of the chart is a box labeled “U.S. Supreme Court”. There are boxes below it on either side, arranged in the shape of a triangle. On the left hand side of the triangle are two boxes. From bottom to top, the boxes are labeled “U.S. District Courts” and “U.S. Federal Courts.” An arrow points from the top of the box labeled “U.S. District Courts” to the box labeled “U.S. Federal Courts”. An arrow points from the top of the box labeled “U.S. Federal Courts” to the box labeled “U.S. Supreme Court”. On the right hand side of the triangle are three boxes. From bottom to top, the boxes are labeled “State Trial Courts”, “Intermediate Appellate Courts”, and “State Supreme Courts”. An arrow points from the top of the box labeled “State Trial Courts” to the bottom of the box labeled “Intermediate Appellate Courts”. An arrow points from the top of the box labeled “Intermediate Appellate Courts” to the bottom of the box labeled “State Supreme Courts”. An arrow points from the top of the box labeled “State Supreme Courts” to the bottom of the box labeled “U.S. Supreme Cou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691" r="-2869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13.4</a:t>
            </a:r>
          </a:p>
        </p:txBody>
      </p:sp>
    </p:spTree>
    <p:extLst>
      <p:ext uri="{BB962C8B-B14F-4D97-AF65-F5344CB8AC3E}">
        <p14:creationId xmlns:p14="http://schemas.microsoft.com/office/powerpoint/2010/main" val="86170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5C68788-AC83-4268-8CF8-F664BD897FCC}"/>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Marijuana laws vary remarkably across the fifty states. In most states, marijuana use is illegal, as it is under federal law, but some states have decriminalized it, some allow it for medicinal use, and some have done both. Marijuana is currently legal for recreational use in four states.</a:t>
            </a:r>
          </a:p>
        </p:txBody>
      </p:sp>
      <p:pic>
        <p:nvPicPr>
          <p:cNvPr id="2" name="Figure" descr="A map of the Unites States titled “Marijuana Legal Status by State”. The map shows in which states marijuana is illegal, decriminalized, medicinal only, medicinal and decriminalized, and recreational. Marijuana is only legal for recreational use in four states, legal for medicinal use and decriminalized in around ten states, legal for medicinal use only in eight states, decriminalized in four states, and illegal in over twenty st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276" r="-2627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13.5</a:t>
            </a:r>
          </a:p>
        </p:txBody>
      </p:sp>
    </p:spTree>
    <p:extLst>
      <p:ext uri="{BB962C8B-B14F-4D97-AF65-F5344CB8AC3E}">
        <p14:creationId xmlns:p14="http://schemas.microsoft.com/office/powerpoint/2010/main" val="86602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867028A-2450-4088-8EFE-71DC0D82CF77}"/>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There are thirteen judicial circuits: eleven in the geographical areas marked on the map and two in Washington, DC.</a:t>
            </a:r>
          </a:p>
        </p:txBody>
      </p:sp>
      <p:pic>
        <p:nvPicPr>
          <p:cNvPr id="2" name="Figure" descr="A map of the Unites States titled “U.S. Courts of Appeals and U.S. District Courts”. The map shows the thirteen courts of appeals and the geographical areas those courts cover. The first region covers the states of Maine, New Hampshire, Massachusetts, and Rhode Island. The second region covers the states of Vermont, New York, and Connecticut. The third region covers the states of Pennsylvania, New Jersey, and Delaware. The fourth region covers the states of Maryland, West Virginia, Virginia, North Carolina, and South Carolina. The fifth region covers the states of Mississippi, Louisiana, and Texas. The sixth region covers the states of Michigan, Ohio, Kentucky, and Tennessee. The seventh region covers the states of Wisconsin, Illinois, and Indiana. The eighth region covers the states of North Dakota, South Dakota, Nebraska, Minnesota, Iowa, Missouri, and Arkansas. The ninth region covers the states of Washington, Montana, Idaho, Oregon, California, Nevada, Hawaii, Alaska, and Arizona. The tenth region covers the states of Wyoming, Utah, Colorado, Kansas, Oklahoma, and New Mexico. The eleventh region covers the states of Alabama, Georgia, and Florida. The twelfth court is labeled “DC Federal Circuit” and the thirteenth court is labeled “DC Supreme Cou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526" r="-2252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13.6</a:t>
            </a:r>
          </a:p>
        </p:txBody>
      </p:sp>
    </p:spTree>
    <p:extLst>
      <p:ext uri="{BB962C8B-B14F-4D97-AF65-F5344CB8AC3E}">
        <p14:creationId xmlns:p14="http://schemas.microsoft.com/office/powerpoint/2010/main" val="40311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A7796E4-8F15-4985-A4F2-BC72423E2334}"/>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President Obama has made two appointments to the U.S. Supreme Court, Justices Sonia </a:t>
            </a:r>
            <a:r>
              <a:rPr lang="en-US" sz="1600" dirty="0" err="1"/>
              <a:t>Sotomayor</a:t>
            </a:r>
            <a:r>
              <a:rPr lang="en-US" sz="1600" dirty="0"/>
              <a:t> </a:t>
            </a:r>
            <a:r>
              <a:rPr lang="en-US" sz="1600" dirty="0">
                <a:solidFill>
                  <a:srgbClr val="6CB255"/>
                </a:solidFill>
              </a:rPr>
              <a:t>(a)</a:t>
            </a:r>
            <a:r>
              <a:rPr lang="en-US" sz="1600" dirty="0"/>
              <a:t> in 2009 and Elena </a:t>
            </a:r>
            <a:r>
              <a:rPr lang="en-US" sz="1600" dirty="0" err="1"/>
              <a:t>Kagan</a:t>
            </a:r>
            <a:r>
              <a:rPr lang="en-US" sz="1600" dirty="0"/>
              <a:t> </a:t>
            </a:r>
            <a:r>
              <a:rPr lang="en-US" sz="1600" dirty="0">
                <a:solidFill>
                  <a:srgbClr val="6CB255"/>
                </a:solidFill>
              </a:rPr>
              <a:t>(b)</a:t>
            </a:r>
            <a:r>
              <a:rPr lang="en-US" sz="1600" dirty="0"/>
              <a:t> in 2010. Since their appointments, both justices have made rulings consistent with a more liberal ideology. The death of Justice Antonin Scalia in February 2016 has prompted the most recent discussion of appointing a new justice, with Obama nominating Merrick Garland to fill the vacant seat.</a:t>
            </a:r>
          </a:p>
        </p:txBody>
      </p:sp>
      <p:pic>
        <p:nvPicPr>
          <p:cNvPr id="2" name="Figure" descr="Image A is of Justice Sonia Sotomayor. Image B is of Justice Elena Kag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460" r="-2246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13.7</a:t>
            </a:r>
          </a:p>
        </p:txBody>
      </p:sp>
    </p:spTree>
    <p:extLst>
      <p:ext uri="{BB962C8B-B14F-4D97-AF65-F5344CB8AC3E}">
        <p14:creationId xmlns:p14="http://schemas.microsoft.com/office/powerpoint/2010/main" val="286605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FF43BC8-318B-43B7-BB8C-6DE91D9888DF}"/>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Presidential nominations to the Supreme Court sometimes go awry, as illustrated by the failed nominations of Robert Bork </a:t>
            </a:r>
            <a:r>
              <a:rPr lang="en-US" sz="1600" dirty="0">
                <a:solidFill>
                  <a:srgbClr val="6CB255"/>
                </a:solidFill>
              </a:rPr>
              <a:t>(a)</a:t>
            </a:r>
            <a:r>
              <a:rPr lang="en-US" sz="1600" dirty="0"/>
              <a:t>, Douglas Ginsburg </a:t>
            </a:r>
            <a:r>
              <a:rPr lang="en-US" sz="1600" dirty="0">
                <a:solidFill>
                  <a:srgbClr val="6CB255"/>
                </a:solidFill>
              </a:rPr>
              <a:t>(b)</a:t>
            </a:r>
            <a:r>
              <a:rPr lang="en-US" sz="1600" dirty="0"/>
              <a:t>, and Harriet </a:t>
            </a:r>
            <a:r>
              <a:rPr lang="en-US" sz="1600" dirty="0" err="1"/>
              <a:t>Miers</a:t>
            </a:r>
            <a:r>
              <a:rPr lang="en-US" sz="1600" dirty="0"/>
              <a:t> </a:t>
            </a:r>
            <a:r>
              <a:rPr lang="en-US" sz="1600" dirty="0">
                <a:solidFill>
                  <a:srgbClr val="6CB255"/>
                </a:solidFill>
              </a:rPr>
              <a:t>(c)</a:t>
            </a:r>
            <a:r>
              <a:rPr lang="en-US" sz="1600" dirty="0"/>
              <a:t>.</a:t>
            </a:r>
          </a:p>
        </p:txBody>
      </p:sp>
      <p:pic>
        <p:nvPicPr>
          <p:cNvPr id="2" name="Figure" descr="Image A is of Robert Bork. Image B is of Douglas Ginsburg. Image C is of Harriet Mi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42" b="-194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13.8</a:t>
            </a:r>
          </a:p>
        </p:txBody>
      </p:sp>
    </p:spTree>
    <p:extLst>
      <p:ext uri="{BB962C8B-B14F-4D97-AF65-F5344CB8AC3E}">
        <p14:creationId xmlns:p14="http://schemas.microsoft.com/office/powerpoint/2010/main" val="1666794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1640</Words>
  <Application>Microsoft Office PowerPoint</Application>
  <PresentationFormat>On-screen Show (4:3)</PresentationFormat>
  <Paragraphs>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Essential</vt:lpstr>
      <vt:lpstr>AMERICAN GOVERNMENT</vt:lpstr>
      <vt:lpstr>Figure 13.1</vt:lpstr>
      <vt:lpstr>Figure 13.2</vt:lpstr>
      <vt:lpstr>Figure 13.3</vt:lpstr>
      <vt:lpstr>Figure 13.4</vt:lpstr>
      <vt:lpstr>Figure 13.5</vt:lpstr>
      <vt:lpstr>Figure 13.6</vt:lpstr>
      <vt:lpstr>Figure 13.7</vt:lpstr>
      <vt:lpstr>Figure 13.8</vt:lpstr>
      <vt:lpstr>Figure 13.9</vt:lpstr>
      <vt:lpstr>Figure 13.10</vt:lpstr>
      <vt:lpstr>Figure 13.11</vt:lpstr>
      <vt:lpstr>Figure 13.12</vt:lpstr>
      <vt:lpstr>Figure 13.13</vt:lpstr>
      <vt:lpstr>Figure 13.14</vt:lpstr>
      <vt:lpstr>Figure 13.15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61</cp:revision>
  <dcterms:created xsi:type="dcterms:W3CDTF">2012-06-04T02:13:36Z</dcterms:created>
  <dcterms:modified xsi:type="dcterms:W3CDTF">2017-09-15T17:17:26Z</dcterms:modified>
</cp:coreProperties>
</file>