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9"/>
  </p:notesMasterIdLst>
  <p:handoutMasterIdLst>
    <p:handoutMasterId r:id="rId20"/>
  </p:handoutMasterIdLst>
  <p:sldIdLst>
    <p:sldId id="256" r:id="rId2"/>
    <p:sldId id="277" r:id="rId3"/>
    <p:sldId id="280" r:id="rId4"/>
    <p:sldId id="281" r:id="rId5"/>
    <p:sldId id="282" r:id="rId6"/>
    <p:sldId id="295" r:id="rId7"/>
    <p:sldId id="278" r:id="rId8"/>
    <p:sldId id="283" r:id="rId9"/>
    <p:sldId id="294" r:id="rId10"/>
    <p:sldId id="292" r:id="rId11"/>
    <p:sldId id="293" r:id="rId12"/>
    <p:sldId id="300" r:id="rId13"/>
    <p:sldId id="302" r:id="rId14"/>
    <p:sldId id="301" r:id="rId15"/>
    <p:sldId id="298"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snapToGrid="0" snapToObjects="1">
      <p:cViewPr varScale="1">
        <p:scale>
          <a:sx n="104" d="100"/>
          <a:sy n="104" d="100"/>
        </p:scale>
        <p:origin x="9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1D271-B91C-4EBC-861F-6E6964773C9A}" type="datetimeFigureOut">
              <a:rPr lang="en-US" smtClean="0"/>
              <a:t>09/16/17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09C27-2BC9-46CB-B962-96B7B08CD028}" type="slidenum">
              <a:rPr lang="en-US" smtClean="0"/>
              <a:t>‹#›</a:t>
            </a:fld>
            <a:endParaRPr lang="en-US"/>
          </a:p>
        </p:txBody>
      </p:sp>
    </p:spTree>
    <p:extLst>
      <p:ext uri="{BB962C8B-B14F-4D97-AF65-F5344CB8AC3E}">
        <p14:creationId xmlns:p14="http://schemas.microsoft.com/office/powerpoint/2010/main" val="1573555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16,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16,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Cover"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20950"/>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15 THE BUREAUCRACY</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5DB291C5-FC0B-4862-9A91-A76EC5F1FCFB}"/>
              </a:ext>
            </a:extLst>
          </p:cNvPr>
          <p:cNvSpPr>
            <a:spLocks noGrp="1"/>
          </p:cNvSpPr>
          <p:nvPr>
            <p:ph type="title" idx="4294967295"/>
          </p:nvPr>
        </p:nvSpPr>
        <p:spPr>
          <a:xfrm>
            <a:off x="0" y="790021"/>
            <a:ext cx="9144000" cy="636959"/>
          </a:xfrm>
        </p:spPr>
        <p:txBody>
          <a:bodyPr>
            <a:no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309E601-5AA7-4C3C-9A49-E5DF9531CCCD}"/>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multiple levels of the Department of State each work in a focused capacity to help the entire department fulfill its larger goals. (credit: modification of work by the U. S. Department of State)</a:t>
            </a:r>
          </a:p>
        </p:txBody>
      </p:sp>
      <p:pic>
        <p:nvPicPr>
          <p:cNvPr id="2" name="Figure" descr="A flow chart showing the multiple levels of the Department of State. Under Secretary of State are seven direct reports. There are also six undersecretaries, and each have several direct repor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073" r="-4307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15.9</a:t>
            </a:r>
          </a:p>
        </p:txBody>
      </p:sp>
    </p:spTree>
    <p:extLst>
      <p:ext uri="{BB962C8B-B14F-4D97-AF65-F5344CB8AC3E}">
        <p14:creationId xmlns:p14="http://schemas.microsoft.com/office/powerpoint/2010/main" val="217382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1D430B3-DF4E-48E6-A9AC-79C5A0FA8114}"/>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While the category “independent executive agency” may seem very ordinary, the actions of some of these agencies, like NASA, are anything but. (credit: NASA)</a:t>
            </a:r>
          </a:p>
        </p:txBody>
      </p:sp>
      <p:pic>
        <p:nvPicPr>
          <p:cNvPr id="2" name="Figure" descr="A photo of an astronaut on the moon standing next to the American fla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15.10</a:t>
            </a:r>
          </a:p>
        </p:txBody>
      </p:sp>
    </p:spTree>
    <p:extLst>
      <p:ext uri="{BB962C8B-B14F-4D97-AF65-F5344CB8AC3E}">
        <p14:creationId xmlns:p14="http://schemas.microsoft.com/office/powerpoint/2010/main" val="240664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CF043FD-52A7-4C4D-A032-5BBFAA322BF2}"/>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Had the U.S. government not created Amtrak in the 1970s, passenger rail service might have ceased to exist in the United States. (credit: the Library of Congress)</a:t>
            </a:r>
          </a:p>
        </p:txBody>
      </p:sp>
      <p:pic>
        <p:nvPicPr>
          <p:cNvPr id="2" name="Figure" descr="A photo of Amtrak staff standing on a train platform as a train passes behind th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294" r="-3929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15.11</a:t>
            </a:r>
          </a:p>
        </p:txBody>
      </p:sp>
    </p:spTree>
    <p:extLst>
      <p:ext uri="{BB962C8B-B14F-4D97-AF65-F5344CB8AC3E}">
        <p14:creationId xmlns:p14="http://schemas.microsoft.com/office/powerpoint/2010/main" val="363390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8A3D30DC-F63B-43F1-A68A-3ED466E60B3A}"/>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 photo of Lois Lern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87" b="-3387"/>
          <a:stretch>
            <a:fillRect/>
          </a:stretch>
        </p:blipFill>
        <p:spPr>
          <a:xfrm>
            <a:off x="4489450" y="1108075"/>
            <a:ext cx="4030663" cy="5256213"/>
          </a:xfrm>
        </p:spPr>
      </p:pic>
      <p:sp>
        <p:nvSpPr>
          <p:cNvPr id="14" name="Text"/>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 this photograph, Lois Lerner, the former director of the Internal Revenue Service’s Exempt Organizations Unit, sits before an oversight committee in Congress following a 2013 investigation. On the advice of her attorney, Lerner invoked her Fifth Amendment right not to incriminate herself and refused to answer questions.</a:t>
            </a:r>
          </a:p>
        </p:txBody>
      </p:sp>
      <p:sp>
        <p:nvSpPr>
          <p:cNvPr id="5" name="FigureNum"/>
          <p:cNvSpPr>
            <a:spLocks noGrp="1"/>
          </p:cNvSpPr>
          <p:nvPr>
            <p:ph type="title"/>
          </p:nvPr>
        </p:nvSpPr>
        <p:spPr/>
        <p:txBody>
          <a:bodyPr>
            <a:normAutofit/>
          </a:bodyPr>
          <a:lstStyle/>
          <a:p>
            <a:pPr algn="r"/>
            <a:r>
              <a:rPr lang="en-US" dirty="0"/>
              <a:t>Figure 15.12</a:t>
            </a:r>
            <a:endParaRPr lang="en-US" sz="2400" dirty="0">
              <a:solidFill>
                <a:srgbClr val="6CB255"/>
              </a:solidFill>
            </a:endParaRPr>
          </a:p>
        </p:txBody>
      </p:sp>
      <p:pic>
        <p:nvPicPr>
          <p:cNvPr id="7"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4564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4A67FF7-8018-46D7-A7C8-4FFF67D032BB}"/>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this photograph, Elizabeth Warren, then a law school professor who proposed the CFPB, stands with President Obama and Richard </a:t>
            </a:r>
            <a:r>
              <a:rPr lang="en-US" sz="1600" dirty="0" err="1"/>
              <a:t>Cordray</a:t>
            </a:r>
            <a:r>
              <a:rPr lang="en-US" sz="1600" dirty="0"/>
              <a:t>, the president’s pick to serve as director of the new agency. Warren is currently a U.S. senator from Massachusetts.</a:t>
            </a:r>
          </a:p>
        </p:txBody>
      </p:sp>
      <p:pic>
        <p:nvPicPr>
          <p:cNvPr id="3" name="Figure" descr="A photo of President Barack Obama speaking at a podium with Elizabeth Warren to his left and Richard Cordray to his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232" r="-1823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15.13</a:t>
            </a:r>
          </a:p>
        </p:txBody>
      </p:sp>
    </p:spTree>
    <p:extLst>
      <p:ext uri="{BB962C8B-B14F-4D97-AF65-F5344CB8AC3E}">
        <p14:creationId xmlns:p14="http://schemas.microsoft.com/office/powerpoint/2010/main" val="290360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0EE8C5E-1FC9-43D8-944F-0A5E4713ABAA}"/>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As this CIA document shows, even information released under FOIA can be greatly restricted by the agencies releasing it. The black marks cover information the CIA deemed particularly sensitive.</a:t>
            </a:r>
          </a:p>
        </p:txBody>
      </p:sp>
      <p:pic>
        <p:nvPicPr>
          <p:cNvPr id="2" name="Figure" descr="A scanned copy of a CIA document with large amounts of text blacked ou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321" b="-2321"/>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15.14</a:t>
            </a:r>
          </a:p>
        </p:txBody>
      </p:sp>
    </p:spTree>
    <p:extLst>
      <p:ext uri="{BB962C8B-B14F-4D97-AF65-F5344CB8AC3E}">
        <p14:creationId xmlns:p14="http://schemas.microsoft.com/office/powerpoint/2010/main" val="158221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74F874E8-2F1F-46B2-ACD7-64621312074B}"/>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Following his reelection in 2004, President George W. Bush attempted to push a proposal to partially privatize Social Security. The proposal did not make it to either the House or Senate floor for a vote.</a:t>
            </a:r>
          </a:p>
        </p:txBody>
      </p:sp>
      <p:pic>
        <p:nvPicPr>
          <p:cNvPr id="2" name="Figure" descr="A photo of George W. Bush speaking at an event. The banner behind him says “Strengthening Social Security for the 21st Centur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15.15</a:t>
            </a:r>
          </a:p>
        </p:txBody>
      </p:sp>
    </p:spTree>
    <p:extLst>
      <p:ext uri="{BB962C8B-B14F-4D97-AF65-F5344CB8AC3E}">
        <p14:creationId xmlns:p14="http://schemas.microsoft.com/office/powerpoint/2010/main" val="191375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57A4A79-B53F-48A6-A9D4-FB24C1CB942B}"/>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pPr>
              <a:lnSpc>
                <a:spcPct val="120000"/>
              </a:lnSpc>
            </a:pPr>
            <a:r>
              <a:rPr lang="en-US" sz="1050" dirty="0"/>
              <a:t>In 2013, Edward Snowden, an unknown computer professional working under contract within the National Security Agency, copied and released to the press classified information that revealed an expansive and largely illegal secret surveillance network the government was operating within the United States. Fearing reprisals, Snowden fled to Hong Kong and then Moscow. Some argue that his actions were irresponsible and he should be prosecuted. Others champion his actions and hold that without them, the illegal spying would have continued. Regardless, the Snowden case reveals important weaknesses in whistleblower protections in the United States. (credit: modification of work by Bruno Sanchez-Andrade </a:t>
            </a:r>
            <a:r>
              <a:rPr lang="en-US" sz="1050" dirty="0" err="1"/>
              <a:t>Nuño</a:t>
            </a:r>
            <a:r>
              <a:rPr lang="en-US" sz="1050" dirty="0"/>
              <a:t>)</a:t>
            </a:r>
          </a:p>
        </p:txBody>
      </p:sp>
      <p:pic>
        <p:nvPicPr>
          <p:cNvPr id="2" name="Figure" descr="An ad on the side of a bus featuring a photo of Edward Snowden. The text says “We the people oppose the Surveillance State and say ‘Thank you, Edward Snowd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661" r="-3666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15.16</a:t>
            </a:r>
          </a:p>
        </p:txBody>
      </p:sp>
    </p:spTree>
    <p:extLst>
      <p:ext uri="{BB962C8B-B14F-4D97-AF65-F5344CB8AC3E}">
        <p14:creationId xmlns:p14="http://schemas.microsoft.com/office/powerpoint/2010/main" val="75766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55DA4230-6B01-4C52-81ED-ACB82270004E}"/>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This 1885 cartoon reflects the disappointment of office seekers who were turned away from bureaucratic positions they believed their political commitments had earned them. It was published just as the U.S. bureaucracy was being transformed from the spoils system to the merit system primarily in use today.</a:t>
            </a:r>
          </a:p>
        </p:txBody>
      </p:sp>
      <p:pic>
        <p:nvPicPr>
          <p:cNvPr id="2" name="Figure" descr="A cartoon featuring a group of dejected former bureaucrats wrapped in blankets, huddling together on a rocky cliff. The United States Capitol is visible in the distant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249" r="-1024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251132D-6C2C-4B72-A7E6-DD1867B93667}"/>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450" dirty="0"/>
              <a:t>The cabinet of President George Washington (far left) consisted of only four individuals: the secretary of war (Henry Knox, left), the secretary of the treasury (Alexander Hamilton, center), the secretary of state (Thomas Jefferson, right), and the attorney general (Edmund Randolph, far right). The small size of this group reflected the small size of the U.S. government in the late eighteenth century. (credit: modification of work by the Library of Congress)</a:t>
            </a:r>
          </a:p>
        </p:txBody>
      </p:sp>
      <p:pic>
        <p:nvPicPr>
          <p:cNvPr id="2" name="Figure" descr="An illustration of George Washington, Henry Knox, Alexander Hamilton, Thomas Jefferson, and Edmund Randolp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767" r="-1976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15.2</a:t>
            </a:r>
          </a:p>
        </p:txBody>
      </p:sp>
    </p:spTree>
    <p:extLst>
      <p:ext uri="{BB962C8B-B14F-4D97-AF65-F5344CB8AC3E}">
        <p14:creationId xmlns:p14="http://schemas.microsoft.com/office/powerpoint/2010/main" val="345479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B80D29F-7535-4DEB-96B5-1AE07B95D71B}"/>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pPr>
              <a:lnSpc>
                <a:spcPct val="120000"/>
              </a:lnSpc>
            </a:pPr>
            <a:r>
              <a:rPr lang="en-US" sz="1050" dirty="0"/>
              <a:t>Caption: It was under President Ulysses S. Grant, shown in this engraving being sworn in by Chief Justice Samuel P. Chase at his inauguration in 1873 </a:t>
            </a:r>
            <a:r>
              <a:rPr lang="en-US" sz="1050" dirty="0">
                <a:solidFill>
                  <a:srgbClr val="6CB255"/>
                </a:solidFill>
              </a:rPr>
              <a:t>(a)</a:t>
            </a:r>
            <a:r>
              <a:rPr lang="en-US" sz="1050" dirty="0"/>
              <a:t>, that the inefficiencies and opportunities for corruption embedded in the spoils system reached their height. Grant was famously loyal to his supporters, a characteristic that—combined with postwar opportunities for corruption—created scandal in his administration. This political cartoon from 1877 </a:t>
            </a:r>
            <a:r>
              <a:rPr lang="en-US" sz="1050" dirty="0">
                <a:solidFill>
                  <a:srgbClr val="6CB255"/>
                </a:solidFill>
              </a:rPr>
              <a:t>(b)</a:t>
            </a:r>
            <a:r>
              <a:rPr lang="en-US" sz="1050" dirty="0"/>
              <a:t>, nearly half a century after Andrew Jackson was elected president, ridicules the spoils system that was one of his legacies. In it he is shown riding a pig, which is walking over “fraud,” “bribery,” and “spoils” and feeding on “plunder.” (credit a, b: modification of work by the Library of Congress)</a:t>
            </a:r>
          </a:p>
        </p:txBody>
      </p:sp>
      <p:pic>
        <p:nvPicPr>
          <p:cNvPr id="2" name="Figure" descr="Image A is an illustration of Ulysses S. Grant being sworn in as President of the United States. Image B is a cartoon featuring a statue of Andrew Jackson riding a pig over a bed of skulls. A plaque on the pedestal reads “To the victors belong the spoi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785" r="-2878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15.3</a:t>
            </a:r>
          </a:p>
        </p:txBody>
      </p:sp>
    </p:spTree>
    <p:extLst>
      <p:ext uri="{BB962C8B-B14F-4D97-AF65-F5344CB8AC3E}">
        <p14:creationId xmlns:p14="http://schemas.microsoft.com/office/powerpoint/2010/main" val="52576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FE21315-A2AE-4875-8E18-23873B665684}"/>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In 1881, after the election of James Garfield, a disgruntled former supporter of his, the failed lawyer Charles J. </a:t>
            </a:r>
            <a:r>
              <a:rPr lang="en-US" sz="1500" dirty="0" err="1"/>
              <a:t>Guiteau</a:t>
            </a:r>
            <a:r>
              <a:rPr lang="en-US" sz="1500" dirty="0"/>
              <a:t>, shot him in the back. </a:t>
            </a:r>
            <a:r>
              <a:rPr lang="en-US" sz="1500" dirty="0" err="1"/>
              <a:t>Guiteau</a:t>
            </a:r>
            <a:r>
              <a:rPr lang="en-US" sz="1500" dirty="0"/>
              <a:t> (pictured in this cartoon of the time) had convinced himself he was due an ambassadorship for his work in electing the president. The assassination awakened the nation to the need for civil service reform. (credit: modification of work by the Library of Congress)</a:t>
            </a:r>
          </a:p>
        </p:txBody>
      </p:sp>
      <p:pic>
        <p:nvPicPr>
          <p:cNvPr id="2" name="Figure" descr="A cartoon of Charles J. Guiteau holding a pistol and a piece of paper that says “An office or your lif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818" r="-5381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15.4</a:t>
            </a:r>
          </a:p>
        </p:txBody>
      </p:sp>
    </p:spTree>
    <p:extLst>
      <p:ext uri="{BB962C8B-B14F-4D97-AF65-F5344CB8AC3E}">
        <p14:creationId xmlns:p14="http://schemas.microsoft.com/office/powerpoint/2010/main" val="82236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5AF3544-35F2-4316-9A9B-AD62983B4CAE}"/>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As seen in this 1976 photograph, President Ronald Reagan frequently and intentionally dressed in casual clothing to symbolize his distance from the government machinery he loved to criticize. (credit: Ronald Reagan Library)</a:t>
            </a:r>
          </a:p>
        </p:txBody>
      </p:sp>
      <p:pic>
        <p:nvPicPr>
          <p:cNvPr id="2" name="Figure" descr="A photo of Ronald Reagan wearing a cowboy hat and denim shir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962" r="-7962"/>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15.5</a:t>
            </a:r>
          </a:p>
        </p:txBody>
      </p:sp>
    </p:spTree>
    <p:extLst>
      <p:ext uri="{BB962C8B-B14F-4D97-AF65-F5344CB8AC3E}">
        <p14:creationId xmlns:p14="http://schemas.microsoft.com/office/powerpoint/2010/main" val="112356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7D1544E-0F10-4827-A49F-FA491EC2F037}"/>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 photo of Eric Holder holding a press conferen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23" r="-1123"/>
          <a:stretch>
            <a:fillRect/>
          </a:stretch>
        </p:blipFill>
        <p:spPr>
          <a:xfrm>
            <a:off x="4489450" y="1108075"/>
            <a:ext cx="4030663" cy="5256213"/>
          </a:xfrm>
        </p:spPr>
      </p:pic>
      <p:sp>
        <p:nvSpPr>
          <p:cNvPr id="14" name="Text"/>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Historically, African Americans have gravitated to the civil service in large numbers, although it was only in 2009 that an African American, Eric Holder (pictured here), rose to the position of U.S. attorney general. In 2014, African Americans represented 18 percent of the civil service, a number disproportionately larger than their share of the population, (about 13 percent). While there are many reasons for this, a prominent one is that the merit-based nature of the civil service offered African Americans far more opportunities for advancement than the private sector, where racial discrimination played a large role.</a:t>
            </a:r>
          </a:p>
        </p:txBody>
      </p:sp>
      <p:sp>
        <p:nvSpPr>
          <p:cNvPr id="5" name="FigureNum"/>
          <p:cNvSpPr>
            <a:spLocks noGrp="1"/>
          </p:cNvSpPr>
          <p:nvPr>
            <p:ph type="title"/>
          </p:nvPr>
        </p:nvSpPr>
        <p:spPr/>
        <p:txBody>
          <a:bodyPr>
            <a:normAutofit/>
          </a:bodyPr>
          <a:lstStyle/>
          <a:p>
            <a:pPr algn="r"/>
            <a:r>
              <a:rPr lang="en-US" sz="2400" dirty="0">
                <a:solidFill>
                  <a:srgbClr val="6CB255"/>
                </a:solidFill>
              </a:rPr>
              <a:t>Figure 15.6</a:t>
            </a:r>
          </a:p>
        </p:txBody>
      </p:sp>
      <p:pic>
        <p:nvPicPr>
          <p:cNvPr id="7"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9368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1984C29-6808-4990-A71F-97EFD8C58E17}"/>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U.S. Office of Personnel Management regulates hiring practices in the U.S. Civil Service.</a:t>
            </a:r>
          </a:p>
        </p:txBody>
      </p:sp>
      <p:pic>
        <p:nvPicPr>
          <p:cNvPr id="2" name="Figure" descr="The official seal of the United States Office of Personnel Managem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15.7</a:t>
            </a:r>
          </a:p>
        </p:txBody>
      </p:sp>
    </p:spTree>
    <p:extLst>
      <p:ext uri="{BB962C8B-B14F-4D97-AF65-F5344CB8AC3E}">
        <p14:creationId xmlns:p14="http://schemas.microsoft.com/office/powerpoint/2010/main" val="2905703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309E1BC-94B0-4C0F-BA9E-11988F5A13BB}"/>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modern General Schedule is the predominant pay scale within the United States civil service and includes fifteen grades, each with ten steps. Each higher grade typically requires a higher level of education: GS-1 has no qualifying amount, GS-2 requires a high school diploma or equivalent, GS-5 requires four years of education beyond high school or a bachelor’s degree, GS-9 requires a master’s or equivalent graduate degree, and so on. At GS-13 and above, appropriate specialized experience is required for all positions.</a:t>
            </a:r>
          </a:p>
        </p:txBody>
      </p:sp>
      <p:pic>
        <p:nvPicPr>
          <p:cNvPr id="2" name="Figure" descr="This table has two columns. The first row is a header row and labels the columns “Grade” and “Pay Range (Steps 1 through 10).” From left to right, the rows beneath the header read “GS-1, $18,343 to $22,941,” “GS-2, $20,623 to $25,959,” “GS-3, $22,502 to $29,252,” “GS-4, $25,261 to $32,839,” “GS-5, $28,262 to $36,740,” “GS-6, $31,504 to $40,954,” “GS-7, $35,009 to $45,512,” “GS-8, $38,771 to $50,399,” “GS-9, $42,823 to $55,666,” “GS-10, $47,158 to $61,306,” “GS-11, $51,811 to $67,354,” “GS-12, $62,101 to $80,731,” “GS-13, $73,846 to $96,004,” GS-14, $87,263 to $113,444,” and “GS-15, $102,646 to $133,44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534" b="-6534"/>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15.8</a:t>
            </a:r>
          </a:p>
        </p:txBody>
      </p:sp>
    </p:spTree>
    <p:extLst>
      <p:ext uri="{BB962C8B-B14F-4D97-AF65-F5344CB8AC3E}">
        <p14:creationId xmlns:p14="http://schemas.microsoft.com/office/powerpoint/2010/main" val="413894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327</TotalTime>
  <Words>1988</Words>
  <Application>Microsoft Office PowerPoint</Application>
  <PresentationFormat>On-screen Show (4:3)</PresentationFormat>
  <Paragraphs>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Essential</vt:lpstr>
      <vt:lpstr>AMERICAN GOVERNMENT</vt:lpstr>
      <vt:lpstr>Figure 15.1</vt:lpstr>
      <vt:lpstr>Figure 15.2</vt:lpstr>
      <vt:lpstr>Figure 15.3</vt:lpstr>
      <vt:lpstr>Figure 15.4</vt:lpstr>
      <vt:lpstr>Figure 15.5</vt:lpstr>
      <vt:lpstr>Figure 15.6</vt:lpstr>
      <vt:lpstr>Figure 15.7</vt:lpstr>
      <vt:lpstr>Figure 15.8</vt:lpstr>
      <vt:lpstr>Figure 15.9</vt:lpstr>
      <vt:lpstr>Figure 15.10</vt:lpstr>
      <vt:lpstr>Figure 15.11</vt:lpstr>
      <vt:lpstr>Figure 15.12</vt:lpstr>
      <vt:lpstr>Figure 15.13</vt:lpstr>
      <vt:lpstr>Figure 15.14</vt:lpstr>
      <vt:lpstr>Figure 15.15</vt:lpstr>
      <vt:lpstr>Figure 15.16</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60</cp:revision>
  <dcterms:created xsi:type="dcterms:W3CDTF">2012-06-04T02:13:36Z</dcterms:created>
  <dcterms:modified xsi:type="dcterms:W3CDTF">2017-09-15T17:43:33Z</dcterms:modified>
</cp:coreProperties>
</file>