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0"/>
  </p:notesMasterIdLst>
  <p:handoutMasterIdLst>
    <p:handoutMasterId r:id="rId21"/>
  </p:handoutMasterIdLst>
  <p:sldIdLst>
    <p:sldId id="256" r:id="rId2"/>
    <p:sldId id="277" r:id="rId3"/>
    <p:sldId id="281" r:id="rId4"/>
    <p:sldId id="296" r:id="rId5"/>
    <p:sldId id="280" r:id="rId6"/>
    <p:sldId id="297" r:id="rId7"/>
    <p:sldId id="298" r:id="rId8"/>
    <p:sldId id="283" r:id="rId9"/>
    <p:sldId id="286" r:id="rId10"/>
    <p:sldId id="287" r:id="rId11"/>
    <p:sldId id="288" r:id="rId12"/>
    <p:sldId id="299" r:id="rId13"/>
    <p:sldId id="289" r:id="rId14"/>
    <p:sldId id="291" r:id="rId15"/>
    <p:sldId id="292" r:id="rId16"/>
    <p:sldId id="300" r:id="rId17"/>
    <p:sldId id="302" r:id="rId18"/>
    <p:sldId id="30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snapToGrid="0" snapToObjects="1">
      <p:cViewPr varScale="1">
        <p:scale>
          <a:sx n="104" d="100"/>
          <a:sy n="104" d="100"/>
        </p:scale>
        <p:origin x="9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F83D3-A31D-41C8-B339-C64EA4684CAF}" type="datetimeFigureOut">
              <a:rPr lang="en-US" smtClean="0"/>
              <a:t>09/16/17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85195-FC1D-4526-BA00-69047E9EE32B}" type="slidenum">
              <a:rPr lang="en-US" smtClean="0"/>
              <a:t>‹#›</a:t>
            </a:fld>
            <a:endParaRPr lang="en-US"/>
          </a:p>
        </p:txBody>
      </p:sp>
    </p:spTree>
    <p:extLst>
      <p:ext uri="{BB962C8B-B14F-4D97-AF65-F5344CB8AC3E}">
        <p14:creationId xmlns:p14="http://schemas.microsoft.com/office/powerpoint/2010/main" val="397128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16,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16,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Cover"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1171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17 FOREIGN POLICY</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FEC5FEA7-D85B-4B54-BC26-0485879B002A}"/>
              </a:ext>
            </a:extLst>
          </p:cNvPr>
          <p:cNvSpPr>
            <a:spLocks noGrp="1"/>
          </p:cNvSpPr>
          <p:nvPr>
            <p:ph type="title" idx="4294967295"/>
          </p:nvPr>
        </p:nvSpPr>
        <p:spPr>
          <a:xfrm>
            <a:off x="0" y="790026"/>
            <a:ext cx="9144000" cy="636959"/>
          </a:xfrm>
        </p:spPr>
        <p:txBody>
          <a:bodyPr>
            <a:no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0640FA1-830F-4D05-A415-8CEA038F1BAE}"/>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This low-level U.S. Navy photograph of San Cristobal, Cuba, clearly shows one of the sites built to launch intermediate-range missiles at the United States </a:t>
            </a:r>
            <a:r>
              <a:rPr lang="en-US" sz="1500" dirty="0">
                <a:solidFill>
                  <a:srgbClr val="6CB255"/>
                </a:solidFill>
              </a:rPr>
              <a:t>(a)</a:t>
            </a:r>
            <a:r>
              <a:rPr lang="en-US" sz="1500" dirty="0"/>
              <a:t>. As the date indicates, it was taken on the last day of the Cuban Missile Crisis. Following the crisis, President Kennedy (far right) met with the reconnaissance pilots who flew the Cuban missions </a:t>
            </a:r>
            <a:r>
              <a:rPr lang="en-US" sz="1500" dirty="0">
                <a:solidFill>
                  <a:srgbClr val="6CB255"/>
                </a:solidFill>
              </a:rPr>
              <a:t>(b)</a:t>
            </a:r>
            <a:r>
              <a:rPr lang="en-US" sz="1500" dirty="0"/>
              <a:t>. (credit a: modification of work by the National Archives and Record Administration)</a:t>
            </a:r>
          </a:p>
        </p:txBody>
      </p:sp>
      <p:pic>
        <p:nvPicPr>
          <p:cNvPr id="2" name="Figure" descr="Image A is an aerial view of San Cristobal, Cuba, showing a mission launch site. Image B is of John Kennedy meeting with four pil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61" b="-116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17.9</a:t>
            </a:r>
          </a:p>
        </p:txBody>
      </p:sp>
    </p:spTree>
    <p:extLst>
      <p:ext uri="{BB962C8B-B14F-4D97-AF65-F5344CB8AC3E}">
        <p14:creationId xmlns:p14="http://schemas.microsoft.com/office/powerpoint/2010/main" val="350877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328DD1E4-0B33-4DC9-8F4D-CD50549B0FCD}"/>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President Jimmy Carter meets with Egypt’s Anwar El Sadat (left) and Israel’s </a:t>
            </a:r>
            <a:r>
              <a:rPr lang="en-US" sz="1600" dirty="0" err="1"/>
              <a:t>Menachem</a:t>
            </a:r>
            <a:r>
              <a:rPr lang="en-US" sz="1600" dirty="0"/>
              <a:t> Begin (right) at Camp David in 1978 </a:t>
            </a:r>
            <a:r>
              <a:rPr lang="en-US" sz="1600" dirty="0">
                <a:solidFill>
                  <a:srgbClr val="6CB255"/>
                </a:solidFill>
              </a:rPr>
              <a:t>(a)</a:t>
            </a:r>
            <a:r>
              <a:rPr lang="en-US" sz="1600" dirty="0"/>
              <a:t>. President George H. W. Bush (right) dines with Mikhail Gorbachev (left) at the Malta Summit in 1989 </a:t>
            </a:r>
            <a:r>
              <a:rPr lang="en-US" sz="1600" dirty="0">
                <a:solidFill>
                  <a:srgbClr val="6CB255"/>
                </a:solidFill>
              </a:rPr>
              <a:t>(b)</a:t>
            </a:r>
            <a:r>
              <a:rPr lang="en-US" sz="1600" dirty="0"/>
              <a:t>. (credit b: modification of work by the National Archives and Records Administration)</a:t>
            </a:r>
          </a:p>
        </p:txBody>
      </p:sp>
      <p:pic>
        <p:nvPicPr>
          <p:cNvPr id="2" name="Figure" descr="Image A is of Jimmy Carter shaking hands with Anwar El Sadat, with Menachem Begin standing beside them. Image B is of a dinner party with several seated people, including George H. W. Bush and Mikhail Gorbachev."/>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6132" b="-1613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17.10</a:t>
            </a:r>
          </a:p>
        </p:txBody>
      </p:sp>
    </p:spTree>
    <p:extLst>
      <p:ext uri="{BB962C8B-B14F-4D97-AF65-F5344CB8AC3E}">
        <p14:creationId xmlns:p14="http://schemas.microsoft.com/office/powerpoint/2010/main" val="83660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3A66E10-864C-4F05-AAF8-61F08272B010}"/>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One example of a sharply focused foreign policy output is the use of the U.S. military abroad. Here, the Air Force fighter jets used to enforce a 2011 no-fly zone over Libya return to a NATO air base in northeastern Italy. (credit: Tierney P. Wilson)</a:t>
            </a:r>
          </a:p>
        </p:txBody>
      </p:sp>
      <p:pic>
        <p:nvPicPr>
          <p:cNvPr id="2" name="Figure" descr="An image of several grounded fighter jets, with a mountain range in the back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17.11</a:t>
            </a:r>
          </a:p>
        </p:txBody>
      </p:sp>
    </p:spTree>
    <p:extLst>
      <p:ext uri="{BB962C8B-B14F-4D97-AF65-F5344CB8AC3E}">
        <p14:creationId xmlns:p14="http://schemas.microsoft.com/office/powerpoint/2010/main" val="115224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44F3A81-7CAF-49E0-8863-68D55C090723}"/>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President John F. Kennedy gives a speech about freedom in the shadow of the Berlin Wall </a:t>
            </a:r>
            <a:r>
              <a:rPr lang="en-US" sz="1500" dirty="0">
                <a:solidFill>
                  <a:srgbClr val="6CB255"/>
                </a:solidFill>
              </a:rPr>
              <a:t>(a)</a:t>
            </a:r>
            <a:r>
              <a:rPr lang="en-US" sz="1500" dirty="0"/>
              <a:t>. The wall was erected in 1963 by East Germany to keep its citizens from defecting to West Berlin. On September 14, 2001, President George W. Bush promises justice at the site of the destroyed World Trade Center in New York City </a:t>
            </a:r>
            <a:r>
              <a:rPr lang="en-US" sz="1500" dirty="0">
                <a:solidFill>
                  <a:srgbClr val="6CB255"/>
                </a:solidFill>
              </a:rPr>
              <a:t>(b)</a:t>
            </a:r>
            <a:r>
              <a:rPr lang="en-US" sz="1500" dirty="0"/>
              <a:t>. Rescue workers responded by chanting “U.S.A., U.S.A.!” (credit a: modification of work by the John F. Kennedy Library)</a:t>
            </a:r>
          </a:p>
        </p:txBody>
      </p:sp>
      <p:pic>
        <p:nvPicPr>
          <p:cNvPr id="2" name="Figure" descr="Image A is of John F. Kennedy giving a speech to a large crowd of people. Image B is of George W. Bush speaking through a bullhorn, surrounded by several rescue work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593" b="-459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17.12</a:t>
            </a:r>
          </a:p>
        </p:txBody>
      </p:sp>
    </p:spTree>
    <p:extLst>
      <p:ext uri="{BB962C8B-B14F-4D97-AF65-F5344CB8AC3E}">
        <p14:creationId xmlns:p14="http://schemas.microsoft.com/office/powerpoint/2010/main" val="185343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29E8B06-B280-4825-A5D1-CB39EFB6A0C4}"/>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Senator Bob Corker (R-TN) </a:t>
            </a:r>
            <a:r>
              <a:rPr lang="en-US" sz="1500" dirty="0">
                <a:solidFill>
                  <a:srgbClr val="6CB255"/>
                </a:solidFill>
              </a:rPr>
              <a:t>(a)</a:t>
            </a:r>
            <a:r>
              <a:rPr lang="en-US" sz="1500" dirty="0"/>
              <a:t>, the chairman of the Senate Committee on Foreign Relations, and Senator Ben Cardin (D-MD) </a:t>
            </a:r>
            <a:r>
              <a:rPr lang="en-US" sz="1500" dirty="0">
                <a:solidFill>
                  <a:srgbClr val="6CB255"/>
                </a:solidFill>
              </a:rPr>
              <a:t>(b)</a:t>
            </a:r>
            <a:r>
              <a:rPr lang="en-US" sz="1500" dirty="0"/>
              <a:t>, the ranking Democrat on the committee, each addressed Secretary of State John Kerry during the February 2016 discussion of the Obama administration’s 2017 federal budget hearings. (credit a, b: modification of work by the U.S. Department of State)</a:t>
            </a:r>
          </a:p>
        </p:txBody>
      </p:sp>
      <p:pic>
        <p:nvPicPr>
          <p:cNvPr id="2" name="Figure" descr="Image A is of Bob Corker. Image B is of John Kerr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700" b="-1070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17.13</a:t>
            </a:r>
          </a:p>
        </p:txBody>
      </p:sp>
    </p:spTree>
    <p:extLst>
      <p:ext uri="{BB962C8B-B14F-4D97-AF65-F5344CB8AC3E}">
        <p14:creationId xmlns:p14="http://schemas.microsoft.com/office/powerpoint/2010/main" val="1726099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278E3AC-D9B5-4C02-8A4C-973C52DDD1CB}"/>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endParaRPr lang="en-US" sz="1600" dirty="0"/>
          </a:p>
        </p:txBody>
      </p:sp>
      <p:pic>
        <p:nvPicPr>
          <p:cNvPr id="2" name="Figure" descr="A chart titled “Multiple foreign Policy Directors”. At the top of the chart are three boxes. The box on the left is labeled “Chief of Staff”, the center box is labeled “President”, and the box on the right is labeled “Vice President”. The boxes labeled “Chief of Staff” and “Vice President” are connected with dotted lines to the “President” box. Under the “President” box are seven boxes connected with solid lines. From left to right, the boxes are labeled “Secretary of State,” “Secretary of Defense”, “Secretary of Homeland Security”, “National Security Advisor”, “U.S. Trade Representative”, “Chair, Joint Chiefs of Staff”, “Director of National Intelligence (to whom the CIA director repor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396" r="-8396"/>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17.14</a:t>
            </a:r>
          </a:p>
        </p:txBody>
      </p:sp>
    </p:spTree>
    <p:extLst>
      <p:ext uri="{BB962C8B-B14F-4D97-AF65-F5344CB8AC3E}">
        <p14:creationId xmlns:p14="http://schemas.microsoft.com/office/powerpoint/2010/main" val="386962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56915B3-1C9A-439F-B95A-404DCDB3B52C}"/>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March 2011, then-secretary of defense Robert Gates (left) held talks with Afghan president Hamid Karzai in Kabul, Afghanistan. (credit: Cherie Cullen)</a:t>
            </a:r>
          </a:p>
        </p:txBody>
      </p:sp>
      <p:pic>
        <p:nvPicPr>
          <p:cNvPr id="2" name="Figure" descr="An image of Robert Gates speaking with Hamid Karzai."/>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17.15</a:t>
            </a:r>
          </a:p>
        </p:txBody>
      </p:sp>
    </p:spTree>
    <p:extLst>
      <p:ext uri="{BB962C8B-B14F-4D97-AF65-F5344CB8AC3E}">
        <p14:creationId xmlns:p14="http://schemas.microsoft.com/office/powerpoint/2010/main" val="337718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94C3C11-FB91-4571-BEE6-7DB67B958E6A}"/>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President Nixon and First Lady Patricia Nixon visited the Great Wall on their 1972 trip to China. The Chinese showed them the sights and hosted a banquet for them in the Great Hall of the People. Nixon was the first U.S. president to visit China following the Communist victory in the civil war in 1949. (credit: National Archives and Records Administration)</a:t>
            </a:r>
          </a:p>
        </p:txBody>
      </p:sp>
      <p:pic>
        <p:nvPicPr>
          <p:cNvPr id="2" name="Figure" descr="An image of Patricia and Richard Nixon standing on the Great Wall of Chin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789" b="-2789"/>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17.16</a:t>
            </a:r>
          </a:p>
        </p:txBody>
      </p:sp>
    </p:spTree>
    <p:extLst>
      <p:ext uri="{BB962C8B-B14F-4D97-AF65-F5344CB8AC3E}">
        <p14:creationId xmlns:p14="http://schemas.microsoft.com/office/powerpoint/2010/main" val="53392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0310C33-B3B2-4180-9B60-51AC3FD560D8}"/>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Heading to a going-away party for departing defense secretary Donald Rumsfeld in December 2006, former president George W. Bush (left) walks with then-vice president (and former secretary of defense) Dick Cheney (center), the prototypical twenty-first century foreign policy neoconservative. Rumsfeld is on the right. (credit: modification of work by D. Myles Cullen)</a:t>
            </a:r>
          </a:p>
        </p:txBody>
      </p:sp>
      <p:pic>
        <p:nvPicPr>
          <p:cNvPr id="2" name="Figure" descr="An image of Donald Rumsfeld, George W. Bush, and Dick Cheney walking togeth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074" r="-3907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17.17</a:t>
            </a:r>
          </a:p>
        </p:txBody>
      </p:sp>
    </p:spTree>
    <p:extLst>
      <p:ext uri="{BB962C8B-B14F-4D97-AF65-F5344CB8AC3E}">
        <p14:creationId xmlns:p14="http://schemas.microsoft.com/office/powerpoint/2010/main" val="14905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id="{DEF7B918-2B08-474F-B322-BABED6D4FCA9}"/>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U.S. president Barack Obama and Russian president Vladimir Putin shake hands for the cameras during the G8 Summit held June 17–18, 2013, at Lough Erne in Northern Ireland.</a:t>
            </a:r>
          </a:p>
        </p:txBody>
      </p:sp>
      <p:pic>
        <p:nvPicPr>
          <p:cNvPr id="2" name="Figure" descr="An image of Barack Obama and Vladimir Putin seated in front of two U. S. and two Russian flags, poised to shake ha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05" r="-670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E996DAA-1EA6-4141-84B0-26519B124591}"/>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Domestic issues can sometimes become international ones when it comes to such topics as foreign trade. Here, President George W. Bush shakes hands with legislators and administration officials after signing the Central American Free Trade Agreement (CAFTA) Implementation Act on August 2, 2005.</a:t>
            </a:r>
          </a:p>
        </p:txBody>
      </p:sp>
      <p:pic>
        <p:nvPicPr>
          <p:cNvPr id="2" name="Figure" descr="An image of George W. Bush shaking hands with legislators and administration official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a:xfrm>
            <a:off x="457200" y="1122386"/>
            <a:ext cx="8062913" cy="3500071"/>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17.2</a:t>
            </a:r>
          </a:p>
        </p:txBody>
      </p:sp>
    </p:spTree>
    <p:extLst>
      <p:ext uri="{BB962C8B-B14F-4D97-AF65-F5344CB8AC3E}">
        <p14:creationId xmlns:p14="http://schemas.microsoft.com/office/powerpoint/2010/main" val="175215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C21B37B0-6FE7-4C6D-8346-BFBD94CEA2D9}"/>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solidFill>
                  <a:schemeClr val="tx1"/>
                </a:solidFill>
              </a:rPr>
              <a:t>President Barack Obama, along with French president François </a:t>
            </a:r>
            <a:r>
              <a:rPr lang="en-US" sz="1600" dirty="0" err="1">
                <a:solidFill>
                  <a:schemeClr val="tx1"/>
                </a:solidFill>
              </a:rPr>
              <a:t>Hollande</a:t>
            </a:r>
            <a:r>
              <a:rPr lang="en-US" sz="1600" dirty="0">
                <a:solidFill>
                  <a:schemeClr val="tx1"/>
                </a:solidFill>
              </a:rPr>
              <a:t> and Paris mayor Anne Hidalgo, place roses on the makeshift memorial in front of the </a:t>
            </a:r>
            <a:r>
              <a:rPr lang="en-US" sz="1600" dirty="0" err="1">
                <a:solidFill>
                  <a:schemeClr val="tx1"/>
                </a:solidFill>
              </a:rPr>
              <a:t>Bataclan</a:t>
            </a:r>
            <a:r>
              <a:rPr lang="en-US" sz="1600" dirty="0">
                <a:solidFill>
                  <a:schemeClr val="tx1"/>
                </a:solidFill>
              </a:rPr>
              <a:t> concert hall, one of the sites targeted in the Paris terrorist attacks of November 13, 2015.</a:t>
            </a:r>
          </a:p>
        </p:txBody>
      </p:sp>
      <p:pic>
        <p:nvPicPr>
          <p:cNvPr id="2" name="Figure" descr="An image of Barack Obama, François Hollande, and Anne Hidalgo laying roses at a makeshift memori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880" r="-3688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17.3</a:t>
            </a:r>
          </a:p>
        </p:txBody>
      </p:sp>
    </p:spTree>
    <p:extLst>
      <p:ext uri="{BB962C8B-B14F-4D97-AF65-F5344CB8AC3E}">
        <p14:creationId xmlns:p14="http://schemas.microsoft.com/office/powerpoint/2010/main" val="330043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010EDF2-2B20-4901-B7A0-BE5FE2D8D69E}"/>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 June 26, 2015, House minority leader Nancy Pelosi (D-CA) joined UN secretary-general Ban Ki-moon, California governor Jerry Brown, and other dignitaries to commemorate the seventieth anniversary of the adoption of the UN Charter in San Francisco. (credit: modification of work by “Nancy Pelosi”/Flickr)</a:t>
            </a:r>
          </a:p>
        </p:txBody>
      </p:sp>
      <p:pic>
        <p:nvPicPr>
          <p:cNvPr id="2" name="Figure" descr="An image of Nancy Pelosi and several dignitaries at the United Nations Char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109" r="-1910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17.4</a:t>
            </a:r>
          </a:p>
        </p:txBody>
      </p:sp>
    </p:spTree>
    <p:extLst>
      <p:ext uri="{BB962C8B-B14F-4D97-AF65-F5344CB8AC3E}">
        <p14:creationId xmlns:p14="http://schemas.microsoft.com/office/powerpoint/2010/main" val="205153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2DC31FA-8B09-4C93-A158-05940601446D}"/>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President George H. W. Bush greets U.S. troops stationed in Saudi Arabia on Thanksgiving Day in 1990. The first troops were deployed there in August 1990, as part of Operation Desert Shield, which was intended to build U.S. military strength in the area in preparation for an eventual military operation.</a:t>
            </a:r>
          </a:p>
        </p:txBody>
      </p:sp>
      <p:pic>
        <p:nvPicPr>
          <p:cNvPr id="2" name="Figure" descr="George H. W. Bush shaking hands with U.S. troops outdoo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860" r="-2986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17.5</a:t>
            </a:r>
          </a:p>
        </p:txBody>
      </p:sp>
    </p:spTree>
    <p:extLst>
      <p:ext uri="{BB962C8B-B14F-4D97-AF65-F5344CB8AC3E}">
        <p14:creationId xmlns:p14="http://schemas.microsoft.com/office/powerpoint/2010/main" val="200424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8EFDD86-5AF0-4628-BE1C-F9D0DFC7E07E}"/>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President Barack Obama (second from left) with Vice President Joe Biden (far left), Secretary of State Hillary Clinton (second from right), Secretary of Defense Robert Gates (far right), and other national security advisers in the Situation Room of the White House, watching the successful raid on Osama bin Laden’s compound on May 1, 2011.</a:t>
            </a:r>
          </a:p>
        </p:txBody>
      </p:sp>
      <p:pic>
        <p:nvPicPr>
          <p:cNvPr id="2" name="Figure" descr="An image of Barack Obama, Joe Biden, Hillary Clinton, Robert Gates, and other national security advisors in the White House Situation Ro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17.6</a:t>
            </a:r>
          </a:p>
        </p:txBody>
      </p:sp>
    </p:spTree>
    <p:extLst>
      <p:ext uri="{BB962C8B-B14F-4D97-AF65-F5344CB8AC3E}">
        <p14:creationId xmlns:p14="http://schemas.microsoft.com/office/powerpoint/2010/main" val="61340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8AB24988-6171-40C8-B982-56017BEBF766}"/>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a:bodyPr>
          <a:lstStyle/>
          <a:p>
            <a:r>
              <a:rPr lang="en-US" sz="1600" dirty="0"/>
              <a:t>The ministers of foreign affairs and other officials from China, France, Germany, the European Union, Iran, Russia, and the United Kingdom join Secretary of State John Kerry (far right) in April 2015 to announce the framework that would lead to the multinational Iran Nuclear Agreement. (credit: modification of work by the U.S. Department of State)</a:t>
            </a:r>
          </a:p>
        </p:txBody>
      </p:sp>
      <p:pic>
        <p:nvPicPr>
          <p:cNvPr id="2" name="Figure" descr="An image of the ministers of foreign affairs and other officials standing on a stage, each in front of the flag of their count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853" r="-1785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17.7</a:t>
            </a:r>
          </a:p>
        </p:txBody>
      </p:sp>
    </p:spTree>
    <p:extLst>
      <p:ext uri="{BB962C8B-B14F-4D97-AF65-F5344CB8AC3E}">
        <p14:creationId xmlns:p14="http://schemas.microsoft.com/office/powerpoint/2010/main" val="245034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F0AF366D-12BF-4079-97DF-3C1B23F121D4}"/>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250" dirty="0"/>
              <a:t>Madeleine Albright </a:t>
            </a:r>
            <a:r>
              <a:rPr lang="en-US" sz="1250" dirty="0">
                <a:solidFill>
                  <a:srgbClr val="6CB255"/>
                </a:solidFill>
              </a:rPr>
              <a:t>(a)</a:t>
            </a:r>
            <a:r>
              <a:rPr lang="en-US" sz="1250" dirty="0"/>
              <a:t>, the first female secretary of state, was nominated by President Bill Clinton and unanimously confirmed by the Senate 99–0. Colin Powell </a:t>
            </a:r>
            <a:r>
              <a:rPr lang="en-US" sz="1250" dirty="0">
                <a:solidFill>
                  <a:srgbClr val="6CB255"/>
                </a:solidFill>
              </a:rPr>
              <a:t>(b)</a:t>
            </a:r>
            <a:r>
              <a:rPr lang="en-US" sz="1250" dirty="0"/>
              <a:t>, nominated by George W. Bush, was also unanimously confirmed. Condoleezza Rice </a:t>
            </a:r>
            <a:r>
              <a:rPr lang="en-US" sz="1250" dirty="0">
                <a:solidFill>
                  <a:srgbClr val="6CB255"/>
                </a:solidFill>
              </a:rPr>
              <a:t>(c)</a:t>
            </a:r>
            <a:r>
              <a:rPr lang="en-US" sz="1250" dirty="0"/>
              <a:t> had a more difficult road, earning thirteen votes against, the most for any secretary of state nominee since Henry Clay in 1825. According to Senator Barbara Boxer (D-CA), senators wanted “to hold Dr. Rice and the Bush administration accountable for their failures in Iraq and in the war on terrorism.”</a:t>
            </a:r>
          </a:p>
        </p:txBody>
      </p:sp>
      <p:pic>
        <p:nvPicPr>
          <p:cNvPr id="2" name="Figure" descr="Image A is of Madeleine Albright. Image B is of Colin Powell. Image C is of Condoleezza Ri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54" b="-754"/>
          <a:stretch>
            <a:fillRect/>
          </a:stretch>
        </p:blipFill>
        <p:spPr>
          <a:xfrm>
            <a:off x="457200" y="1122363"/>
            <a:ext cx="8062913" cy="3500437"/>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17.8</a:t>
            </a:r>
          </a:p>
        </p:txBody>
      </p:sp>
    </p:spTree>
    <p:extLst>
      <p:ext uri="{BB962C8B-B14F-4D97-AF65-F5344CB8AC3E}">
        <p14:creationId xmlns:p14="http://schemas.microsoft.com/office/powerpoint/2010/main" val="505264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421</TotalTime>
  <Words>2056</Words>
  <Application>Microsoft Office PowerPoint</Application>
  <PresentationFormat>On-screen Show (4:3)</PresentationFormat>
  <Paragraphs>53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Essential</vt:lpstr>
      <vt:lpstr>AMERICAN GOVERNMENT</vt:lpstr>
      <vt:lpstr>Figure 17.1</vt:lpstr>
      <vt:lpstr>Figure 17.2</vt:lpstr>
      <vt:lpstr>Figure 17.3</vt:lpstr>
      <vt:lpstr>Figure 17.4</vt:lpstr>
      <vt:lpstr>Figure 17.5</vt:lpstr>
      <vt:lpstr>Figure 17.6</vt:lpstr>
      <vt:lpstr>Figure 17.7</vt:lpstr>
      <vt:lpstr>Figure 17.8</vt:lpstr>
      <vt:lpstr>Figure 17.9</vt:lpstr>
      <vt:lpstr>Figure 17.10</vt:lpstr>
      <vt:lpstr>Figure 17.11</vt:lpstr>
      <vt:lpstr>Figure 17.12</vt:lpstr>
      <vt:lpstr>Figure 17.13</vt:lpstr>
      <vt:lpstr>Figure 17.14</vt:lpstr>
      <vt:lpstr>Figure 17.15</vt:lpstr>
      <vt:lpstr>Figure 17.16</vt:lpstr>
      <vt:lpstr>Figure 17.17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64</cp:revision>
  <dcterms:created xsi:type="dcterms:W3CDTF">2012-06-04T02:13:36Z</dcterms:created>
  <dcterms:modified xsi:type="dcterms:W3CDTF">2017-09-15T18:30:17Z</dcterms:modified>
</cp:coreProperties>
</file>