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1"/>
  </p:notesMasterIdLst>
  <p:handoutMasterIdLst>
    <p:handoutMasterId r:id="rId22"/>
  </p:handoutMasterIdLst>
  <p:sldIdLst>
    <p:sldId id="256" r:id="rId2"/>
    <p:sldId id="277" r:id="rId3"/>
    <p:sldId id="273" r:id="rId4"/>
    <p:sldId id="280" r:id="rId5"/>
    <p:sldId id="287" r:id="rId6"/>
    <p:sldId id="281" r:id="rId7"/>
    <p:sldId id="282" r:id="rId8"/>
    <p:sldId id="303" r:id="rId9"/>
    <p:sldId id="304" r:id="rId10"/>
    <p:sldId id="305" r:id="rId11"/>
    <p:sldId id="284" r:id="rId12"/>
    <p:sldId id="306" r:id="rId13"/>
    <p:sldId id="307" r:id="rId14"/>
    <p:sldId id="292" r:id="rId15"/>
    <p:sldId id="290" r:id="rId16"/>
    <p:sldId id="291" r:id="rId17"/>
    <p:sldId id="301" r:id="rId18"/>
    <p:sldId id="286"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60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02755-7DDC-43CE-AECF-60D0A1DA9756}" type="datetimeFigureOut">
              <a:rPr lang="en-US" smtClean="0"/>
              <a:t>09/15/17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B633-041C-457E-8FA4-18044FC1AB05}" type="slidenum">
              <a:rPr lang="en-US" smtClean="0"/>
              <a:t>‹#›</a:t>
            </a:fld>
            <a:endParaRPr lang="en-US"/>
          </a:p>
        </p:txBody>
      </p:sp>
    </p:spTree>
    <p:extLst>
      <p:ext uri="{BB962C8B-B14F-4D97-AF65-F5344CB8AC3E}">
        <p14:creationId xmlns:p14="http://schemas.microsoft.com/office/powerpoint/2010/main" val="119903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0359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POLITICAL PARTIES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05E9833B-E8EF-4F2F-A279-67C84610CAF3}"/>
              </a:ext>
            </a:extLst>
          </p:cNvPr>
          <p:cNvSpPr>
            <a:spLocks noGrp="1"/>
          </p:cNvSpPr>
          <p:nvPr>
            <p:ph type="title" idx="4294967295"/>
          </p:nvPr>
        </p:nvSpPr>
        <p:spPr>
          <a:xfrm>
            <a:off x="0" y="795809"/>
            <a:ext cx="9144000" cy="636959"/>
          </a:xfrm>
        </p:spPr>
        <p:txBody>
          <a:bodyPr>
            <a:noAutofit/>
          </a:bodyPr>
          <a:lstStyle/>
          <a:p>
            <a:pPr algn="ctr"/>
            <a:r>
              <a:rPr lang="en-US" sz="3600" dirty="0"/>
              <a:t>AMERICAN</a:t>
            </a:r>
            <a:r>
              <a:rPr lang="en-US" sz="3600" baseline="0" dirty="0"/>
              <a:t> GOVERNMENT</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35A7B50-9856-450D-A69B-000BB312C2C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chart with eight boxes arranged in two columns and four rows. The boxes in the first row are connected by a line and read “National Committee and Chair” and “National Party Convention”. The boxes in the second row are connected by a line and read “State Committee and Chair” and “State Party Convention”. A line connection the “State Party Convention” box to the “National Committee and Chair” box. The boxes in the third row are connected by a line and read “County Committee and Chair” and “County Party Convention”. The boxes in the fourth row are connected by a line and read “Precinct Committee and Chair” and “Precinct Party Conven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64" b="-864"/>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D0D0D"/>
                </a:solidFill>
              </a:rPr>
              <a:t>Political parties are bottom-up structures, with lower levels often responsible for selecting delegates to higher-level offices or conventions.</a:t>
            </a:r>
          </a:p>
        </p:txBody>
      </p:sp>
      <p:sp>
        <p:nvSpPr>
          <p:cNvPr id="5" name="FigureNum"/>
          <p:cNvSpPr>
            <a:spLocks noGrp="1"/>
          </p:cNvSpPr>
          <p:nvPr>
            <p:ph type="title"/>
          </p:nvPr>
        </p:nvSpPr>
        <p:spPr/>
        <p:txBody>
          <a:bodyPr>
            <a:normAutofit/>
          </a:bodyPr>
          <a:lstStyle/>
          <a:p>
            <a:pPr algn="r"/>
            <a:r>
              <a:rPr lang="en-US" sz="2400" dirty="0">
                <a:solidFill>
                  <a:srgbClr val="6CB255"/>
                </a:solidFill>
              </a:rPr>
              <a:t>Figure 9.9</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55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E491C4A-7189-429F-8B95-94BD2F101869}"/>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Caucus-goers gather at a Democratic precinct caucus on January 3, 2008, in Iowa City, Iowa. Caucuses are held every two years in more than 1650 Iowa precincts.</a:t>
            </a:r>
          </a:p>
        </p:txBody>
      </p:sp>
      <p:pic>
        <p:nvPicPr>
          <p:cNvPr id="2" name="Figure" descr="An image of a group of people standing in a ro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90" r="-2490"/>
          <a:stretch>
            <a:fillRect/>
          </a:stretch>
        </p:blipFill>
        <p:spPr>
          <a:xfrm>
            <a:off x="457200" y="1122363"/>
            <a:ext cx="8062913" cy="3500437"/>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9.10</a:t>
            </a:r>
          </a:p>
        </p:txBody>
      </p:sp>
    </p:spTree>
    <p:extLst>
      <p:ext uri="{BB962C8B-B14F-4D97-AF65-F5344CB8AC3E}">
        <p14:creationId xmlns:p14="http://schemas.microsoft.com/office/powerpoint/2010/main" val="318918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971CAFE-DA38-4A67-AF39-AE631D9A4E61}"/>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August 2012, Clint Eastwood—actor, director, and former mayor of Carmel-by-the-Sea, California—spoke at the Republican National Convention accompanied by an empty chair representing the Democratic incumbent president Barack Obama.</a:t>
            </a:r>
          </a:p>
        </p:txBody>
      </p:sp>
      <p:pic>
        <p:nvPicPr>
          <p:cNvPr id="2" name="Figure" descr="An image of Clint Eastwood standing behind a podium. Next to him on the right is an empty ch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197" r="-3819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9.11</a:t>
            </a:r>
          </a:p>
        </p:txBody>
      </p:sp>
    </p:spTree>
    <p:extLst>
      <p:ext uri="{BB962C8B-B14F-4D97-AF65-F5344CB8AC3E}">
        <p14:creationId xmlns:p14="http://schemas.microsoft.com/office/powerpoint/2010/main" val="61157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E5A9C4A-DEB9-4A49-AD18-9B0B9E4EF1C7}"/>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Barack Obama gives his “Two Americas” speech at the Democratic National Convention in Boston in July 2004. At the time, he was an Illinois state senator running for the U.S. Senate.</a:t>
            </a:r>
          </a:p>
        </p:txBody>
      </p:sp>
      <p:pic>
        <p:nvPicPr>
          <p:cNvPr id="2" name="Figure" descr="An image of a smiling Barack Obama with his right hand outstretch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153" r="-3815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192977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99AC783-CBC4-4152-84B9-1C3932D02A9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the early 1980s, Republican president Ronald Reagan (left) and Democratic Speaker of the House Tip O’Neil (right) worked together to pass key pieces of legislation, even though they opposed each other on several issues. (credit: Ronald Reagan Presidential Library &amp; Museum)</a:t>
            </a:r>
          </a:p>
        </p:txBody>
      </p:sp>
      <p:pic>
        <p:nvPicPr>
          <p:cNvPr id="2" name="Figure" descr="An image of Ronald Reagan shaking hands with Tip O’Nei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9.13</a:t>
            </a:r>
          </a:p>
        </p:txBody>
      </p:sp>
    </p:spTree>
    <p:extLst>
      <p:ext uri="{BB962C8B-B14F-4D97-AF65-F5344CB8AC3E}">
        <p14:creationId xmlns:p14="http://schemas.microsoft.com/office/powerpoint/2010/main" val="330547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71FD85D-9497-4A9B-AFCC-D3186CE152F3}"/>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number of moderates has dropped since 1973 as both parties have moved toward ideological extremes.</a:t>
            </a:r>
          </a:p>
        </p:txBody>
      </p:sp>
      <p:pic>
        <p:nvPicPr>
          <p:cNvPr id="2" name="Figure" descr="A series of six graphs titled “Polarization of the U.S. Congress”. The x-axis of each graph is labeled “most liberal -1” on the left and “most conservative +1” on the right, and divided vertically by a line in the center labeled “0”. The y-axis of each graph starts at 0 and ends at 85. The first three graphs are labeled “Senate” and arranged horizontally. The left-most graph is titled “93rd Congress, 1973-74” and shows a majority of democratic senators around “.4” and a majority of republican senators around “.3” on the x-axis. A few democrats are shown at “0”, “.1”, and “.2”, and a few republicans are shown at “0”, “-.1”, “-.2”, and “-.3”. The middle graph is titled “103rd Congress, 1992-94” and shows a majority of democrats around “-.2”, and a majority of republicans around “.3”. A few democrats are shown at “0” and “.1”, and a few republicans are shown at “0”, and “-.1”. The right-most graph is titled “112th Congress, 2011-12” and shows a majority of democrats around “-.3”, and a majority of republicans around “.4”. There is no overlap across the line labeled “0”. The second three graphs are labeled “House” and arranged horizontally. The left-most graph is titled “93rd Congress, 1973-74” and shows a majority of democratic senators around “.4” and a majority of republican senators around “.3” on the x-axis. A few democrats are shown at “0”, “.1”, and “.2”, and a few republicans are shown at “0”, “-.1”, and “-.2”. The middle graph is titled “103rd Congress, 1992-94” and shows a majority of democrats around “-.35”, and a majority of republicans around “.4”. A few democrats are shown at “0” and “.1”, and a few republicans are shown at “0”, and “-.1”. The right-most graph is titled “112th Congress, 2011-12” and shows a majority of democrats around “-.4”, and a majority of republicans around “.7”. There is no overlap across the line labeled “0”. A source at the bottom of the graphs reads: “Pew Research Center. Chart sources: Royce Carroll, Jeff Lewis, James Lo, Nolan McCarty, Keith Poole and Howard Rosenthal, voteview.com. June 12, 20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623" r="-2962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9.14</a:t>
            </a:r>
          </a:p>
        </p:txBody>
      </p:sp>
    </p:spTree>
    <p:extLst>
      <p:ext uri="{BB962C8B-B14F-4D97-AF65-F5344CB8AC3E}">
        <p14:creationId xmlns:p14="http://schemas.microsoft.com/office/powerpoint/2010/main" val="330547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FD85536-843C-4EFA-859F-F6C43A8F51A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Vying for the Republican nomination, 2016 presidential candidates Ted Cruz </a:t>
            </a:r>
            <a:r>
              <a:rPr lang="en-US" sz="1600" dirty="0">
                <a:solidFill>
                  <a:srgbClr val="6CB255"/>
                </a:solidFill>
              </a:rPr>
              <a:t>(a)</a:t>
            </a:r>
            <a:r>
              <a:rPr lang="en-US" sz="1600" dirty="0"/>
              <a:t> and John Kasich </a:t>
            </a:r>
            <a:r>
              <a:rPr lang="en-US" sz="1600" dirty="0">
                <a:solidFill>
                  <a:srgbClr val="6CB255"/>
                </a:solidFill>
              </a:rPr>
              <a:t>(b)</a:t>
            </a:r>
            <a:r>
              <a:rPr lang="en-US" sz="1600" dirty="0"/>
              <a:t>, like many other Republicans, signed a pledge not to raise taxes if elected.</a:t>
            </a:r>
          </a:p>
        </p:txBody>
      </p:sp>
      <p:pic>
        <p:nvPicPr>
          <p:cNvPr id="2" name="Figure" descr="Image A is of Ted Cruz. Image B is of John Kasi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86" r="-2748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9.15</a:t>
            </a:r>
          </a:p>
        </p:txBody>
      </p:sp>
    </p:spTree>
    <p:extLst>
      <p:ext uri="{BB962C8B-B14F-4D97-AF65-F5344CB8AC3E}">
        <p14:creationId xmlns:p14="http://schemas.microsoft.com/office/powerpoint/2010/main" val="330547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BFE5EA4-EA26-4FC9-90B6-E984314927E6}"/>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September 30, 2011, Occupy Wall Street protesters marched to the headquarters of the New York Police Department to protest police brutality that occurred in response to the movement’s occupation of </a:t>
            </a:r>
            <a:r>
              <a:rPr lang="en-US" sz="1600" dirty="0" err="1"/>
              <a:t>Zuccotti</a:t>
            </a:r>
            <a:r>
              <a:rPr lang="en-US" sz="1600" dirty="0"/>
              <a:t> Park in Lower Manhattan. (credit: modification of work by David </a:t>
            </a:r>
            <a:r>
              <a:rPr lang="en-US" sz="1600" dirty="0" err="1"/>
              <a:t>Shankbone</a:t>
            </a:r>
            <a:r>
              <a:rPr lang="en-US" sz="1600" dirty="0"/>
              <a:t>)</a:t>
            </a:r>
          </a:p>
        </p:txBody>
      </p:sp>
      <p:pic>
        <p:nvPicPr>
          <p:cNvPr id="2" name="Figure" descr="An image of a large crowd of people, several of whom are holding sig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79" r="-1547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9.16</a:t>
            </a:r>
          </a:p>
        </p:txBody>
      </p:sp>
    </p:spTree>
    <p:extLst>
      <p:ext uri="{BB962C8B-B14F-4D97-AF65-F5344CB8AC3E}">
        <p14:creationId xmlns:p14="http://schemas.microsoft.com/office/powerpoint/2010/main" val="12770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F69E42D-6A5A-442E-A9B7-7A24A2CA4B6E}"/>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cartoon, which inspired the term gerrymander, was printed in the </a:t>
            </a:r>
            <a:r>
              <a:rPr lang="en-US" sz="1600" i="1" dirty="0">
                <a:solidFill>
                  <a:srgbClr val="000000"/>
                </a:solidFill>
              </a:rPr>
              <a:t>Boston Gazette</a:t>
            </a:r>
            <a:r>
              <a:rPr lang="en-US" sz="1600" dirty="0">
                <a:solidFill>
                  <a:srgbClr val="000000"/>
                </a:solidFill>
              </a:rPr>
              <a:t> on March 26,1812, after the Massachusetts legislature redistricted the state to favor the party of the sitting governor, Elbridge Gerry.</a:t>
            </a:r>
          </a:p>
        </p:txBody>
      </p:sp>
      <p:pic>
        <p:nvPicPr>
          <p:cNvPr id="2" name="Figure" descr="A cartoon that depicts gerrymandering. The outline of several voting districts is shown. The border of the districts is used as the backbone for a large fantastical crea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877" b="-11877"/>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9.17</a:t>
            </a:r>
          </a:p>
        </p:txBody>
      </p:sp>
    </p:spTree>
    <p:extLst>
      <p:ext uri="{BB962C8B-B14F-4D97-AF65-F5344CB8AC3E}">
        <p14:creationId xmlns:p14="http://schemas.microsoft.com/office/powerpoint/2010/main" val="260970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661FFF9-7489-4EE5-BEF1-700C5E5976D6}"/>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Examples of gerrymandering in Texas, where the Republican-controlled legislature redrew House districts to reduce the number of Democratic seats by combining voters in Austin with those near the border, several hundred miles away. Today, Austin is represented by six different congressional representatives.</a:t>
            </a:r>
          </a:p>
        </p:txBody>
      </p:sp>
      <p:pic>
        <p:nvPicPr>
          <p:cNvPr id="2" name="Figure" descr="A series of three maps titled “Gerrymandering in Austin, TX, 2003-2015”. The map on the left is labeled “2003-2005” and shows four districts outlined around a city labeled “Austin”. The map in the center is labeled “2005-2007” and shows five districts outlined around a city labeled “Austin”. The map on the right is labeled “2013-2015” and shows six districts outlined around a city labeled “Aust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362" r="-2336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12770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07469C47-8961-43D3-ABB3-E2986AF4F9EB}"/>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families of the 2012 presidential candidates joined in the festivities at the Democratic National Convention in Charlotte, North Carolina, (left) and the Republican National Convention in Tampa, Florida (right). (credit right: modification of work by “PBS </a:t>
            </a:r>
            <a:r>
              <a:rPr lang="en-US" sz="1600" dirty="0" err="1"/>
              <a:t>NewsHour</a:t>
            </a:r>
            <a:r>
              <a:rPr lang="en-US" sz="1600" dirty="0"/>
              <a:t>”/Flickr)</a:t>
            </a:r>
          </a:p>
        </p:txBody>
      </p:sp>
      <p:pic>
        <p:nvPicPr>
          <p:cNvPr id="2" name="Figure" descr="The image on the left is of Obama and his family in front of a large crowd of people. The image on the left is of several children on a stage in front of a large crowd of people. A large number of balloons are falling from ab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 b="-34"/>
          <a:stretch>
            <a:fillRect/>
          </a:stretch>
        </p:blipFill>
        <p:spPr>
          <a:xfrm>
            <a:off x="457200" y="1122363"/>
            <a:ext cx="8062913" cy="3500437"/>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183544D-2B7A-4677-81DA-3BA4A70351B3}"/>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party platform adopted at the first national convention of the Progressive Party in 1912. Among other items, this platform called for disclosure requirements for campaign contributions, an eight-hour workday, a federal income tax, and women’s suffrage.</a:t>
            </a:r>
          </a:p>
        </p:txBody>
      </p:sp>
      <p:pic>
        <p:nvPicPr>
          <p:cNvPr id="2" name="Figure" descr="An image of a document that reads “A contract with the people. Platform of the progressive party adopted at its first national convention Chicago, August 7th, 19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55" r="-10655"/>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9.2</a:t>
            </a:r>
          </a:p>
        </p:txBody>
      </p:sp>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C099DD2-669C-44C2-845A-5597E67AEAD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Thomas Jefferson almost lost the presidential election of 1800 to his own running mate when a flaw in the design of the Electoral College led to a tie that had to be resolved by Congress.</a:t>
            </a:r>
          </a:p>
        </p:txBody>
      </p:sp>
      <p:pic>
        <p:nvPicPr>
          <p:cNvPr id="2" name="Figure" descr="The image on the left is of Thomas Jefferson. Text above the image reads “Thomas Jefferson Democratic-Republican 73 Electoral votes”. The image on the right is of Aaron Burr. Text above the image reads “Aaron Burr Democratic-Republican 73 Electoral vot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79" r="-3007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9.3</a:t>
            </a:r>
          </a:p>
        </p:txBody>
      </p:sp>
    </p:spTree>
    <p:extLst>
      <p:ext uri="{BB962C8B-B14F-4D97-AF65-F5344CB8AC3E}">
        <p14:creationId xmlns:p14="http://schemas.microsoft.com/office/powerpoint/2010/main" val="318918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3BFD62C-F9F3-47A2-8E05-D3751F31A84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bar graph titled “Minor Parties in the United States, 1832-2008: Percent of popular vote won by third parties in U.S. Presidential elections”. In 1832, the Anti-Masonic party won 8%. In 1856, the American party won 22%. In 18600, the Democratic (Secessionist) party won 18%, and the Constitutional Union party won 13%. In 1892 the People’s (Populist) party won 8%. In 1912 the Bull Moose (Progressive) party won 27%, and the Socialist party won 6%. In 1924 the Progressive party won 17%. In 1948 the States’ Rights (Dixiecrat) party won 2%, and the Progressive party won 2%. In 1968 the American Independent party won 14%. In 1980 the National Unity party won 7%. In 1992 the Reform party won 19%. In 1996 the Reform party won 8%. In 2000 the Green party won 3%. In 2008, the Reform party won less than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92" b="-6392"/>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Various third parties, also known as minor parties, have appeared in the United States over the years. Some, like the Socialist Party, still exist in one form or another. Others, like the Anti-Masonic Party, which wanted to protect the United States from the influence of the Masonic fraternal order and garnered just under   8 percent of the popular vote in 1832, are gone.</a:t>
            </a:r>
          </a:p>
        </p:txBody>
      </p:sp>
      <p:sp>
        <p:nvSpPr>
          <p:cNvPr id="5" name="FigureNum"/>
          <p:cNvSpPr>
            <a:spLocks noGrp="1"/>
          </p:cNvSpPr>
          <p:nvPr>
            <p:ph type="title"/>
          </p:nvPr>
        </p:nvSpPr>
        <p:spPr/>
        <p:txBody>
          <a:bodyPr>
            <a:normAutofit/>
          </a:bodyPr>
          <a:lstStyle/>
          <a:p>
            <a:pPr algn="r"/>
            <a:r>
              <a:rPr lang="en-US" sz="2400" dirty="0">
                <a:solidFill>
                  <a:srgbClr val="6CB255"/>
                </a:solidFill>
              </a:rPr>
              <a:t>Figure 9.4</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3209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5B04AAB-C1F9-4515-A176-8CB9B0A4FE24}"/>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50" dirty="0"/>
              <a:t>Ralph Nader, a longtime consumer advocate and crusader for social justice and the environment, campaigned as an independent in 2008 </a:t>
            </a:r>
            <a:r>
              <a:rPr lang="en-US" sz="1250" dirty="0">
                <a:solidFill>
                  <a:srgbClr val="6CB255"/>
                </a:solidFill>
              </a:rPr>
              <a:t>(a)</a:t>
            </a:r>
            <a:r>
              <a:rPr lang="en-US" sz="1250" dirty="0"/>
              <a:t>. However, in 2000, he ran for the presidency as the Green Party candidate. He received votes from many Democrats, and some analysts claim Nader’s campaign cost Al Gore the presidency—an ironic twist for a politician who would come to be known primarily for his environmental activism, even winning the Nobel Peace Prize in 2007 </a:t>
            </a:r>
            <a:r>
              <a:rPr lang="en-US" sz="1250" dirty="0">
                <a:solidFill>
                  <a:srgbClr val="6CB255"/>
                </a:solidFill>
              </a:rPr>
              <a:t>(b)</a:t>
            </a:r>
            <a:r>
              <a:rPr lang="en-US" sz="1250" dirty="0"/>
              <a:t> for his efforts to inform the public about climate change. (credit a: modification of work by “</a:t>
            </a:r>
            <a:r>
              <a:rPr lang="en-US" sz="1250" dirty="0" err="1"/>
              <a:t>Mely</a:t>
            </a:r>
            <a:r>
              <a:rPr lang="en-US" sz="1250" dirty="0"/>
              <a:t>-o”/</a:t>
            </a:r>
            <a:r>
              <a:rPr lang="en-US" sz="1250" dirty="0" err="1"/>
              <a:t>Flikr</a:t>
            </a:r>
            <a:r>
              <a:rPr lang="en-US" sz="1250" dirty="0"/>
              <a:t>”; credit b: modification of work by “</a:t>
            </a:r>
            <a:r>
              <a:rPr lang="en-US" sz="1250" dirty="0" err="1"/>
              <a:t>kangotraveler</a:t>
            </a:r>
            <a:r>
              <a:rPr lang="en-US" sz="1250" dirty="0"/>
              <a:t>”/Flickr)</a:t>
            </a:r>
          </a:p>
        </p:txBody>
      </p:sp>
      <p:pic>
        <p:nvPicPr>
          <p:cNvPr id="2" name="Figure" descr="Image A is of Ralph Nader standing behind a podium. Image B is of Al Gore standing behind a podi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778" r="-877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9.5</a:t>
            </a:r>
          </a:p>
        </p:txBody>
      </p:sp>
    </p:spTree>
    <p:extLst>
      <p:ext uri="{BB962C8B-B14F-4D97-AF65-F5344CB8AC3E}">
        <p14:creationId xmlns:p14="http://schemas.microsoft.com/office/powerpoint/2010/main" val="318918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6F5FD6E-A360-45B6-A6F3-365496F1EB92}"/>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While a U.S. ballot </a:t>
            </a:r>
            <a:r>
              <a:rPr lang="en-US" sz="1600" dirty="0">
                <a:solidFill>
                  <a:srgbClr val="6CB255"/>
                </a:solidFill>
              </a:rPr>
              <a:t>(a)</a:t>
            </a:r>
            <a:r>
              <a:rPr lang="en-US" sz="1600" dirty="0"/>
              <a:t> for first-past-the-post elections features candidates’ names, the ballots of proportional representation countries list the parties. On this Russian ballot </a:t>
            </a:r>
            <a:r>
              <a:rPr lang="en-US" sz="1600" dirty="0">
                <a:solidFill>
                  <a:srgbClr val="6CB255"/>
                </a:solidFill>
              </a:rPr>
              <a:t>(b)</a:t>
            </a:r>
            <a:r>
              <a:rPr lang="en-US" sz="1600" dirty="0"/>
              <a:t>, the voter is offered a choice of Social Democratic, Nationalist, Socialist, and Communist parties, among others.</a:t>
            </a:r>
          </a:p>
        </p:txBody>
      </p:sp>
      <p:pic>
        <p:nvPicPr>
          <p:cNvPr id="2" name="Figure" descr="Image A is of a U.S. Ballot that reads “Official Ballot” across the top. Image B is of a Russian Ball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25" r="-2442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9.6</a:t>
            </a:r>
          </a:p>
        </p:txBody>
      </p:sp>
    </p:spTree>
    <p:extLst>
      <p:ext uri="{BB962C8B-B14F-4D97-AF65-F5344CB8AC3E}">
        <p14:creationId xmlns:p14="http://schemas.microsoft.com/office/powerpoint/2010/main" val="318918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30A3984-5653-45FE-A7B8-2F48BBEBB5F8}"/>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50" dirty="0"/>
              <a:t>Costa </a:t>
            </a:r>
            <a:r>
              <a:rPr lang="en-US" sz="1550" dirty="0" err="1"/>
              <a:t>Constantinides</a:t>
            </a:r>
            <a:r>
              <a:rPr lang="en-US" sz="1550" dirty="0"/>
              <a:t> (right), while campaigning in 2013 to represent the 22nd District on the New York City Council, said, “Few things are more important to a campaign than the petition process to get on the ballot. We were so pumped up to get started that we went out at 12:01 a.m. on June 4 to start collecting signatures right away!” </a:t>
            </a:r>
            <a:r>
              <a:rPr lang="en-US" sz="1550" dirty="0" err="1"/>
              <a:t>Constantinides</a:t>
            </a:r>
            <a:r>
              <a:rPr lang="en-US" sz="1550" dirty="0"/>
              <a:t> won the election later that year. (credit: modification of work by Costa </a:t>
            </a:r>
            <a:r>
              <a:rPr lang="en-US" sz="1550" dirty="0" err="1"/>
              <a:t>Constantinides</a:t>
            </a:r>
            <a:r>
              <a:rPr lang="en-US" sz="1550" dirty="0"/>
              <a:t>)</a:t>
            </a:r>
          </a:p>
        </p:txBody>
      </p:sp>
      <p:pic>
        <p:nvPicPr>
          <p:cNvPr id="2" name="Figure" descr="An image of one person holding a clipboard, shaking hands with another person. A third person stands nearb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85" r="-4258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9.7</a:t>
            </a:r>
          </a:p>
        </p:txBody>
      </p:sp>
    </p:spTree>
    <p:extLst>
      <p:ext uri="{BB962C8B-B14F-4D97-AF65-F5344CB8AC3E}">
        <p14:creationId xmlns:p14="http://schemas.microsoft.com/office/powerpoint/2010/main" val="220326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848D121-F64D-4086-9487-ACEA76972A16}"/>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lumMod val="95000"/>
                    <a:lumOff val="5000"/>
                  </a:schemeClr>
                </a:solidFill>
              </a:rPr>
              <a:t>As the chart reveals, generation affects party identification. </a:t>
            </a:r>
            <a:r>
              <a:rPr lang="en-US" sz="1600" dirty="0" err="1">
                <a:solidFill>
                  <a:schemeClr val="tx1">
                    <a:lumMod val="95000"/>
                    <a:lumOff val="5000"/>
                  </a:schemeClr>
                </a:solidFill>
              </a:rPr>
              <a:t>Millennials</a:t>
            </a:r>
            <a:r>
              <a:rPr lang="en-US" sz="1600" dirty="0">
                <a:solidFill>
                  <a:schemeClr val="tx1">
                    <a:lumMod val="95000"/>
                    <a:lumOff val="5000"/>
                  </a:schemeClr>
                </a:solidFill>
              </a:rPr>
              <a:t> (ages 18–34) are more likely to identify as or lean towards the Democratic Party and less likely to favor Republicans than are their baby boomer parents and grandparents (born between 1946 and 1964).</a:t>
            </a:r>
          </a:p>
        </p:txBody>
      </p:sp>
      <p:pic>
        <p:nvPicPr>
          <p:cNvPr id="2" name="Figure" descr="A series of four graphs titled “Party Identification by Generation, 2004-2014”. The x-axis of all graphs starts at the year 2004 and ends at the year 2014. The y-axis of all graphs starts at 30% and ends at 60%. For the graph labeled “Silent”, a line labeled “Leaning Republican” begins at around 43% in 2004, decreases to around 40% in 2006, decreases to around 38% in 2008, increases to around 47% in 2012, and decreases then increases back to around 47% in 2014. A line labeled “Leaning Democrat” begins at around 48% in 2004, increases slightly then decreases slightly back to around 48% in 2008, decreases to around 45% in 2010, decreases to around 43% in 2012, increases slightly then decreases back to around 42% in 2014. For the graph labeled “Boomer”, a line labeled “Leaning Republican” begins at around 40% in 2004, decreases to around 38% in 2008, increases to around 41% in 2010, decreases to around 40% in 2012, and increases then decreases back to around 40% in 2014. A line labeled “Leaning Democrat” begins at around 47% in 2004, increases slightly to around 49% in 2008, decreases to around 45% in 2010, increases to around 47% in 2012, and decreases to around 46% in 2014. For the graph labeled “Gen X”, a line labeled “Leaning Republican” begins at around 42% in 2004, decreases to around 35% in 2008, increases to around 40% in 2010, decreases to around 39% in 2012, and increases then decreases back to around 38% in 2014. A line labeled “Leaning Democrat” begins at around 45% in 2004, increases to around 50% in 2008, decreases to around 45% in 2010, and increases to around 49% in 2014. For the graph labeled “Millennial”, a line labeled “Leaning Republican” begins at around 37% in 2004, decreases to around 30% in 2008, increases to around 34% in 2010, increases then decreases back to around 34% in 2012, and maintains around 34% in 2014. A line labeled “Leaning Democrat” begins at around 50% in 2004, increases to around 55% in 2008, decreases to around 51% in 2010, increases to around 52% in 2012, and decreases to around 50% in 2014. At the bottom of the graphs, a source is listed: “Pew Research Center. “Party Identification Trends, 1992-2014.” April 7,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79" b="-11079"/>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9.8</a:t>
            </a:r>
          </a:p>
        </p:txBody>
      </p:sp>
    </p:spTree>
    <p:extLst>
      <p:ext uri="{BB962C8B-B14F-4D97-AF65-F5344CB8AC3E}">
        <p14:creationId xmlns:p14="http://schemas.microsoft.com/office/powerpoint/2010/main" val="2698478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1958</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AMERICAN GOVERNMENT</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82</cp:revision>
  <dcterms:created xsi:type="dcterms:W3CDTF">2012-06-04T02:13:36Z</dcterms:created>
  <dcterms:modified xsi:type="dcterms:W3CDTF">2017-09-15T01:26:38Z</dcterms:modified>
</cp:coreProperties>
</file>