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280" r:id="rId3"/>
    <p:sldId id="281" r:id="rId4"/>
    <p:sldId id="282" r:id="rId5"/>
    <p:sldId id="283" r:id="rId6"/>
    <p:sldId id="284" r:id="rId7"/>
    <p:sldId id="285" r:id="rId8"/>
    <p:sldId id="286" r:id="rId9"/>
    <p:sldId id="287" r:id="rId10"/>
    <p:sldId id="288" r:id="rId11"/>
    <p:sldId id="300" r:id="rId12"/>
    <p:sldId id="301" r:id="rId13"/>
    <p:sldId id="302" r:id="rId14"/>
    <p:sldId id="303" r:id="rId15"/>
    <p:sldId id="304" r:id="rId16"/>
    <p:sldId id="305" r:id="rId17"/>
    <p:sldId id="306" r:id="rId18"/>
    <p:sldId id="307" r:id="rId19"/>
    <p:sldId id="308" r:id="rId20"/>
    <p:sldId id="309" r:id="rId21"/>
    <p:sldId id="31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14" autoAdjust="0"/>
  </p:normalViewPr>
  <p:slideViewPr>
    <p:cSldViewPr snapToGrid="0" snapToObjects="1">
      <p:cViewPr varScale="1">
        <p:scale>
          <a:sx n="104" d="100"/>
          <a:sy n="104" d="100"/>
        </p:scale>
        <p:origin x="9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C8077-6577-4466-BC18-1496F4A309B4}" type="datetimeFigureOut">
              <a:rPr lang="en-US" smtClean="0"/>
              <a:t>09/16/17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F49E2-392E-44CF-9BD1-F24F7E6246C6}" type="slidenum">
              <a:rPr lang="en-US" smtClean="0"/>
              <a:t>‹#›</a:t>
            </a:fld>
            <a:endParaRPr lang="en-US"/>
          </a:p>
        </p:txBody>
      </p:sp>
    </p:spTree>
    <p:extLst>
      <p:ext uri="{BB962C8B-B14F-4D97-AF65-F5344CB8AC3E}">
        <p14:creationId xmlns:p14="http://schemas.microsoft.com/office/powerpoint/2010/main" val="423331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16,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16,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Cover"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0359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11 CONGRESS</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2605DB30-4EA5-4B7D-A38C-965ABE556DF3}"/>
              </a:ext>
            </a:extLst>
          </p:cNvPr>
          <p:cNvSpPr>
            <a:spLocks noGrp="1"/>
          </p:cNvSpPr>
          <p:nvPr>
            <p:ph type="title" idx="4294967295"/>
          </p:nvPr>
        </p:nvSpPr>
        <p:spPr>
          <a:xfrm>
            <a:off x="0" y="795813"/>
            <a:ext cx="9144000" cy="636959"/>
          </a:xfrm>
        </p:spPr>
        <p:txBody>
          <a:bodyPr>
            <a:no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325B30E-D0D6-4BEB-95C3-97FAAE8DCBB4}"/>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Historically, incumbents in both the House and the Senate enjoy high rates of reelection.</a:t>
            </a:r>
          </a:p>
        </p:txBody>
      </p:sp>
      <p:pic>
        <p:nvPicPr>
          <p:cNvPr id="2" name="Figure" descr="A chart titled “U.S. House and Senate Reelection Rates, 1964-2014”. The X axis is labeled “Election Cycle” and spans from 1964 to 2014. The Y Axis shows percentage reelection rate, and spans from 0% to 100%. Each year contains two bars; one for the House and one for the Senate. In 1964, the House is approximately 90%, and the Senate is approximately 85%. In 1966, the House and the Senate are both at approximately 90%. In 1968, the House is approximately at 95% and the Senate is at approximately 70%. In 1970, The House is approximately at 85%, and the Senate at approximately 75%. In 1972, the House is at approximately 92% and the Senate is at approximately 72%. In 1974, the House is at approximately 90% and the Senate is at approximately 85%. In 1976, the House is at approximately 95% and the Senate is at 62%. In 1978, The House is at approximately 92% and the Senate at approximately 60%. In 1980, the House is at approximately 90%, and the Senate at approximately 55%. In 1982, the House is at approximately 90% and the Senate at approximately 92%. In 1984, the House is at approximately 95%, and the Senate at approximately 90%. In 1986, the House is at approximately 98% and the Senate at approximately 75%. In 1988, the House is at approximately 98% and the Senate at approximately 85%. In 1990, the House and the Senate are both approximately 95%. In 1992, the House is at approximately 85% and the Senate at approximately 82%. In 1994, the House is at approximately 90%, and the Senate at 92%. In 1996, the House is at approximately 95%, and the Senate at approximately 90%. In 1998, the House is at approximately 98% and the Senate at approximately 90%. In 2000, the House is at approximately 97%, and the Senate at approximately 80%. In 2002, the House is at approximately 95%, and the Senate at approximately 85%. In 2004, the House is at approximately 98%, and the Senate at approximately 95%. In 2006, the House is at approximately 95%, and the Senate at approximately 80%. In 2008, the House is at approximately 95%, and the Senate at approximately 82%. In 2010, the House is at approximately 85%, and the Senate at approximately 82%. In 2012, the House is at approximately 90%, and the Senate at approximately 92%. In 2014, the House is at approximately 95%, and the Senate at approximately 80%. At the bottom of the chart, a source is cited: “Opensecrets.org Center for Responsive Politics. ‘Reelection Rates over the Ye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1494151" y="1122386"/>
            <a:ext cx="5989010" cy="3500071"/>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11.9</a:t>
            </a:r>
          </a:p>
        </p:txBody>
      </p:sp>
    </p:spTree>
    <p:extLst>
      <p:ext uri="{BB962C8B-B14F-4D97-AF65-F5344CB8AC3E}">
        <p14:creationId xmlns:p14="http://schemas.microsoft.com/office/powerpoint/2010/main" val="307721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454190C-7D0E-4223-AB6F-0610037D7EC7}"/>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Wars typically have the power to nationalize local elections. What makes the Iraq War different is that the overwhelming majority of voters had little to no intimate connection with the conflict and were motivated to vote for those who would end it. (credit: “Lipton sale”/Wikimedia Commons)</a:t>
            </a:r>
          </a:p>
        </p:txBody>
      </p:sp>
      <p:pic>
        <p:nvPicPr>
          <p:cNvPr id="2" name="Figure" descr="An image of a group of people, several of whom are holding flags and signs. One of the signs reads “End the war now”, and another reads “Support the troops, end the w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759" r="-1575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11.10</a:t>
            </a:r>
          </a:p>
        </p:txBody>
      </p:sp>
    </p:spTree>
    <p:extLst>
      <p:ext uri="{BB962C8B-B14F-4D97-AF65-F5344CB8AC3E}">
        <p14:creationId xmlns:p14="http://schemas.microsoft.com/office/powerpoint/2010/main" val="51868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77DAF3F-93AF-47BC-B2EA-6007772E28C9}"/>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Patsy Mink </a:t>
            </a:r>
            <a:r>
              <a:rPr lang="en-US" sz="1600" dirty="0">
                <a:solidFill>
                  <a:srgbClr val="6CB255"/>
                </a:solidFill>
              </a:rPr>
              <a:t>(a)</a:t>
            </a:r>
            <a:r>
              <a:rPr lang="en-US" sz="1600" dirty="0"/>
              <a:t>, a Japanese American from Hawaii, was the first Asian American woman elected to the House of Representatives. In her successful 1970 congressional campaign, Bella Abzug </a:t>
            </a:r>
            <a:r>
              <a:rPr lang="en-US" sz="1600" dirty="0">
                <a:solidFill>
                  <a:srgbClr val="6CB255"/>
                </a:solidFill>
              </a:rPr>
              <a:t>(b)</a:t>
            </a:r>
            <a:r>
              <a:rPr lang="en-US" sz="1600" dirty="0"/>
              <a:t> declared, “This woman’s place is in the House... the House of Representatives!”</a:t>
            </a:r>
          </a:p>
        </p:txBody>
      </p:sp>
      <p:pic>
        <p:nvPicPr>
          <p:cNvPr id="2" name="Figure" descr="Image A is of Patsy Mink. Image B is of Bella Abzu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130" r="-2613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11.11</a:t>
            </a:r>
          </a:p>
        </p:txBody>
      </p:sp>
    </p:spTree>
    <p:extLst>
      <p:ext uri="{BB962C8B-B14F-4D97-AF65-F5344CB8AC3E}">
        <p14:creationId xmlns:p14="http://schemas.microsoft.com/office/powerpoint/2010/main" val="1357427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1A0F149-E84F-44CC-BAA4-9DAC3F244BC1}"/>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This photo shows the founding members of the Congressional Black Caucus, which at the time of its founding in 1971 had only thirteen members. Currently, forty-six African Americans serve in Congress.</a:t>
            </a:r>
          </a:p>
        </p:txBody>
      </p:sp>
      <p:pic>
        <p:nvPicPr>
          <p:cNvPr id="2" name="Figure" descr="An image of a group of people, four of whom are seated at a table, and nine of whom are stand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463" r="-2846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11.12</a:t>
            </a:r>
          </a:p>
        </p:txBody>
      </p:sp>
    </p:spTree>
    <p:extLst>
      <p:ext uri="{BB962C8B-B14F-4D97-AF65-F5344CB8AC3E}">
        <p14:creationId xmlns:p14="http://schemas.microsoft.com/office/powerpoint/2010/main" val="54695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84EA956C-BD11-4AB4-9705-D3937B128AC4}"/>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diversity of the country is not reflected in the U.S. Congress, whose current membership is approximately 80 percent male, 82 percent white, and 92 percent Christian.</a:t>
            </a:r>
          </a:p>
        </p:txBody>
      </p:sp>
      <p:pic>
        <p:nvPicPr>
          <p:cNvPr id="2" name="Figure" descr="A series of three pie charts titled “U.S. 114th Congress by Gender, Race, and Religion”. The leftmost pie chart shows two slices, one labeled “Male 80.5%” and one labeled “Female 19.5””. The middle pie chart shows two slices, one labeled “White 82.4%” and one labeled “Black 8.6%, Hispanic 6.9%, and “Asian 2.1%”. The rightmost pie chart shows two slices, one labeled “Christian 91.8%” and one labeled “Jewish 5.2%, Buddhist 0.4%, Muslin 0.4%, Hindu 0.2%, Unitarian Universalist 0.2%, Unaffiliated 0.2%, Don’t know/refused 1.7%”. At the bottom of the charts, a source is listed: “Bump, Phillip. “The New Congress is 80 Percent White, 80 Percent Male, and 92 Percent Christian.” The Washington Po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299" r="-2229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11.13</a:t>
            </a:r>
          </a:p>
        </p:txBody>
      </p:sp>
    </p:spTree>
    <p:extLst>
      <p:ext uri="{BB962C8B-B14F-4D97-AF65-F5344CB8AC3E}">
        <p14:creationId xmlns:p14="http://schemas.microsoft.com/office/powerpoint/2010/main" val="171696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9B94E45-234D-4B4E-A41A-4FBD7CCE1B51}"/>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2009, the extended debates and legislative maneuvering in Congress over the proposed health care reform bill triggered a firestorm of disapproval from the Republicans and protests from their supporters. In many cases, hyperbole ruled the day. (credit: “</a:t>
            </a:r>
            <a:r>
              <a:rPr lang="en-US" sz="1600" dirty="0" err="1"/>
              <a:t>dbking</a:t>
            </a:r>
            <a:r>
              <a:rPr lang="en-US" sz="1600" dirty="0"/>
              <a:t>”/Flickr)</a:t>
            </a:r>
          </a:p>
        </p:txBody>
      </p:sp>
      <p:pic>
        <p:nvPicPr>
          <p:cNvPr id="2" name="Figure" descr="An image of a person holding a sign that reads “Obamacare obamafascism” and has the symbol of a swastik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111" r="-6211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11.14</a:t>
            </a:r>
          </a:p>
        </p:txBody>
      </p:sp>
    </p:spTree>
    <p:extLst>
      <p:ext uri="{BB962C8B-B14F-4D97-AF65-F5344CB8AC3E}">
        <p14:creationId xmlns:p14="http://schemas.microsoft.com/office/powerpoint/2010/main" val="264353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C2A8351-F97D-42C7-B50F-12E78C118FCE}"/>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Congress’s job approval rating reached a high of 84 percent in October 2001 following the 9/11 terrorist attacks. It has declined fairly steadily ever since, reaching a low of 9 percent in November 2013, just after the federal government shutdown in the previous month.</a:t>
            </a:r>
          </a:p>
        </p:txBody>
      </p:sp>
      <p:pic>
        <p:nvPicPr>
          <p:cNvPr id="2" name="Figure" descr="Chart shows congressional job approval ratings from 1974 to 2015. Starting around 30% in 1974, it rises slightly to 32% in 1975 before dipping to 25% in 1976. After the dip, it spikes again to35% in 1977, before falling again to 20% in 1979. It rises to 38% in 1981, then falls again in 1982 to 30 %. There is a slow increase to 41% in 1986, where it levels out until 1988, when it begins to drop until it reaches 30% in 1990. It rebounds slightly to 31% in 1991, but falls drastically to 20% in 1992. A sharp increase in 1993 to 25% leads to a steady increase of approval ratings until 200 when it reaches 50%. A drastic spike in 2001 shoots approval ratings up to 82%, and a sharp decline lands approval ratings back at 50% by 2003. It levels off for a year, before falling again to 28% in 2006. A small spike in 2007puts it at 35%, before it falls down to 20% in 2009. There is another small increase to 24% in 2010, then another decrease to 10% in 2013. The chart ends with the approval rating at 15% in 2015. At the bottom of the chart, a source is cited: “Gallup. “Congress and the Public.” September 13, 20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800" r="-2780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11.15</a:t>
            </a:r>
          </a:p>
        </p:txBody>
      </p:sp>
    </p:spTree>
    <p:extLst>
      <p:ext uri="{BB962C8B-B14F-4D97-AF65-F5344CB8AC3E}">
        <p14:creationId xmlns:p14="http://schemas.microsoft.com/office/powerpoint/2010/main" val="297427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FD2866AA-927C-4945-9D98-43B4DA08C6B9}"/>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Republican Mitch McConnell of Kentucky </a:t>
            </a:r>
            <a:r>
              <a:rPr lang="en-US" sz="1600" dirty="0">
                <a:solidFill>
                  <a:srgbClr val="6CB255"/>
                </a:solidFill>
              </a:rPr>
              <a:t>(a)</a:t>
            </a:r>
            <a:r>
              <a:rPr lang="en-US" sz="1600" dirty="0"/>
              <a:t>, the majority leader in the Senate, and Republican Paul Ryan of Wisconsin </a:t>
            </a:r>
            <a:r>
              <a:rPr lang="en-US" sz="1600" dirty="0">
                <a:solidFill>
                  <a:srgbClr val="6CB255"/>
                </a:solidFill>
              </a:rPr>
              <a:t>(b)</a:t>
            </a:r>
            <a:r>
              <a:rPr lang="en-US" sz="1600" dirty="0"/>
              <a:t>, the Speaker of the House, are the most powerful congressional leaders in their respective chambers.</a:t>
            </a:r>
          </a:p>
        </p:txBody>
      </p:sp>
      <p:pic>
        <p:nvPicPr>
          <p:cNvPr id="2" name="Figure" descr="Image A is of Mitch McConnell. Image B is of Paul Rya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911" r="-2591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11.16</a:t>
            </a:r>
          </a:p>
        </p:txBody>
      </p:sp>
    </p:spTree>
    <p:extLst>
      <p:ext uri="{BB962C8B-B14F-4D97-AF65-F5344CB8AC3E}">
        <p14:creationId xmlns:p14="http://schemas.microsoft.com/office/powerpoint/2010/main" val="3742312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77C97F64-737B-4F1D-8D0D-F36C5422E5FA}"/>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 July 13, 2009, Supreme Court justice Sonia </a:t>
            </a:r>
            <a:r>
              <a:rPr lang="en-US" sz="1600" dirty="0" err="1"/>
              <a:t>Sotomayor</a:t>
            </a:r>
            <a:r>
              <a:rPr lang="en-US" sz="1600" dirty="0"/>
              <a:t> began the first day of her confirmation hearings before the U.S. Senate Committee on the Judiciary. The Senate Judiciary Committee is one of the oldest of the sixteen standing committees in the Senate.</a:t>
            </a:r>
          </a:p>
        </p:txBody>
      </p:sp>
      <p:pic>
        <p:nvPicPr>
          <p:cNvPr id="2" name="Figure" descr="An image of Sonia Sotomayor standing behind a table with a group of people seated behi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648" r="-2664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11.17</a:t>
            </a:r>
          </a:p>
        </p:txBody>
      </p:sp>
    </p:spTree>
    <p:extLst>
      <p:ext uri="{BB962C8B-B14F-4D97-AF65-F5344CB8AC3E}">
        <p14:creationId xmlns:p14="http://schemas.microsoft.com/office/powerpoint/2010/main" val="89786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A857C79-13FA-4618-A673-BCC7D8B9E6D4}"/>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 October 22, 2015, former Secretary of State Hillary Clinton testified for the second time before the House Select Committee on Benghazi, answering questions from members for more than eight hours.</a:t>
            </a:r>
          </a:p>
        </p:txBody>
      </p:sp>
      <p:pic>
        <p:nvPicPr>
          <p:cNvPr id="2" name="Figure" descr="An image of several people seated behind a long wooden ben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083" r="-1408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11.18</a:t>
            </a:r>
          </a:p>
        </p:txBody>
      </p:sp>
    </p:spTree>
    <p:extLst>
      <p:ext uri="{BB962C8B-B14F-4D97-AF65-F5344CB8AC3E}">
        <p14:creationId xmlns:p14="http://schemas.microsoft.com/office/powerpoint/2010/main" val="235316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B8F7A0E3-66EF-44AC-93B0-E17412B14184}"/>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lnSpcReduction="10000"/>
          </a:bodyPr>
          <a:lstStyle/>
          <a:p>
            <a:r>
              <a:rPr lang="en-US" sz="1600" dirty="0"/>
              <a:t>While the Capitol is the natural focus point of Capitol Hill and the workings of Congress, the Capitol complex includes over a dozen buildings, including the House of Representatives office buildings (left), the Senate office buildings (far right), the Library of Congress buildings (lower left), and the Supreme Court (lower right). (credit: modification of work by the Library of Congress)</a:t>
            </a:r>
          </a:p>
        </p:txBody>
      </p:sp>
      <p:pic>
        <p:nvPicPr>
          <p:cNvPr id="2" name="Figure" descr="An aerial image of the U. S. Capitol Comple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683" b="-468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a:t>
            </a:r>
          </a:p>
        </p:txBody>
      </p:sp>
    </p:spTree>
    <p:extLst>
      <p:ext uri="{BB962C8B-B14F-4D97-AF65-F5344CB8AC3E}">
        <p14:creationId xmlns:p14="http://schemas.microsoft.com/office/powerpoint/2010/main" val="2305169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CF03FE9-9BAB-49A4-AFA2-6DD7A3039BB2}"/>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2016, Republican Chuck Grassley of Iowa </a:t>
            </a:r>
            <a:r>
              <a:rPr lang="en-US" sz="1600" dirty="0">
                <a:solidFill>
                  <a:srgbClr val="6CB255"/>
                </a:solidFill>
              </a:rPr>
              <a:t>(a)</a:t>
            </a:r>
            <a:r>
              <a:rPr lang="en-US" sz="1600" dirty="0"/>
              <a:t>, the chair of the Senate Judiciary Committee, refused to hold hearings on the nomination of Merrick Garland to the Supreme Court, despite the urging of his committee colleagues. In the meantime, Garland met with numerous senators, such as Republican Susan Collins of Maine </a:t>
            </a:r>
            <a:r>
              <a:rPr lang="en-US" sz="1600" dirty="0">
                <a:solidFill>
                  <a:srgbClr val="6CB255"/>
                </a:solidFill>
              </a:rPr>
              <a:t>(b)</a:t>
            </a:r>
            <a:r>
              <a:rPr lang="en-US" sz="1600" dirty="0"/>
              <a:t>.</a:t>
            </a:r>
          </a:p>
        </p:txBody>
      </p:sp>
      <p:pic>
        <p:nvPicPr>
          <p:cNvPr id="2" name="Figure" descr="Image A is of Chuck Grassley. Image B is of Merrick Garland and Susan Coll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27" r="-542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11.19</a:t>
            </a:r>
          </a:p>
        </p:txBody>
      </p:sp>
    </p:spTree>
    <p:extLst>
      <p:ext uri="{BB962C8B-B14F-4D97-AF65-F5344CB8AC3E}">
        <p14:creationId xmlns:p14="http://schemas.microsoft.com/office/powerpoint/2010/main" val="2022027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7B413DD-51EC-4CD5-A350-858F583BADD3}"/>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process by which a bill becomes law is long and complicated, but it is designed to ensure that in the end all parties are satisfied with the bill’s provisions.</a:t>
            </a:r>
          </a:p>
        </p:txBody>
      </p:sp>
      <p:pic>
        <p:nvPicPr>
          <p:cNvPr id="2" name="Figure" descr="A chart that shows the steps a bill takes to become law. Each step is depicted in a separate box in a linear fashion. From left to right, the boxes read “Bill”, “Introducing legislation”, “Committee work”, “Debate and Amend”, “Budget and Engrossment”, “Committee Work”, “Debate and Amend”, “Enrollment”, “Conference Committee (optional)”, “Final approval”, “Publication”, and “La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475" r="-1747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11.20</a:t>
            </a:r>
          </a:p>
        </p:txBody>
      </p:sp>
    </p:spTree>
    <p:extLst>
      <p:ext uri="{BB962C8B-B14F-4D97-AF65-F5344CB8AC3E}">
        <p14:creationId xmlns:p14="http://schemas.microsoft.com/office/powerpoint/2010/main" val="88612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B1BD893-E66A-4FEB-AA5C-02A7A4DD4942}"/>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Virginia or “large state” plan called for a two-chamber legislature, with representation by population in each chamber. The plan proposed by smaller states like New Jersey favored maintaining a one-house Congress in which all states were equally represented.</a:t>
            </a:r>
          </a:p>
        </p:txBody>
      </p:sp>
      <p:pic>
        <p:nvPicPr>
          <p:cNvPr id="2" name="Figure" descr="A chart with two columns. The column on the left is labeled “Virginia Plan” and reads “Legislature: Bicameral; Representation: Population based (higher population yields more representation); Role of national government: can legislate for states and veto state law”. The column on the right is labeled “New Jersey Plan” and reads “Legislature: unicameral; Representation: State based (each state equally represented); Role of national government: provides defense but does not override state author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028" r="-2302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11.2</a:t>
            </a:r>
          </a:p>
        </p:txBody>
      </p:sp>
    </p:spTree>
    <p:extLst>
      <p:ext uri="{BB962C8B-B14F-4D97-AF65-F5344CB8AC3E}">
        <p14:creationId xmlns:p14="http://schemas.microsoft.com/office/powerpoint/2010/main" val="278381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341EEFF5-8B43-446D-9525-49EF8E421F93}"/>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Although the total number of seats in the House of Representatives has been capped at 435, the apportionment of seats by state may change each decade following the official census. In this map, we see the changes in seat reapportionment that followed the 2010 Census.</a:t>
            </a:r>
          </a:p>
        </p:txBody>
      </p:sp>
      <p:pic>
        <p:nvPicPr>
          <p:cNvPr id="2" name="Figure" descr="A map of the United States titled “Congressional Apportionment Changes Based on the 2010 Census”. Washington, Nevada, Utah, Arizona, Texas, Florida, Georgia, and South Carolina are marked as having gained appointments. Iowa, Missouri, Louisiana, Michigan, Ohio, Pennsylvania, New Jersey, New York, and Massachusetts are marked as having lost appointments. All remaining states are marked as having no chan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648" r="-3564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11.3</a:t>
            </a:r>
          </a:p>
        </p:txBody>
      </p:sp>
    </p:spTree>
    <p:extLst>
      <p:ext uri="{BB962C8B-B14F-4D97-AF65-F5344CB8AC3E}">
        <p14:creationId xmlns:p14="http://schemas.microsoft.com/office/powerpoint/2010/main" val="27072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527F59A-542B-4E7B-B279-3F3A7B4967D6}"/>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These maps show examples of gerrymandering in Texas, where the Republican-controlled legislature has redrawn House districts to reduce the number of Democratic seats by combining voters in Austin with those in surrounding counties, sometimes even several hundred miles away. Today, Austin is represented by six different congressional representatives.</a:t>
            </a:r>
          </a:p>
        </p:txBody>
      </p:sp>
      <p:pic>
        <p:nvPicPr>
          <p:cNvPr id="2" name="Figure" descr="A series of three maps titled “Gerrymandering in Austin, TX, 2003-2015”. The map on the left is labeled “2003-2005” and shows four districts outlined around a city labeled “Austin”. The map in the center is labeled “2005-2007” and shows five districts outlined around a city labeled “Austin”. The map on the right is labeled “2013-2015” and shows six districts outlined around a city labeled “Aust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52" r="-2525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11.4</a:t>
            </a:r>
          </a:p>
        </p:txBody>
      </p:sp>
    </p:spTree>
    <p:extLst>
      <p:ext uri="{BB962C8B-B14F-4D97-AF65-F5344CB8AC3E}">
        <p14:creationId xmlns:p14="http://schemas.microsoft.com/office/powerpoint/2010/main" val="113310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7CA5E56-18CC-4AEC-9ACD-8E016E9A5C2D}"/>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ability to levy and collect taxes is the first, and most important, of Congress’s enumerated powers. In 2015, U.S. federal tax revenue totaled $3.25 trillion.</a:t>
            </a:r>
          </a:p>
        </p:txBody>
      </p:sp>
      <p:pic>
        <p:nvPicPr>
          <p:cNvPr id="2" name="Figure" descr="A pie chart titled “Federal Tax Revenue in Fiscal Year 2015”. The first slice is labeled “Other 9%, $299 billion”. The second slice is labeled “Corporate Income 11%, $344 billion”. The third slice is labeled “Payroll 33%, $1.07 trillion”. The fourth slice is labeled “Individual Income 47%, $1.54 trillion”. A callout box reads “total: $3.25 trillion”. At the bottom of the chart, a source is listed: “CBO Historical Tables, March 201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720" r="-3172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11.5</a:t>
            </a:r>
          </a:p>
        </p:txBody>
      </p:sp>
    </p:spTree>
    <p:extLst>
      <p:ext uri="{BB962C8B-B14F-4D97-AF65-F5344CB8AC3E}">
        <p14:creationId xmlns:p14="http://schemas.microsoft.com/office/powerpoint/2010/main" val="508528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59D8C3B-EB2B-46F4-A959-899E0F71E980}"/>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President Truman did not think it necessary to go through Congress to prosecute the war in Korea. This action opened the door to an extended era in which Congress has been effectively removed from decisions about whether to go to war, an era that continues today.</a:t>
            </a:r>
          </a:p>
        </p:txBody>
      </p:sp>
      <p:pic>
        <p:nvPicPr>
          <p:cNvPr id="2" name="Figure" descr="An image of several soldiers surrounding an artillery pie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365" r="-4236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11.6</a:t>
            </a:r>
          </a:p>
        </p:txBody>
      </p:sp>
    </p:spTree>
    <p:extLst>
      <p:ext uri="{BB962C8B-B14F-4D97-AF65-F5344CB8AC3E}">
        <p14:creationId xmlns:p14="http://schemas.microsoft.com/office/powerpoint/2010/main" val="178950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74F3F33-653B-4ADF-B8A2-751A8F5EEF87}"/>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most expensive House race in 2014 was that of Speaker of the House John Boehner (right), a Republican from Ohio, who spent over $17 million to hold his seat. He later resigned in 2015 and was replaced as Speaker by Paul Ryan (left) of Wisconsin’s 1st District.</a:t>
            </a:r>
            <a:r>
              <a:rPr lang="en-US" sz="1600" baseline="30000" dirty="0"/>
              <a:t>13</a:t>
            </a:r>
          </a:p>
        </p:txBody>
      </p:sp>
      <p:pic>
        <p:nvPicPr>
          <p:cNvPr id="2" name="Figure" descr="An image of John Boehner shaking hands with Paul Rya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11.7</a:t>
            </a:r>
          </a:p>
        </p:txBody>
      </p:sp>
    </p:spTree>
    <p:extLst>
      <p:ext uri="{BB962C8B-B14F-4D97-AF65-F5344CB8AC3E}">
        <p14:creationId xmlns:p14="http://schemas.microsoft.com/office/powerpoint/2010/main" val="213598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F6417620-536A-4463-9370-2BC8BF6C0F62}"/>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Federal Election Commission has strict federal election guidelines on who can contribute, to </a:t>
            </a:r>
            <a:r>
              <a:rPr lang="en-US" sz="1600"/>
              <a:t>whom, and </a:t>
            </a:r>
            <a:r>
              <a:rPr lang="en-US" sz="1600" dirty="0"/>
              <a:t>how much.</a:t>
            </a:r>
          </a:p>
        </p:txBody>
      </p:sp>
      <p:pic>
        <p:nvPicPr>
          <p:cNvPr id="2" name="Figure" descr="A table titled “Contribution Limits for 2015-2016 Federal Elections”. The rows are labeled “Donors” and the columns are labeled “Recipients”. Under the column “Candidate Committee” are the values “Individual: $2,700* per election”, “Candidate Committee: $2,000 per election”, “PAC-multicandidate: $5,000 per election”, “PAC-Nonmulticandidate: $2,700 per election, “State/District/Local Party Committee: $5,000 per election”, and “National Party Committee: $5,000 per election (3)”. Under the column “PAC (1) (SSF and Nonconnected)” are the values “Individual: $5,000 per year”, “Candidate Committee: $5,000 per year”, “PAC-multicandidate: $5,000 per year”, “PAC-Nonmulticandidate: $5,000 per year”, “State/District/Local Party Committee: $5,000 per year”, and “National Party Committee: $10,000 per year”. Under the column “State/District/Local Party Committee” are the values “Individual: $10,000 per year (combined)”, “Candidate Committee: Unlimited Transfers”, “PAC-multicandidate: $5,000 per year (combined)”, “PAC-Nonmulticandidate: $10,000 per year (combined)”, “State/District/Local Party Committee: Unlimited Transfers”, and “National Party Committee: Unlimited Transfers”. Under the column “National Party Committee” are the values “Individual: $33,400* per year”, “Candidate Committee: Unlimited Transfers”, “PAC-multicandidate: $15,000 per year”, “PAC-Nonmulticandidate: $33,400* per year”, “State/District/Local Party Committee: Unlimited Transfers”, and “National Party Committee: Unlimited Transfers”. Under the column “Additional National party Committee Accounts (2)” are the values “Individual: $100,200* per account, per year”, “PAC-Multicandidate: $45,000 per account, per year”, and “PAC-Nonmulticandidate: $100,200* per account per year”. At the bottom of the table the following footnotes are listed: *Indexed for inflation in odd-numbered years. (1) “PAC” here refers to a committee that makes contributions to other federal political committees. Independent-expenditure-only political committees (sometimes called “super PACs”) may accept unlimited contributions, including from corporations and labor organizations. (2) The limits in this column apply to a national party committee’s accounts for: (i) the presidential nominating convention; (ii) election recounts and contests and other legal proceedings; and (iii) national party headquarters buildings. A party’s national committee, Senate campaign committee and House campaign committee are each considered separate national party committees with separate limits. Only a national party committee, not the parties’ national congressional campaign committees, may have an account for the presidential nominating convention. (3) Additionally, a national party committee and its Senatorial campaign committee may contribute up to $46,800 combined per campaign to each Senate candidate. At the bottom of the table, a source is listed: “Federal Election Commission. “Contribution Limits for 2015-2016 Federal Elections.” June 25, 20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833" r="-5183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11.8</a:t>
            </a:r>
          </a:p>
        </p:txBody>
      </p:sp>
    </p:spTree>
    <p:extLst>
      <p:ext uri="{BB962C8B-B14F-4D97-AF65-F5344CB8AC3E}">
        <p14:creationId xmlns:p14="http://schemas.microsoft.com/office/powerpoint/2010/main" val="3124268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556</TotalTime>
  <Words>2076</Words>
  <Application>Microsoft Office PowerPoint</Application>
  <PresentationFormat>On-screen Show (4:3)</PresentationFormat>
  <Paragraphs>63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AMERICAN GOVERNMENT</vt:lpstr>
      <vt:lpstr>Figure 11.1</vt:lpstr>
      <vt:lpstr>Figure 11.2</vt:lpstr>
      <vt:lpstr>Figure 11.3</vt:lpstr>
      <vt:lpstr>Figure 11.4</vt:lpstr>
      <vt:lpstr>Figure 11.5</vt:lpstr>
      <vt:lpstr>Figure 11.6</vt:lpstr>
      <vt:lpstr>Figure 11.7</vt:lpstr>
      <vt:lpstr>Figure 11.8</vt:lpstr>
      <vt:lpstr>Figure 11.9</vt:lpstr>
      <vt:lpstr>Figure 11.10</vt:lpstr>
      <vt:lpstr>Figure 11.11</vt:lpstr>
      <vt:lpstr>Figure 11.12</vt:lpstr>
      <vt:lpstr>Figure 11.13</vt:lpstr>
      <vt:lpstr>Figure 11.14</vt:lpstr>
      <vt:lpstr>Figure 11.15</vt:lpstr>
      <vt:lpstr>Figure 11.16</vt:lpstr>
      <vt:lpstr>Figure 11.17</vt:lpstr>
      <vt:lpstr>Figure 11.18</vt:lpstr>
      <vt:lpstr>Figure 11.19</vt:lpstr>
      <vt:lpstr>Figure 11.20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53</cp:revision>
  <cp:lastPrinted>2016-07-29T07:49:27Z</cp:lastPrinted>
  <dcterms:created xsi:type="dcterms:W3CDTF">2012-06-04T02:13:36Z</dcterms:created>
  <dcterms:modified xsi:type="dcterms:W3CDTF">2017-09-15T16:39:43Z</dcterms:modified>
</cp:coreProperties>
</file>