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8"/>
  </p:notesMasterIdLst>
  <p:handoutMasterIdLst>
    <p:handoutMasterId r:id="rId19"/>
  </p:handoutMasterIdLst>
  <p:sldIdLst>
    <p:sldId id="256" r:id="rId2"/>
    <p:sldId id="280" r:id="rId3"/>
    <p:sldId id="273" r:id="rId4"/>
    <p:sldId id="282" r:id="rId5"/>
    <p:sldId id="283" r:id="rId6"/>
    <p:sldId id="284" r:id="rId7"/>
    <p:sldId id="285" r:id="rId8"/>
    <p:sldId id="286" r:id="rId9"/>
    <p:sldId id="287" r:id="rId10"/>
    <p:sldId id="288" r:id="rId11"/>
    <p:sldId id="289" r:id="rId12"/>
    <p:sldId id="290" r:id="rId13"/>
    <p:sldId id="291" r:id="rId14"/>
    <p:sldId id="281" r:id="rId15"/>
    <p:sldId id="293"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14" autoAdjust="0"/>
  </p:normalViewPr>
  <p:slideViewPr>
    <p:cSldViewPr snapToGrid="0" snapToObjects="1">
      <p:cViewPr varScale="1">
        <p:scale>
          <a:sx n="104" d="100"/>
          <a:sy n="104" d="100"/>
        </p:scale>
        <p:origin x="108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725F9-D441-4E4E-8009-92EB6AC9B872}" type="datetimeFigureOut">
              <a:rPr lang="en-US" smtClean="0"/>
              <a:t>09/15/17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77CB6-EAB1-4000-A3A7-215AA45183B3}" type="slidenum">
              <a:rPr lang="en-US" smtClean="0"/>
              <a:t>‹#›</a:t>
            </a:fld>
            <a:endParaRPr lang="en-US"/>
          </a:p>
        </p:txBody>
      </p:sp>
    </p:spTree>
    <p:extLst>
      <p:ext uri="{BB962C8B-B14F-4D97-AF65-F5344CB8AC3E}">
        <p14:creationId xmlns:p14="http://schemas.microsoft.com/office/powerpoint/2010/main" val="455120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77CB6-EAB1-4000-A3A7-215AA45183B3}" type="slidenum">
              <a:rPr lang="en-US" smtClean="0"/>
              <a:t>3</a:t>
            </a:fld>
            <a:endParaRPr lang="en-US"/>
          </a:p>
        </p:txBody>
      </p:sp>
    </p:spTree>
    <p:extLst>
      <p:ext uri="{BB962C8B-B14F-4D97-AF65-F5344CB8AC3E}">
        <p14:creationId xmlns:p14="http://schemas.microsoft.com/office/powerpoint/2010/main" val="77495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2AEEEAC8-7A72-4151-8FD7-C2C1DEF20949}" type="datetime4">
              <a:rPr lang="en-US" smtClean="0"/>
              <a:t>September 15, 2017</a:t>
            </a:fld>
            <a:endParaRPr lang="en-US"/>
          </a:p>
        </p:txBody>
      </p:sp>
      <p:sp>
        <p:nvSpPr>
          <p:cNvPr id="6" name="Footer Placeholder 5"/>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596DB4-4B70-4417-BECE-EEDA6C466182}" type="datetime4">
              <a:rPr lang="en-US" smtClean="0"/>
              <a:t>September 15, 2017</a:t>
            </a:fld>
            <a:endParaRPr lang="en-US"/>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279F39E-8577-4408-B936-8F6371269A2D}" type="datetime4">
              <a:rPr lang="en-US" smtClean="0"/>
              <a:t>September 15, 2017</a:t>
            </a:fld>
            <a:endParaRPr lang="en-US"/>
          </a:p>
        </p:txBody>
      </p:sp>
      <p:sp>
        <p:nvSpPr>
          <p:cNvPr id="6" name="Footer Placeholder 5"/>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893CE7-8E5D-4570-A8BE-0A9A7AA96F2B}" type="datetime4">
              <a:rPr lang="en-US" smtClean="0"/>
              <a:t>September 15, 2017</a:t>
            </a:fld>
            <a:endParaRPr lang="en-US" dirty="0"/>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9217DC1-F350-4212-AFDF-9894417ED595}" type="datetime4">
              <a:rPr lang="en-US" smtClean="0"/>
              <a:t>September 15,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OSXLogo" descr="OpenStax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5504688"/>
            <a:ext cx="1588122" cy="1078992"/>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BkLogo" descr="American Government Book Cove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NumTitle"/>
          <p:cNvSpPr txBox="1">
            <a:spLocks/>
          </p:cNvSpPr>
          <p:nvPr/>
        </p:nvSpPr>
        <p:spPr>
          <a:xfrm>
            <a:off x="0" y="1611719"/>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2 THE CONSTITUTION AND ITS ORIGINS</a:t>
            </a:r>
          </a:p>
          <a:p>
            <a:pPr algn="ctr"/>
            <a:r>
              <a:rPr lang="en-US" sz="1600" cap="none" dirty="0">
                <a:solidFill>
                  <a:schemeClr val="tx1"/>
                </a:solidFill>
                <a:latin typeface="+mn-lt"/>
              </a:rPr>
              <a:t>PowerPoint Image Slideshow</a:t>
            </a:r>
          </a:p>
        </p:txBody>
      </p:sp>
      <p:sp>
        <p:nvSpPr>
          <p:cNvPr id="2" name="BkTitle">
            <a:extLst>
              <a:ext uri="{FF2B5EF4-FFF2-40B4-BE49-F238E27FC236}">
                <a16:creationId xmlns:a16="http://schemas.microsoft.com/office/drawing/2014/main" id="{49CC30D3-1505-4F74-9BB6-105E129DC7D2}"/>
              </a:ext>
            </a:extLst>
          </p:cNvPr>
          <p:cNvSpPr>
            <a:spLocks noGrp="1"/>
          </p:cNvSpPr>
          <p:nvPr>
            <p:ph type="title" idx="4294967295"/>
          </p:nvPr>
        </p:nvSpPr>
        <p:spPr>
          <a:xfrm>
            <a:off x="0" y="716129"/>
            <a:ext cx="9144000" cy="706264"/>
          </a:xfrm>
        </p:spPr>
        <p:txBody>
          <a:bodyPr>
            <a:normAutofit/>
          </a:bodyPr>
          <a:lstStyle/>
          <a:p>
            <a:pPr algn="ctr"/>
            <a:r>
              <a:rPr lang="en-US" sz="3600" dirty="0"/>
              <a:t>AMERICAN GOVERNMENT</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ADA8D5B5-4360-49C0-A6E4-7B33A92C44D7}"/>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To prevent the national government, or any one group within it, from becoming too powerful, the Constitution divided the government into three branches with different powers. No branch could function without the cooperation of the others, and each branch could restrict the powers of the others.</a:t>
            </a:r>
          </a:p>
        </p:txBody>
      </p:sp>
      <p:pic>
        <p:nvPicPr>
          <p:cNvPr id="2" name="Figure" descr="This infographic includes three boxes with Executive, Judicial, and Legislative headings. The powers listed for the executive branch are: President is commander-in0chief of the nation’s armed forces; President is responsible for conducting foreign affairs; President appoints federal judges, ambassadors, and the heads of executive departments; President may grant pardons to those who have broken federal laws; President has the power to veto legislation passed by Congress. The powers listed for the judicial branch are: Supreme Court hears cases involving federal law and is the nation’s final court of appeal; Supreme Court has the power to declare laws and actions by the executive branch unconstitutional; Chief Justice of the Supreme Court presides over impeachment trials. The powers listed for the legislative branch are: Congress has the power to pass legislation; Congress may declare war; Senate has the power to ratify treaties signed by the president; Senate must give its consent to the president’s appointment of federal judges, ambassadors, and the heads of executive departments; Congress may impeach the president and remove him or her from office; Congress may establish the number of Supreme Court justices and regular the Court’s jurisdiction.&quo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7516" r="-17516"/>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2.9</a:t>
            </a:r>
          </a:p>
        </p:txBody>
      </p:sp>
    </p:spTree>
    <p:extLst>
      <p:ext uri="{BB962C8B-B14F-4D97-AF65-F5344CB8AC3E}">
        <p14:creationId xmlns:p14="http://schemas.microsoft.com/office/powerpoint/2010/main" val="357654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5A25F7E2-269F-47D5-87A2-A2A2FF676262}"/>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Autofit/>
          </a:bodyPr>
          <a:lstStyle/>
          <a:p>
            <a:r>
              <a:rPr lang="en-US" sz="1400" dirty="0"/>
              <a:t>Reserve powers allow the states to pass intrastate legislation, such as laws on commerce, drug use, and marriage </a:t>
            </a:r>
            <a:r>
              <a:rPr lang="en-US" sz="1400" dirty="0">
                <a:solidFill>
                  <a:srgbClr val="6CB255"/>
                </a:solidFill>
              </a:rPr>
              <a:t>(a)</a:t>
            </a:r>
            <a:r>
              <a:rPr lang="en-US" sz="1400" dirty="0"/>
              <a:t>. However, sometimes judicial rulings at the federal level may supersede such legislation, as happened in </a:t>
            </a:r>
            <a:r>
              <a:rPr lang="en-US" sz="1400" i="1" dirty="0" err="1"/>
              <a:t>Obergefell</a:t>
            </a:r>
            <a:r>
              <a:rPr lang="en-US" sz="1400" i="1" dirty="0"/>
              <a:t> </a:t>
            </a:r>
            <a:r>
              <a:rPr lang="en-US" sz="1400" dirty="0"/>
              <a:t>v.</a:t>
            </a:r>
            <a:r>
              <a:rPr lang="en-US" sz="1400" i="1" dirty="0"/>
              <a:t> Hodges </a:t>
            </a:r>
            <a:r>
              <a:rPr lang="en-US" sz="1400" dirty="0"/>
              <a:t>(2015), the recent Supreme Court case regarding marriage equality </a:t>
            </a:r>
            <a:r>
              <a:rPr lang="en-US" sz="1400" dirty="0">
                <a:solidFill>
                  <a:srgbClr val="6CB255"/>
                </a:solidFill>
              </a:rPr>
              <a:t>(b)</a:t>
            </a:r>
            <a:r>
              <a:rPr lang="en-US" sz="1400" dirty="0"/>
              <a:t>. (credit a: modification of work by Damian </a:t>
            </a:r>
            <a:r>
              <a:rPr lang="en-US" sz="1400" dirty="0" err="1"/>
              <a:t>Gadal</a:t>
            </a:r>
            <a:r>
              <a:rPr lang="en-US" sz="1400" dirty="0"/>
              <a:t>; credit b: modification of work by </a:t>
            </a:r>
            <a:r>
              <a:rPr lang="en-US" sz="1400" dirty="0" err="1"/>
              <a:t>Ludovic</a:t>
            </a:r>
            <a:r>
              <a:rPr lang="en-US" sz="1400" dirty="0"/>
              <a:t> </a:t>
            </a:r>
            <a:r>
              <a:rPr lang="en-US" sz="1400" dirty="0" err="1"/>
              <a:t>Bertron</a:t>
            </a:r>
            <a:r>
              <a:rPr lang="en-US" sz="1400" dirty="0"/>
              <a:t>)</a:t>
            </a:r>
          </a:p>
        </p:txBody>
      </p:sp>
      <p:pic>
        <p:nvPicPr>
          <p:cNvPr id="2" name="Figure" descr="Photo a shows the outside storefront and sign for a medical marijuana doctor. Photo b shows a wedding cake topper with two males in tuxedoe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378" r="-1378"/>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2.10</a:t>
            </a:r>
          </a:p>
        </p:txBody>
      </p:sp>
    </p:spTree>
    <p:extLst>
      <p:ext uri="{BB962C8B-B14F-4D97-AF65-F5344CB8AC3E}">
        <p14:creationId xmlns:p14="http://schemas.microsoft.com/office/powerpoint/2010/main" val="280174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5F07671C-85D3-40D7-A563-01499FB57107}"/>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Autofit/>
          </a:bodyPr>
          <a:lstStyle/>
          <a:p>
            <a:r>
              <a:rPr lang="en-US" sz="1600" dirty="0"/>
              <a:t>This </a:t>
            </a:r>
            <a:r>
              <a:rPr lang="en-US" sz="1600" i="1" dirty="0"/>
              <a:t>Massachusetts Sentinel </a:t>
            </a:r>
            <a:r>
              <a:rPr lang="en-US" sz="1600" dirty="0"/>
              <a:t>cartoon </a:t>
            </a:r>
            <a:r>
              <a:rPr lang="en-US" sz="1600" dirty="0">
                <a:solidFill>
                  <a:srgbClr val="6CB255"/>
                </a:solidFill>
              </a:rPr>
              <a:t>(a)</a:t>
            </a:r>
            <a:r>
              <a:rPr lang="en-US" sz="1600" dirty="0"/>
              <a:t> encourages the state’s voters to join Georgia and neighboring Connecticut in ratifying the Constitution. Less than a month later, on February 6, 1788, Massachusetts became the sixth member of the newly formed federal union </a:t>
            </a:r>
            <a:r>
              <a:rPr lang="en-US" sz="1600" dirty="0">
                <a:solidFill>
                  <a:srgbClr val="6CB255"/>
                </a:solidFill>
              </a:rPr>
              <a:t>(b)</a:t>
            </a:r>
            <a:r>
              <a:rPr lang="en-US" sz="1600" dirty="0"/>
              <a:t>.</a:t>
            </a:r>
          </a:p>
        </p:txBody>
      </p:sp>
      <p:pic>
        <p:nvPicPr>
          <p:cNvPr id="4" name="Figure" descr="Image a shows a newspaper illustration showing five pillars standing upright representing Delaware, Pennsylvania, New Jersey, Georgia and Connecticut. A sixth pillar representing Massachusetts is broken apart from the others and falling over). Image b shows a similar newspaper illustration showing the six pillars all standing upr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336" r="-9336"/>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2.11</a:t>
            </a:r>
          </a:p>
        </p:txBody>
      </p:sp>
    </p:spTree>
    <p:extLst>
      <p:ext uri="{BB962C8B-B14F-4D97-AF65-F5344CB8AC3E}">
        <p14:creationId xmlns:p14="http://schemas.microsoft.com/office/powerpoint/2010/main" val="799539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732827F4-370D-4C62-B5F2-FD685235B75F}"/>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92500" lnSpcReduction="10000"/>
          </a:bodyPr>
          <a:lstStyle/>
          <a:p>
            <a:r>
              <a:rPr lang="en-US" sz="1600" dirty="0"/>
              <a:t>This timeline shows the order in which states ratified the new Constitution. Small states that would benefit from the protection of a larger union ratified the Constitution fairly quickly, such as Delaware and Connecticut. Larger, more populous states like Virginia and New York took longer. The last state to ratify was Rhode Island, a state that had always proven reluctant to act alongside the others.</a:t>
            </a:r>
          </a:p>
        </p:txBody>
      </p:sp>
      <p:pic>
        <p:nvPicPr>
          <p:cNvPr id="2" name="Figure" descr="This timeline includes twelve states with the dates that each ratified the Constitution. Delaware ratified on December 7, 1787; Pennsylvania ratified on December 12, 1787; New Jersey ratified on December 18, 1787; Georgia ratified on December 31, 1787; Connecticut ratified on January 9, 1788; Massachusetts ratified on February 6, 1788; Maryland ratified on April 26, 1788; South Carolina ratified on May 23, 1788; New Hampshire ratified on June 21, 1788; Virginia ratified on June 25, 1788; New York ratified on July 26, 1788; North Carolina ratified on November 21, 1789; and Rhode Island ratified on May 29, 179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011" b="-1001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2.12</a:t>
            </a:r>
          </a:p>
        </p:txBody>
      </p:sp>
    </p:spTree>
    <p:extLst>
      <p:ext uri="{BB962C8B-B14F-4D97-AF65-F5344CB8AC3E}">
        <p14:creationId xmlns:p14="http://schemas.microsoft.com/office/powerpoint/2010/main" val="81754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7E7859BF-1865-4B6C-BB9E-AE143953B6E6}"/>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Text"/>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From 1787 to 1788, Alexander Hamilton, James Madison, and John Jay authored a series of essays intended to convince Americans, especially New Yorkers, to support the new Constitution. These essays, which originally appeared in newspapers, were collected and published together under the title </a:t>
            </a:r>
            <a:r>
              <a:rPr lang="en-US" sz="1600" i="1" dirty="0">
                <a:solidFill>
                  <a:schemeClr val="tx1"/>
                </a:solidFill>
              </a:rPr>
              <a:t>The Federalist</a:t>
            </a:r>
            <a:r>
              <a:rPr lang="en-US" sz="1600" dirty="0">
                <a:solidFill>
                  <a:schemeClr val="tx1"/>
                </a:solidFill>
              </a:rPr>
              <a:t> in 1788. They are now known as </a:t>
            </a:r>
            <a:r>
              <a:rPr lang="en-US" sz="1600" i="1" dirty="0">
                <a:solidFill>
                  <a:schemeClr val="tx1"/>
                </a:solidFill>
              </a:rPr>
              <a:t>The Federalist Papers</a:t>
            </a:r>
            <a:r>
              <a:rPr lang="en-US" sz="1600" dirty="0">
                <a:solidFill>
                  <a:schemeClr val="tx1"/>
                </a:solidFill>
              </a:rPr>
              <a:t>.</a:t>
            </a:r>
          </a:p>
        </p:txBody>
      </p:sp>
      <p:pic>
        <p:nvPicPr>
          <p:cNvPr id="2" name="Figure" descr="This image shows an advertisement for The Federalist pap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202" r="-10202"/>
          <a:stretch>
            <a:fillRect/>
          </a:stretch>
        </p:blipFill>
        <p:spPr>
          <a:xfrm>
            <a:off x="457200" y="1108075"/>
            <a:ext cx="4032250" cy="5256213"/>
          </a:xfrm>
        </p:spPr>
      </p:pic>
      <p:pic>
        <p:nvPicPr>
          <p:cNvPr id="2050"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normAutofit/>
          </a:bodyPr>
          <a:lstStyle/>
          <a:p>
            <a:r>
              <a:rPr lang="en-US" sz="2400" dirty="0">
                <a:solidFill>
                  <a:srgbClr val="6CB255"/>
                </a:solidFill>
              </a:rPr>
              <a:t>Figure 2.13</a:t>
            </a:r>
          </a:p>
        </p:txBody>
      </p:sp>
    </p:spTree>
    <p:extLst>
      <p:ext uri="{BB962C8B-B14F-4D97-AF65-F5344CB8AC3E}">
        <p14:creationId xmlns:p14="http://schemas.microsoft.com/office/powerpoint/2010/main" val="384558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91E729CC-AD47-4535-BF64-46A469CCDE52}"/>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Autofit/>
          </a:bodyPr>
          <a:lstStyle/>
          <a:p>
            <a:r>
              <a:rPr lang="en-US" sz="1250" dirty="0"/>
              <a:t>James Madison </a:t>
            </a:r>
            <a:r>
              <a:rPr lang="en-US" sz="1250" dirty="0">
                <a:solidFill>
                  <a:srgbClr val="6CB255"/>
                </a:solidFill>
              </a:rPr>
              <a:t>(a) </a:t>
            </a:r>
            <a:r>
              <a:rPr lang="en-US" sz="1250" dirty="0"/>
              <a:t>played a vital role in the formation of the Constitution. He was an important participant in the Constitutional Convention and authored many of </a:t>
            </a:r>
            <a:r>
              <a:rPr lang="en-US" sz="1250" i="1" dirty="0"/>
              <a:t>The Federalist Papers</a:t>
            </a:r>
            <a:r>
              <a:rPr lang="en-US" sz="1250" dirty="0"/>
              <a:t>. Despite the fact that he did not believe that a Bill of Rights was necessary, he wrote one in order to allay the fears of those who believed the federal government was too powerful. He also served as Thomas Jefferson’s vice president and was elected president himself in 1808. Alexander Hamilton </a:t>
            </a:r>
            <a:r>
              <a:rPr lang="en-US" sz="1250" dirty="0">
                <a:solidFill>
                  <a:srgbClr val="6CB255"/>
                </a:solidFill>
              </a:rPr>
              <a:t>(b) </a:t>
            </a:r>
            <a:r>
              <a:rPr lang="en-US" sz="1250" dirty="0"/>
              <a:t>was one of the greatest political minds of the early United States. He authored the majority of </a:t>
            </a:r>
            <a:r>
              <a:rPr lang="en-US" sz="1250" i="1" dirty="0"/>
              <a:t>The Federalist Papers</a:t>
            </a:r>
            <a:r>
              <a:rPr lang="en-US" sz="1250" dirty="0"/>
              <a:t> and served as Secretary of the Treasury in George Washington’s administration.</a:t>
            </a:r>
          </a:p>
        </p:txBody>
      </p:sp>
      <p:pic>
        <p:nvPicPr>
          <p:cNvPr id="2" name="Figure" descr="An engraving depicts James Madison. A painting depicts Alexander Hamilt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671" r="-2567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2.14</a:t>
            </a:r>
          </a:p>
        </p:txBody>
      </p:sp>
    </p:spTree>
    <p:extLst>
      <p:ext uri="{BB962C8B-B14F-4D97-AF65-F5344CB8AC3E}">
        <p14:creationId xmlns:p14="http://schemas.microsoft.com/office/powerpoint/2010/main" val="54623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9CECD31C-1FBB-4672-92DF-B5DA47F6F511}"/>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Suffragists encourage Ohio men to support votes for women. Before the Nineteenth Amendment was added to the Constitution in 1920, only a few western states such as Wyoming gave women the right to vote. These women seem to be attracting a primarily female audience to hear their cause.</a:t>
            </a:r>
          </a:p>
        </p:txBody>
      </p:sp>
      <p:pic>
        <p:nvPicPr>
          <p:cNvPr id="2" name="Figure" descr="This photo shows several women outside of the Woman Suffrage Headquarters. A large sign reads “Woman Suffrage Headquarters. Men of Ohio! Give the Women a Square Deal. Vote for Amendment No. 23 on September 3, 1912.” A second sign reads, “Come in and learn why women ought to vo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783" r="-35783"/>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2.15</a:t>
            </a:r>
          </a:p>
        </p:txBody>
      </p:sp>
    </p:spTree>
    <p:extLst>
      <p:ext uri="{BB962C8B-B14F-4D97-AF65-F5344CB8AC3E}">
        <p14:creationId xmlns:p14="http://schemas.microsoft.com/office/powerpoint/2010/main" val="21522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a:extLst>
              <a:ext uri="{FF2B5EF4-FFF2-40B4-BE49-F238E27FC236}">
                <a16:creationId xmlns:a16="http://schemas.microsoft.com/office/drawing/2014/main" id="{AC728D61-2E89-4669-8854-3B1DF7DAF5FD}"/>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Written in 1787 and amended twenty-seven times, the U.S. Constitution is a living document that has served as the basis for U.S. government for more than two hundred years. (credit: modification of work by National Archives and Records Administration)</a:t>
            </a:r>
          </a:p>
        </p:txBody>
      </p:sp>
      <p:pic>
        <p:nvPicPr>
          <p:cNvPr id="2" name="Figure" descr="A photo of the U.S. Constitution displays the headings, “We the People” and “Article I.”"/>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61" r="-316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2.1</a:t>
            </a:r>
          </a:p>
        </p:txBody>
      </p:sp>
    </p:spTree>
    <p:extLst>
      <p:ext uri="{BB962C8B-B14F-4D97-AF65-F5344CB8AC3E}">
        <p14:creationId xmlns:p14="http://schemas.microsoft.com/office/powerpoint/2010/main" val="103449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052FE5F5-0F4A-45E4-8863-5F2F39B0EBFB}"/>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Text"/>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John Locke was one of the most influential thinkers of the Enlightenment. His writings form the basis for many modern political ideas.</a:t>
            </a:r>
          </a:p>
        </p:txBody>
      </p:sp>
      <p:pic>
        <p:nvPicPr>
          <p:cNvPr id="2" name="Figure" descr="A painting shows John Lock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568" b="-568"/>
          <a:stretch>
            <a:fillRect/>
          </a:stretch>
        </p:blipFill>
        <p:spPr>
          <a:xfrm>
            <a:off x="457200" y="1108075"/>
            <a:ext cx="4032250" cy="5256213"/>
          </a:xfrm>
        </p:spPr>
      </p:pic>
      <p:pic>
        <p:nvPicPr>
          <p:cNvPr id="2050" name="OSXLogo" descr="OpenStax Log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normAutofit/>
          </a:bodyPr>
          <a:lstStyle/>
          <a:p>
            <a:r>
              <a:rPr lang="en-US" sz="2400" dirty="0">
                <a:solidFill>
                  <a:srgbClr val="6CB255"/>
                </a:solidFill>
              </a:rPr>
              <a:t>Figure 2.2</a:t>
            </a: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id="{7BB1F981-7D2E-4D4C-808E-E1A2B74DF32E}"/>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his newspaper page shows a drawing of a scene from the Boston Massac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481" b="-5481"/>
          <a:stretch>
            <a:fillRect/>
          </a:stretch>
        </p:blipFill>
        <p:spPr>
          <a:xfrm>
            <a:off x="4489450" y="1108075"/>
            <a:ext cx="4030663" cy="5256213"/>
          </a:xfrm>
        </p:spPr>
      </p:pic>
      <p:sp>
        <p:nvSpPr>
          <p:cNvPr id="14" name="Text"/>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The Sons of Liberty circulated this sensationalized version of the events of March 5, 1770, in order to promote the rightness of their cause; it depicts British soldiers firing on unarmed civilians in the event that became known as the Boston Massacre. Later portrayals would more prominently feature </a:t>
            </a:r>
            <a:r>
              <a:rPr lang="en-US" sz="1600" dirty="0" err="1">
                <a:solidFill>
                  <a:srgbClr val="000000"/>
                </a:solidFill>
              </a:rPr>
              <a:t>Crispus</a:t>
            </a:r>
            <a:r>
              <a:rPr lang="en-US" sz="1600" dirty="0">
                <a:solidFill>
                  <a:srgbClr val="000000"/>
                </a:solidFill>
              </a:rPr>
              <a:t> Attucks, an African American who was one of the first to die. Eight British soldiers were tried for murder as a result of the confrontation.</a:t>
            </a:r>
          </a:p>
        </p:txBody>
      </p:sp>
      <p:sp>
        <p:nvSpPr>
          <p:cNvPr id="5" name="FigureNum"/>
          <p:cNvSpPr>
            <a:spLocks noGrp="1"/>
          </p:cNvSpPr>
          <p:nvPr>
            <p:ph type="title"/>
          </p:nvPr>
        </p:nvSpPr>
        <p:spPr/>
        <p:txBody>
          <a:bodyPr>
            <a:normAutofit/>
          </a:bodyPr>
          <a:lstStyle/>
          <a:p>
            <a:pPr algn="r"/>
            <a:r>
              <a:rPr lang="en-US" sz="2400" dirty="0">
                <a:solidFill>
                  <a:srgbClr val="6CB255"/>
                </a:solidFill>
              </a:rPr>
              <a:t>Figure 2.3</a:t>
            </a:r>
          </a:p>
        </p:txBody>
      </p:sp>
      <p:pic>
        <p:nvPicPr>
          <p:cNvPr id="7"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4049"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34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321C7B4F-B7F3-4F27-8A6C-BDC1565A9C61}"/>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92500" lnSpcReduction="10000"/>
          </a:bodyPr>
          <a:lstStyle/>
          <a:p>
            <a:r>
              <a:rPr lang="en-US" sz="1600" dirty="0"/>
              <a:t>Members of the modern Tea Party movement claim to represent the same spirit as their colonial forebears in the iconic lithograph </a:t>
            </a:r>
            <a:r>
              <a:rPr lang="en-US" sz="1600" i="1" dirty="0"/>
              <a:t>The Destruction of Tea at Boston Harbor </a:t>
            </a:r>
            <a:r>
              <a:rPr lang="en-US" sz="1600" dirty="0">
                <a:solidFill>
                  <a:srgbClr val="6CB255"/>
                </a:solidFill>
              </a:rPr>
              <a:t>(a) </a:t>
            </a:r>
            <a:r>
              <a:rPr lang="en-US" sz="1600" dirty="0"/>
              <a:t>and protest against what they perceive as government’s interference with people’s rights. In April 2010, members of a Tea Party Express rally on the Boston Common signed a signature wall to record their protest </a:t>
            </a:r>
            <a:r>
              <a:rPr lang="en-US" sz="1600" dirty="0">
                <a:solidFill>
                  <a:srgbClr val="6CB255"/>
                </a:solidFill>
              </a:rPr>
              <a:t>(b)</a:t>
            </a:r>
            <a:r>
              <a:rPr lang="en-US" sz="1600" dirty="0"/>
              <a:t>. (credit b: modification of work by Tim Pierce)</a:t>
            </a:r>
            <a:endParaRPr lang="en-US" sz="1600" i="1" dirty="0"/>
          </a:p>
        </p:txBody>
      </p:sp>
      <p:pic>
        <p:nvPicPr>
          <p:cNvPr id="2" name="Figure" descr="The lithograph in Part a shows a scene from the Boston Tea Party where protestors emptied tea chests into the Boston Harbor. Photo b shows a participant in a Tea Party Express rally, dressed in colonial clothing, writing on a wa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463" b="-10463"/>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2.4</a:t>
            </a:r>
          </a:p>
        </p:txBody>
      </p:sp>
    </p:spTree>
    <p:extLst>
      <p:ext uri="{BB962C8B-B14F-4D97-AF65-F5344CB8AC3E}">
        <p14:creationId xmlns:p14="http://schemas.microsoft.com/office/powerpoint/2010/main" val="209717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67B9C183-60F6-4719-B061-37F095FE94D8}"/>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The presentation of the Declaration of Independence is commemorated in a painting by John Trumbull in 1817. It was commissioned to hang in the Capitol in Washington, DC.</a:t>
            </a:r>
          </a:p>
        </p:txBody>
      </p:sp>
      <p:pic>
        <p:nvPicPr>
          <p:cNvPr id="2" name="Figure" descr="This painting depicts the signing of the Declaration of Independenc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130" r="-26130"/>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2.5</a:t>
            </a:r>
          </a:p>
        </p:txBody>
      </p:sp>
    </p:spTree>
    <p:extLst>
      <p:ext uri="{BB962C8B-B14F-4D97-AF65-F5344CB8AC3E}">
        <p14:creationId xmlns:p14="http://schemas.microsoft.com/office/powerpoint/2010/main" val="278123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DEC029C8-7623-4E33-A9CF-DEAB41164BFD}"/>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This contemporary depiction of Continental Army veteran Daniel Shays (left) and Job Shattuck (right), who led an uprising of Massachusetts farmers in 1786–1787 that prompted calls for a stronger national government, appeared on the cover of </a:t>
            </a:r>
            <a:r>
              <a:rPr lang="en-US" sz="1600" i="1" dirty="0"/>
              <a:t>Bickerstaff’s Genuine Boston </a:t>
            </a:r>
            <a:r>
              <a:rPr lang="en-US" sz="1600" i="1" dirty="0" err="1"/>
              <a:t>Almanack</a:t>
            </a:r>
            <a:r>
              <a:rPr lang="en-US" sz="1600" dirty="0"/>
              <a:t> </a:t>
            </a:r>
            <a:r>
              <a:rPr lang="en-US" sz="1600" i="1" dirty="0"/>
              <a:t>for 1787</a:t>
            </a:r>
            <a:r>
              <a:rPr lang="en-US" sz="1600" dirty="0"/>
              <a:t>.</a:t>
            </a:r>
          </a:p>
        </p:txBody>
      </p:sp>
      <p:pic>
        <p:nvPicPr>
          <p:cNvPr id="2" name="Figure" descr="This 1787 almanac cover shows a drawing of Daniel Shays and Job Shattuc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395" r="-31395"/>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2.6</a:t>
            </a:r>
          </a:p>
        </p:txBody>
      </p:sp>
    </p:spTree>
    <p:extLst>
      <p:ext uri="{BB962C8B-B14F-4D97-AF65-F5344CB8AC3E}">
        <p14:creationId xmlns:p14="http://schemas.microsoft.com/office/powerpoint/2010/main" val="60945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9EE7C1C0-FD6F-4E03-8DD8-B1222FDEDFC4}"/>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fontScale="92500" lnSpcReduction="10000"/>
          </a:bodyPr>
          <a:lstStyle/>
          <a:p>
            <a:r>
              <a:rPr lang="en-US" sz="1600" dirty="0"/>
              <a:t>The Virginia Plan called for a two-house legislature. Representation in both houses would be based on population. A state’s representatives in one house would be elected by the state’s voters. These representatives would then appoint representatives to the second house from among candidates chosen by the state’s legislature. The New Jersey Plan favored maintaining a one-house Congress with each state being equally represented.</a:t>
            </a:r>
          </a:p>
        </p:txBody>
      </p:sp>
      <p:pic>
        <p:nvPicPr>
          <p:cNvPr id="2" name="Figure" descr="This infographic shows a comparison between the Virginia Plan on the left and the New Jersey Plan on the right. It depicts the type of legislature, representation, and role of the national government for each plan. In the Virginia Plan, the legislature is bicameral, representation is population based with a higher population yielding more representation, and the role of national government is to legislate for states and veto state law. In the New Jersey Plan, the legislature is unicameral, representation is state based with each state equally represented, and the role of national government is to provide defense but not override state authorit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3028" r="-23028"/>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2.7</a:t>
            </a:r>
          </a:p>
        </p:txBody>
      </p:sp>
    </p:spTree>
    <p:extLst>
      <p:ext uri="{BB962C8B-B14F-4D97-AF65-F5344CB8AC3E}">
        <p14:creationId xmlns:p14="http://schemas.microsoft.com/office/powerpoint/2010/main" val="405411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a:extLst>
              <a:ext uri="{FF2B5EF4-FFF2-40B4-BE49-F238E27FC236}">
                <a16:creationId xmlns:a16="http://schemas.microsoft.com/office/drawing/2014/main" id="{C0FF7EB9-0774-4FBA-BB34-27A35F865EA2}"/>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This </a:t>
            </a:r>
            <a:r>
              <a:rPr lang="en-US" sz="1600" dirty="0" err="1"/>
              <a:t>infographic</a:t>
            </a:r>
            <a:r>
              <a:rPr lang="en-US" sz="1600" dirty="0"/>
              <a:t> shows the methods proposed for counting slave populations and the resulting Three-Fifths Compromise.</a:t>
            </a:r>
          </a:p>
        </p:txBody>
      </p:sp>
      <p:pic>
        <p:nvPicPr>
          <p:cNvPr id="2" name="Figure" descr="This graphic shows two boxes (Proposal 1 on the left and Proposal 2 on the right) with an arrow from each box that points downward to one box (Three-fifths Compromise) underneath the two top boxes. In Proposal 1, 5 citizens equal 5 votes, and 5 slaves equal 5 votes. In Proposal 2, 5 citizens equal 5 votes, and 5 slaves equal 0 votes. In the Three-Fifths Compromise, 5 citizens equal 5 votes, and 5 slaves equal 3 vo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4307" r="-24307"/>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2.8</a:t>
            </a:r>
          </a:p>
        </p:txBody>
      </p:sp>
    </p:spTree>
    <p:extLst>
      <p:ext uri="{BB962C8B-B14F-4D97-AF65-F5344CB8AC3E}">
        <p14:creationId xmlns:p14="http://schemas.microsoft.com/office/powerpoint/2010/main" val="402394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1789</Words>
  <Application>Microsoft Office PowerPoint</Application>
  <PresentationFormat>On-screen Show (4:3)</PresentationFormat>
  <Paragraphs>49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Essential</vt:lpstr>
      <vt:lpstr>AMERICAN GOVERNMENT</vt:lpstr>
      <vt:lpstr>Figure 2.1</vt:lpstr>
      <vt:lpstr>Figure 2.2</vt:lpstr>
      <vt:lpstr>Figure 2.3</vt:lpstr>
      <vt:lpstr>Figure 2.4</vt:lpstr>
      <vt:lpstr>Figure 2.5</vt:lpstr>
      <vt:lpstr>Figure 2.6</vt:lpstr>
      <vt:lpstr>Figure 2.7</vt:lpstr>
      <vt:lpstr>Figure 2.8</vt:lpstr>
      <vt:lpstr>Figure 2.9</vt:lpstr>
      <vt:lpstr>Figure 2.10</vt:lpstr>
      <vt:lpstr>Figure 2.11</vt:lpstr>
      <vt:lpstr>Figure 2.12</vt:lpstr>
      <vt:lpstr>Figure 2.13</vt:lpstr>
      <vt:lpstr>Figure 2.14</vt:lpstr>
      <vt:lpstr>Figure 2.15</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ConversionPS</cp:lastModifiedBy>
  <cp:revision>53</cp:revision>
  <cp:lastPrinted>2016-07-29T04:31:34Z</cp:lastPrinted>
  <dcterms:created xsi:type="dcterms:W3CDTF">2012-06-04T02:13:36Z</dcterms:created>
  <dcterms:modified xsi:type="dcterms:W3CDTF">2017-09-14T23:27:48Z</dcterms:modified>
</cp:coreProperties>
</file>