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1"/>
  </p:notesMasterIdLst>
  <p:handoutMasterIdLst>
    <p:handoutMasterId r:id="rId22"/>
  </p:handoutMasterIdLst>
  <p:sldIdLst>
    <p:sldId id="256" r:id="rId2"/>
    <p:sldId id="277" r:id="rId3"/>
    <p:sldId id="280" r:id="rId4"/>
    <p:sldId id="281" r:id="rId5"/>
    <p:sldId id="282" r:id="rId6"/>
    <p:sldId id="286" r:id="rId7"/>
    <p:sldId id="287" r:id="rId8"/>
    <p:sldId id="283" r:id="rId9"/>
    <p:sldId id="284" r:id="rId10"/>
    <p:sldId id="285" r:id="rId11"/>
    <p:sldId id="297" r:id="rId12"/>
    <p:sldId id="298" r:id="rId13"/>
    <p:sldId id="299" r:id="rId14"/>
    <p:sldId id="300" r:id="rId15"/>
    <p:sldId id="301" r:id="rId16"/>
    <p:sldId id="302" r:id="rId17"/>
    <p:sldId id="303" r:id="rId18"/>
    <p:sldId id="304" r:id="rId19"/>
    <p:sldId id="30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14" autoAdjust="0"/>
  </p:normalViewPr>
  <p:slideViewPr>
    <p:cSldViewPr snapToGrid="0" snapToObjects="1">
      <p:cViewPr varScale="1">
        <p:scale>
          <a:sx n="104" d="100"/>
          <a:sy n="104" d="100"/>
        </p:scale>
        <p:origin x="95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0AD1DA-68D4-4191-92B3-6B968F60B1F6}" type="datetimeFigureOut">
              <a:rPr lang="en-US" smtClean="0"/>
              <a:t>09/16/17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D2BDF-248F-4802-B97F-817266C4B575}" type="slidenum">
              <a:rPr lang="en-US" smtClean="0"/>
              <a:t>‹#›</a:t>
            </a:fld>
            <a:endParaRPr lang="en-US"/>
          </a:p>
        </p:txBody>
      </p:sp>
    </p:spTree>
    <p:extLst>
      <p:ext uri="{BB962C8B-B14F-4D97-AF65-F5344CB8AC3E}">
        <p14:creationId xmlns:p14="http://schemas.microsoft.com/office/powerpoint/2010/main" val="81808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16,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16,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16,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16,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16,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OSXLogo" descr="OpenStax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BkCover" descr="American Government Book Cove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NumTitle"/>
          <p:cNvSpPr txBox="1">
            <a:spLocks/>
          </p:cNvSpPr>
          <p:nvPr/>
        </p:nvSpPr>
        <p:spPr>
          <a:xfrm>
            <a:off x="0" y="1620950"/>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14 STATE AND LOCAL GOVERNMENT</a:t>
            </a:r>
          </a:p>
          <a:p>
            <a:pPr algn="ctr"/>
            <a:r>
              <a:rPr lang="en-US" sz="1600" cap="none" dirty="0">
                <a:solidFill>
                  <a:schemeClr val="tx1"/>
                </a:solidFill>
                <a:latin typeface="+mn-lt"/>
              </a:rPr>
              <a:t>PowerPoint Image Slideshow</a:t>
            </a:r>
          </a:p>
        </p:txBody>
      </p:sp>
      <p:sp>
        <p:nvSpPr>
          <p:cNvPr id="2" name="BkTitle">
            <a:extLst>
              <a:ext uri="{FF2B5EF4-FFF2-40B4-BE49-F238E27FC236}">
                <a16:creationId xmlns:a16="http://schemas.microsoft.com/office/drawing/2014/main" id="{1025B7C4-EE5C-4CAF-9873-80B1BD0FFE05}"/>
              </a:ext>
            </a:extLst>
          </p:cNvPr>
          <p:cNvSpPr>
            <a:spLocks noGrp="1"/>
          </p:cNvSpPr>
          <p:nvPr>
            <p:ph type="title" idx="4294967295"/>
          </p:nvPr>
        </p:nvSpPr>
        <p:spPr>
          <a:xfrm>
            <a:off x="0" y="790029"/>
            <a:ext cx="9144000" cy="636959"/>
          </a:xfrm>
        </p:spPr>
        <p:txBody>
          <a:bodyPr>
            <a:noAutofit/>
          </a:bodyPr>
          <a:lstStyle/>
          <a:p>
            <a:pPr algn="ctr"/>
            <a:r>
              <a:rPr lang="en-US" sz="3600" dirty="0"/>
              <a:t>AMERICAN</a:t>
            </a:r>
            <a:r>
              <a:rPr lang="en-US" sz="3600" baseline="0" dirty="0"/>
              <a:t> GOVERNMENT</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30EC6E23-60E2-43CA-BE25-9B725ABF6DA1}"/>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South Carolina governor Nikki Haley delivers her 2015 State of the State address from the State House in Columbia, South Carolina, on January 21, 2015.</a:t>
            </a:r>
          </a:p>
        </p:txBody>
      </p:sp>
      <p:pic>
        <p:nvPicPr>
          <p:cNvPr id="2" name="Figure" descr="An image of Nikki Haley standing behind a podiu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747" r="-12747"/>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14.9</a:t>
            </a:r>
          </a:p>
        </p:txBody>
      </p:sp>
    </p:spTree>
    <p:extLst>
      <p:ext uri="{BB962C8B-B14F-4D97-AF65-F5344CB8AC3E}">
        <p14:creationId xmlns:p14="http://schemas.microsoft.com/office/powerpoint/2010/main" val="4216817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544F8A53-2FA2-4428-A044-622009ED1B1C}"/>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fontScale="92500"/>
          </a:bodyPr>
          <a:lstStyle/>
          <a:p>
            <a:r>
              <a:rPr lang="en-US" sz="1600" dirty="0"/>
              <a:t>New Jersey governor Chris Christie (right) hosted President Obama (center) during the president’s visit to the state in October 2012 following the destruction brought by Hurricane Sandy </a:t>
            </a:r>
            <a:r>
              <a:rPr lang="en-US" sz="1600" dirty="0">
                <a:solidFill>
                  <a:srgbClr val="6CB255"/>
                </a:solidFill>
              </a:rPr>
              <a:t>(a)</a:t>
            </a:r>
            <a:r>
              <a:rPr lang="en-US" sz="1600" dirty="0"/>
              <a:t>. After viewing the damage along the coastline of Brigantine, New Jersey, Christie and Obama visited residents at the Brigantine Beach Community Center </a:t>
            </a:r>
            <a:r>
              <a:rPr lang="en-US" sz="1600" dirty="0">
                <a:solidFill>
                  <a:srgbClr val="6CB255"/>
                </a:solidFill>
              </a:rPr>
              <a:t>(b)</a:t>
            </a:r>
            <a:r>
              <a:rPr lang="en-US" sz="1600" dirty="0"/>
              <a:t>.</a:t>
            </a:r>
          </a:p>
        </p:txBody>
      </p:sp>
      <p:pic>
        <p:nvPicPr>
          <p:cNvPr id="2" name="Figure" descr="Image A is of Chris Christie and Barack Obama standing on a sidewalk with another person. Image B is of Chris Christie and Barack Obama in a room full of peop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298" b="-829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14.10</a:t>
            </a:r>
          </a:p>
        </p:txBody>
      </p:sp>
    </p:spTree>
    <p:extLst>
      <p:ext uri="{BB962C8B-B14F-4D97-AF65-F5344CB8AC3E}">
        <p14:creationId xmlns:p14="http://schemas.microsoft.com/office/powerpoint/2010/main" val="800657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0EB3B917-BDB9-4B8B-82D8-7867BBE8CC89}"/>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fontScale="92500"/>
          </a:bodyPr>
          <a:lstStyle/>
          <a:p>
            <a:r>
              <a:rPr lang="en-US" sz="1600" dirty="0"/>
              <a:t>Following a massive snowstorm in November 2014, New York governor Andrew Cuomo ordered the mobilization of more than five hundred members of the National Guard to assist with snow removal and traffic control. Here soldiers shovel snow from the roof of the Absolut Care senior center in Orchard Park, New York. (credit: Luke </a:t>
            </a:r>
            <a:r>
              <a:rPr lang="en-US" sz="1600" dirty="0" err="1"/>
              <a:t>Udell</a:t>
            </a:r>
            <a:r>
              <a:rPr lang="en-US" sz="1600" dirty="0"/>
              <a:t>, U.S. Army National Guard)</a:t>
            </a:r>
          </a:p>
        </p:txBody>
      </p:sp>
      <p:pic>
        <p:nvPicPr>
          <p:cNvPr id="2" name="Figure" descr="An image of several people standing on top of the roof of a brick building. The roof is covered in sno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441" r="-3644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14.11</a:t>
            </a:r>
          </a:p>
        </p:txBody>
      </p:sp>
    </p:spTree>
    <p:extLst>
      <p:ext uri="{BB962C8B-B14F-4D97-AF65-F5344CB8AC3E}">
        <p14:creationId xmlns:p14="http://schemas.microsoft.com/office/powerpoint/2010/main" val="374136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041BF41E-1587-4699-B305-09CAE4C05CD3}"/>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To celebrate the opening of the new Loyola Avenue streetcar line, the mayor of New Orleans, Mitch Landrieu, marched with the St. Augustine “Marching 100” on January 28, 2013. (credit: U.S. Department of Transportation)</a:t>
            </a:r>
          </a:p>
        </p:txBody>
      </p:sp>
      <p:pic>
        <p:nvPicPr>
          <p:cNvPr id="2" name="Figure" descr="An image of Mitch Landrieu standing in the middle of a group of people who are playing various instruments. A streetcar is in the backgrou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349" r="-2634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14.12</a:t>
            </a:r>
          </a:p>
        </p:txBody>
      </p:sp>
    </p:spTree>
    <p:extLst>
      <p:ext uri="{BB962C8B-B14F-4D97-AF65-F5344CB8AC3E}">
        <p14:creationId xmlns:p14="http://schemas.microsoft.com/office/powerpoint/2010/main" val="2779560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53F74DB6-92D0-4EF7-87F9-107DF665B68B}"/>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2015, only one-quarter of state legislators across the United States were women. However, the percentage of women in state legislature varies greatly from state to state.</a:t>
            </a:r>
          </a:p>
        </p:txBody>
      </p:sp>
      <p:pic>
        <p:nvPicPr>
          <p:cNvPr id="2" name="Figure" descr="A map of the United States titled “Percentage of Women in State Legislature, but State, 2015”. Colorado and Vermont are marked 40-49%. Washington, Oregon, Nevada, Arizona, Montana, Minnesota, Illinois, Maryland, DC, and New Jersey are marked 30-39%. California, Idaho, Alaska, Hawaii, New Mexico, South Dakota, Nebraska, Kansas, Iowa, Missouri, Arkansas, Wisconsin, Michigan, Indiana, Ohio, Georgia, Florida, North Carolina, New York, Connecticut, Rhode Island, Massachusetts, New Hampshire, and Maine are marked 20-29%. Utah, Wyoming, North Dakota, Oklahoma, Texas, Louisiana, Mississippi, Alabama, Tennessee, Kentucky, South Carolina, Virginia, West Virginia, and Pennsylvania are marked 10-19%."/>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221" r="-2522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14.13</a:t>
            </a:r>
          </a:p>
        </p:txBody>
      </p:sp>
    </p:spTree>
    <p:extLst>
      <p:ext uri="{BB962C8B-B14F-4D97-AF65-F5344CB8AC3E}">
        <p14:creationId xmlns:p14="http://schemas.microsoft.com/office/powerpoint/2010/main" val="4033263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133D2267-121A-437E-AE3A-45BD7FFA8E50}"/>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This map illustrates which party is in control of the house and senate within each state. When one party controls the senate and another party controls the house, the partisan composition is split. Nebraska is white because the state has nonpartisan elections and only one chamber (senate).</a:t>
            </a:r>
          </a:p>
        </p:txBody>
      </p:sp>
      <p:pic>
        <p:nvPicPr>
          <p:cNvPr id="2" name="Figure" descr="A map of the United States titled “Legislative Control of State House and Senate by State, 2015”. Nevada, Idaho, Montana, Wyoming, Utah, Arizona, Alaska, North Dakota, South Dakota, Kansas, Oklahoma, Texas, Missouri, Arkansas, Louisiana, Tennessee, Mississippi, Alabama, Florida, Georgia, South Carolina, North Carolina, Wisconsin, Michigan, Ohio, West Virginia, Pennsylvania, and New Hampshire are marked Republican. Oregon, California, Hawaii, Illinois, DC, Maryland, Delaware, New Jersey, Connecticut, Rhode Island, Massachusetts, and Vermont are marked Democrat. Washington, Colorado, New Mexico, Minnesota, Iowa, Indiana, Kentucky, Virginia, New York, and Maine are marked Split. Nebraska is marked Unicamer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221" r="-2522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14.14</a:t>
            </a:r>
          </a:p>
        </p:txBody>
      </p:sp>
    </p:spTree>
    <p:extLst>
      <p:ext uri="{BB962C8B-B14F-4D97-AF65-F5344CB8AC3E}">
        <p14:creationId xmlns:p14="http://schemas.microsoft.com/office/powerpoint/2010/main" val="3711454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2B1C8A69-992A-4157-94ED-A9D52584015B}"/>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This map illustrates the degree of professionalism within state legislatures. States in purple and green tend to meet full-time and have larger staff and salaries, while the opposite conditions exist in states colored in orange and red. States in blue fall somewhere in the middle of these conditions.</a:t>
            </a:r>
          </a:p>
        </p:txBody>
      </p:sp>
      <p:pic>
        <p:nvPicPr>
          <p:cNvPr id="2" name="Figure" descr="A map of the United States titled “Level of Professionalism Within State Legislatures, 2008”. California, Pennsylvania, and New York are marked “Full-time, high salary, large staff”. Alaska, Florida, Wisconsin, Illinois, Michigan, Ohio, and Massachusetts, are marked “Full-time, moderately high salary, moderately large staff”. Washington, Oregon, Arizona, Colorado, Nebraska, Oklahoma, Texas, Minnesota, Iowa, Missouri, Arkansas, Louisiana, Indiana, Kentucky, Tennessee, Alabama, South Carolina, North Carolina, Virginal, DC, Maryland, Delaware, New Jersey, Connecticut, and Hawaii are marked “Hybrid”. Idaho, Nevada, New Mexico, Kansas, Mississippi, Georgia, West Virginia, Rhode Island, Vermont, and Maine are marked “Part-time, moderately low salary, moderately small staff”. Montana, Wyoming, Utah, North Dakota, South Dakota, and New Hampshire are marked “Part-time, low salary, low staff”."/>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743" r="-32743"/>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14.15</a:t>
            </a:r>
          </a:p>
        </p:txBody>
      </p:sp>
    </p:spTree>
    <p:extLst>
      <p:ext uri="{BB962C8B-B14F-4D97-AF65-F5344CB8AC3E}">
        <p14:creationId xmlns:p14="http://schemas.microsoft.com/office/powerpoint/2010/main" val="412890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E49D1CD1-9026-43CF-90FB-1831E9E79B1A}"/>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Fifteen states currently have some form of term limits. This chart depicts which states have consecutive term limits or lifetime bans and how long a member can serve under each scenario.</a:t>
            </a:r>
          </a:p>
        </p:txBody>
      </p:sp>
      <p:pic>
        <p:nvPicPr>
          <p:cNvPr id="2" name="Figure" descr="A graph titled “Term Limits by State”. The x-axis is labeled “State” and the y-axis is labeled “Years”. The graph has a legend with four categories marked “House”, “Senate,” “Total,” and “Lifetime Ban”. From left to right on the x-axis: “MI” has a ban of 6 years lifetime in the house, and 8 years total lifetime in the senate; “NE” has a ban of 8 years total; “AZ” has a ban of 8 years in the house, and 8 years in the senate; “CO” has a ban of 8 years in the house, and 8 years in the senate; “FL” has a ban of 8 years in the house, and 8 years in the senate; “ME” has a ban of 8 years in the house, and 8 years in the senate; “MT” has a ban of 8 years in the house, and 8 years in the senate; “OH” has a ban of 8 years in the house, and 8 years in the senate; “SD” has a ban of 8 years in the house, and 8 years in the senate; “MO” has a ban of 8 years in the house, and 8 years total lifetime in the senate; “CA” has a ban of 12 years lifetime; “OK” has a ban of 12 years lifetime; “LA” has a ban of 12 years in the house, and 12 years in the senate; “NV” has a ban of 12 years in the house, and 12 years total lifetime in the senate; “AR” has a ban of 16 years total lifetim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658" r="-9658"/>
          <a:stretch>
            <a:fillRect/>
          </a:stretch>
        </p:blipFill>
        <p:spPr>
          <a:xfrm>
            <a:off x="457199" y="1122386"/>
            <a:ext cx="8062913" cy="3500071"/>
          </a:xfrm>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14.16</a:t>
            </a:r>
          </a:p>
        </p:txBody>
      </p:sp>
    </p:spTree>
    <p:extLst>
      <p:ext uri="{BB962C8B-B14F-4D97-AF65-F5344CB8AC3E}">
        <p14:creationId xmlns:p14="http://schemas.microsoft.com/office/powerpoint/2010/main" val="4027838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0F944A95-00CD-4C4E-BC83-CAD00E2DC03E}"/>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A number of states have tried to enact term limits on members of the legislature only to see the laws later repealed by the state legislature or ruled unconstitutional by the state supreme court.</a:t>
            </a:r>
          </a:p>
        </p:txBody>
      </p:sp>
      <p:pic>
        <p:nvPicPr>
          <p:cNvPr id="2" name="Figure" descr="A timeline chart titled “Term Limit Repeals”. A horizontal line stretches across the chart and is marked with seven points. The first point is labeled “Enacted (1992), WY, OR, WA”. An arrow points from “WA” to the fourth point on the timeline, labeled “Repealed by State Supreme Court (1998)”. An arrow points from “OR” to the fifth point on the timeline, labeled “Repealed by State Supreme Court (2002)”. An arrow points from “WA” to the seventh point on the timeline, labeled “Repealed by State Supreme Court (2004)”. The second point is labeled “Enacted (1994), MA, ID, UT”. An arrow points from “MA” to the third point on the timeline, labeled ““Repealed by State Supreme Court (1997)”. An arrow points from “ID” to the fifth point on the timeline, labeled “Repealed by Legislature (2002)”. An arrow points from “UT” to the sixth point on the timeline, labeled “Repealed by Legislature (2003)”."/>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164" r="-14164"/>
          <a:stretch>
            <a:fillRect/>
          </a:stretch>
        </p:blipFill>
        <p:spPr>
          <a:xfrm>
            <a:off x="457199" y="1137780"/>
            <a:ext cx="8062913" cy="3500071"/>
          </a:xfrm>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14.17</a:t>
            </a:r>
          </a:p>
        </p:txBody>
      </p:sp>
    </p:spTree>
    <p:extLst>
      <p:ext uri="{BB962C8B-B14F-4D97-AF65-F5344CB8AC3E}">
        <p14:creationId xmlns:p14="http://schemas.microsoft.com/office/powerpoint/2010/main" val="3591252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0D104E27-1E09-4CC7-94A7-38893C8BBFE0}"/>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Sporting Park in Kansas City, Kansas, is home to various sporting events. The stadium first opened for business in 2011, and taxpayers financed $146 million of the total cost to build the stadium, an office park, and a youth soccer complex.</a:t>
            </a:r>
            <a:r>
              <a:rPr lang="en-US" sz="1600" baseline="30000" dirty="0"/>
              <a:t>85</a:t>
            </a:r>
            <a:r>
              <a:rPr lang="en-US" sz="1600" dirty="0"/>
              <a:t> (credit: Wesley Fryer)</a:t>
            </a:r>
          </a:p>
        </p:txBody>
      </p:sp>
      <p:pic>
        <p:nvPicPr>
          <p:cNvPr id="2" name="Figure" descr="An image of the inside of a stadium. The stands are filled with peop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9857" b="-29857"/>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14.18</a:t>
            </a:r>
          </a:p>
        </p:txBody>
      </p:sp>
    </p:spTree>
    <p:extLst>
      <p:ext uri="{BB962C8B-B14F-4D97-AF65-F5344CB8AC3E}">
        <p14:creationId xmlns:p14="http://schemas.microsoft.com/office/powerpoint/2010/main" val="95162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a:extLst>
              <a:ext uri="{FF2B5EF4-FFF2-40B4-BE49-F238E27FC236}">
                <a16:creationId xmlns:a16="http://schemas.microsoft.com/office/drawing/2014/main" id="{278DEC8E-076C-42AA-B750-C32037587C74}"/>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February 2015, parents, students, and teachers rallied against proposed cuts in education funding in the state budget put forth by Arizona governor Doug </a:t>
            </a:r>
            <a:r>
              <a:rPr lang="en-US" sz="1600" dirty="0" err="1"/>
              <a:t>Ducey</a:t>
            </a:r>
            <a:r>
              <a:rPr lang="en-US" sz="1600" dirty="0"/>
              <a:t>. Education policy and administration is primarily a state and local matter. (credit: modification of work by Andy </a:t>
            </a:r>
            <a:r>
              <a:rPr lang="en-US" sz="1600" dirty="0" err="1"/>
              <a:t>Blackledge</a:t>
            </a:r>
            <a:r>
              <a:rPr lang="en-US" sz="1600" dirty="0"/>
              <a:t>)</a:t>
            </a:r>
          </a:p>
        </p:txBody>
      </p:sp>
      <p:pic>
        <p:nvPicPr>
          <p:cNvPr id="3" name="Figure" descr="An image of six handwritten signs. The signs read “Don’t bother funding my education… I want to grow up to be a burden on the state”, “Every child has a right to an education! Our responsibility is to fund it!”, “Education costs $! Ignorance costs more”, “Race to the bottom??”, “I am a… proud mom, proud teacher, proud wife of a teacher. No more cuts!”, and “Invest in my futu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304" r="-9304"/>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14.1</a:t>
            </a:r>
          </a:p>
        </p:txBody>
      </p:sp>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C4AD0DBE-81F4-413E-8B00-EF019FA0537C}"/>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Articles of Confederation, written in 1777 and adopted in 1781, established the first government of the United States. The Articles were replaced by the Constitution in 1787.</a:t>
            </a:r>
          </a:p>
        </p:txBody>
      </p:sp>
      <p:pic>
        <p:nvPicPr>
          <p:cNvPr id="2" name="Figure" descr="An image of an original handwritten version of the Articles of Confeder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109" r="-1910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14.2</a:t>
            </a:r>
          </a:p>
        </p:txBody>
      </p:sp>
    </p:spTree>
    <p:extLst>
      <p:ext uri="{BB962C8B-B14F-4D97-AF65-F5344CB8AC3E}">
        <p14:creationId xmlns:p14="http://schemas.microsoft.com/office/powerpoint/2010/main" val="1533153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9DD1E05D-CF68-4CAC-91CD-60395F36549E}"/>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State (and sometimes local) governments regulate items having to do with highway safety, such as laws against cellphone use while driving. (credit right: modification of work by “Lord Jim”/Flickr)</a:t>
            </a:r>
          </a:p>
        </p:txBody>
      </p:sp>
      <p:pic>
        <p:nvPicPr>
          <p:cNvPr id="3" name="Figure" descr="On the left is an image of a sign that reads “No texting while driving”. On the right is an image of a person in the driver’s seat of a vehicle. The person is holding a phone in their hand and looking at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868" b="-186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14.3</a:t>
            </a:r>
          </a:p>
        </p:txBody>
      </p:sp>
    </p:spTree>
    <p:extLst>
      <p:ext uri="{BB962C8B-B14F-4D97-AF65-F5344CB8AC3E}">
        <p14:creationId xmlns:p14="http://schemas.microsoft.com/office/powerpoint/2010/main" val="1730854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1D385F0B-1755-4110-B79E-04E9F79E47C6}"/>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After spiking during World War II, spending by the federal government has consistently exceeded that of state and local governments. Between 2000 and 2010, the gap between federal and state spending steadily widened.</a:t>
            </a:r>
          </a:p>
        </p:txBody>
      </p:sp>
      <p:pic>
        <p:nvPicPr>
          <p:cNvPr id="2" name="Figure" descr="A graph titled “Federal Spending vs. State and Local Spending”. The x-axis of the graph is labeled “Year” and reads from left to right “1930”, “1940”, “1950”, “1960”, “1970”, “1980”, “1990”, “2000”, and “2010”. The y-axis is labeled “Expenditure as percent of GDP” and reads from bottom to top “5.00%”, “10.00%”, “15.00%”, “20.00%”, “25.00%”, “30.00%”, “35.00%”, “40.00%”, and “45.00%”. A line labeled “Federal” starts around 4% in 1930, rises to around 10% in 1940, rises sharply to around 40% around 1945, drops sharply to around 15% in 1960, increases to around 20% in 1970, increases to around 23% in 1980, decreases to around 19% in 200, and increases to around 25% in 2010. A line labeled “State” starts around 10% in 1930, rises to around 11% then drops back to around 10% in 1940, drops to around 5% then rises to around 8% in 1950, rises to around 10% in 1960, rises to around 13% in 1970, rises to around 14% then drops back around 13% in 1980, maintains around 13% in 1990, rises to around 14% in 2000, and rises to around 16% in 2010. At the bottom of the graph a source is cited: “U.S. Bureau of Economic Analysis. NIPA table 1.1.5: “Gross Domestic Product.” December 20, 2013. NIPA Table 3.2: “Federal Government Current Receipts and Expenditures.” November 11, 2015. NIPA Table 3.3: “State and Local Government Current Receipts and Expenditures.” November 11, 2015.”"/>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172" r="-32172"/>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14.4</a:t>
            </a:r>
          </a:p>
        </p:txBody>
      </p:sp>
    </p:spTree>
    <p:extLst>
      <p:ext uri="{BB962C8B-B14F-4D97-AF65-F5344CB8AC3E}">
        <p14:creationId xmlns:p14="http://schemas.microsoft.com/office/powerpoint/2010/main" val="2210413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BBA13E77-0E0E-4BCF-8004-E616D8F3038A}"/>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largest source of revenue for local governments is grants and transfers from other levels of the government. The next biggest source is property tax collections.</a:t>
            </a:r>
          </a:p>
        </p:txBody>
      </p:sp>
      <p:pic>
        <p:nvPicPr>
          <p:cNvPr id="2" name="Figure" descr="A pie chart titled “Local Revenue Funding Source, 2010”. There are six regions on the pie chart. Starting at the top and moving clockwise, the regions are labeled “Charges and receipts 23%”, “Sales tax 6%”, “Other tax 2%”, “Incomes tax 2%”, “Intergovernmental transfer 38%”, and “Property tax 30%”. At the bottom of the chart a source is cited: “Tax Policy Center/Brookings Institution. “Local Government Revenue by Source, 2010.” May 7, 2013.”."/>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469" r="-2546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
          <p:cNvSpPr>
            <a:spLocks noGrp="1"/>
          </p:cNvSpPr>
          <p:nvPr>
            <p:ph type="title"/>
          </p:nvPr>
        </p:nvSpPr>
        <p:spPr/>
        <p:txBody>
          <a:bodyPr/>
          <a:lstStyle/>
          <a:p>
            <a:r>
              <a:rPr lang="en-US" dirty="0"/>
              <a:t>Figure 14.5</a:t>
            </a:r>
          </a:p>
        </p:txBody>
      </p:sp>
    </p:spTree>
    <p:extLst>
      <p:ext uri="{BB962C8B-B14F-4D97-AF65-F5344CB8AC3E}">
        <p14:creationId xmlns:p14="http://schemas.microsoft.com/office/powerpoint/2010/main" val="116875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52C34650-A8B0-46FF-90BB-B454B67B0173}"/>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This photo shows the wreckage of the ballroom at the Lee Plaza Hotel in Detroit, Michigan. Once a landmark, this building is an example of the city’s crumbling infrastructure. (credit: modification of work by Mike </a:t>
            </a:r>
            <a:r>
              <a:rPr lang="en-US" sz="1600" dirty="0" err="1"/>
              <a:t>Boening</a:t>
            </a:r>
            <a:r>
              <a:rPr lang="en-US" sz="1600" dirty="0"/>
              <a:t>)</a:t>
            </a:r>
          </a:p>
        </p:txBody>
      </p:sp>
      <p:pic>
        <p:nvPicPr>
          <p:cNvPr id="2" name="Figure" descr="An image of the inside of a dilapidated build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248" r="-3424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14.6</a:t>
            </a:r>
          </a:p>
        </p:txBody>
      </p:sp>
    </p:spTree>
    <p:extLst>
      <p:ext uri="{BB962C8B-B14F-4D97-AF65-F5344CB8AC3E}">
        <p14:creationId xmlns:p14="http://schemas.microsoft.com/office/powerpoint/2010/main" val="2704490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2E00BBDC-60B4-4072-8877-D22C4953F297}"/>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Daniel </a:t>
            </a:r>
            <a:r>
              <a:rPr lang="en-US" sz="1600" dirty="0" err="1"/>
              <a:t>Elazar</a:t>
            </a:r>
            <a:r>
              <a:rPr lang="en-US" sz="1600" dirty="0"/>
              <a:t> posited that the United States can be divided geographically into three types of political cultures—individualistic, moralistic, and traditionalistic—which spread with the migratory patterns of immigrants across the country.</a:t>
            </a:r>
          </a:p>
        </p:txBody>
      </p:sp>
      <p:pic>
        <p:nvPicPr>
          <p:cNvPr id="2" name="Figure" descr="A map of the United States titled “Elazar’s Cultural Classification by State”. States marked as “Individualistic” are Nevada, Wyoming, Nebraska, Missouri, Illinois, Ohio, Pennsylvania, DC, Maryland, Delaware, New Jersey, Connecticut, Rhode Island, Massachusetts, New York, Alaska, and Hawaii. States marked as “Moralistic” are California, Oregon, Washington, Idaho, Montana, Utah, Colorado, Kansas, North Dakota, South Dakota, Minnesota, Iowa, Wisconsin, Michigan, Vermont, New Hampshire, and Maine. States marked as “Traditionalistic” are Arizona, New Mexico, Texas, Oklahoma, Arkansas, Louisiana, Mississippi, Alabama, Georgia, Florida, Tennessee, South Carolina, North Carolina, Kentucky, Virginia, and West Virgin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221" r="-25221"/>
          <a:stretch>
            <a:fillRect/>
          </a:stretch>
        </p:blipFill>
        <p:spPr>
          <a:xfrm>
            <a:off x="457200" y="1122386"/>
            <a:ext cx="8062913" cy="3500071"/>
          </a:xfrm>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14.7</a:t>
            </a:r>
          </a:p>
        </p:txBody>
      </p:sp>
    </p:spTree>
    <p:extLst>
      <p:ext uri="{BB962C8B-B14F-4D97-AF65-F5344CB8AC3E}">
        <p14:creationId xmlns:p14="http://schemas.microsoft.com/office/powerpoint/2010/main" val="3483554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1864626F-C3F2-4060-9FD7-8105D2B6DB95}"/>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While the greatest percentage of those living below the poverty line in the United States is found in the South, migration and immigration patterns over the past fifty years have resulted in a significant increase in the percentage of the nation’s poor being located in the West.</a:t>
            </a:r>
          </a:p>
        </p:txBody>
      </p:sp>
      <p:pic>
        <p:nvPicPr>
          <p:cNvPr id="2" name="Figure" descr="A map of the United States titled “America’s Poor by Region”. Four regions are marked on the map; “West” covers Alaska, Hawaii, California, Oregon, Washington, Idaho, Montana, Wyoming, Nevada, Utah, Colorado, Arizona, and New Mexico, “Midwest” covers North Dakota, South Dakota, Nebraska, Kansas, Montana, Iowa, Minnesota, Wisconsin, Illinois, Indiana, Michigan, and Ohio, “South” covers “Texas, Oklahoma, Arkansas, Louisiana, Mississippi, Alabama, Georgia, Florida, Tennessee, South Carolina, North Carolina, Kentucky, West Virginia, Virginia, Maryland, Delaware, and DC, and “Northeast” covers Pennsylvania, New Jersey, Connecticut, Rhode Island, Massachusetts, New Hampshire, Maine, Vermont, and New York. A legend to the right of the map is labeled “% of U. S. population below poverty line”. For “South” it reads “45.9% in 1969”, and “41.1% in 2014”. For “Northeast” it reads “17% in 1969” and “16.1% in 2014”. For “Midwest” it reads “22.5% in 1979” and “19.0% in 2014”. For “West” it reads “14.6% in 1969” and “23.8% in 2014”."/>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667" r="-11667"/>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14.8</a:t>
            </a:r>
          </a:p>
        </p:txBody>
      </p:sp>
    </p:spTree>
    <p:extLst>
      <p:ext uri="{BB962C8B-B14F-4D97-AF65-F5344CB8AC3E}">
        <p14:creationId xmlns:p14="http://schemas.microsoft.com/office/powerpoint/2010/main" val="36577119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411</TotalTime>
  <Words>1856</Words>
  <Application>Microsoft Office PowerPoint</Application>
  <PresentationFormat>On-screen Show (4:3)</PresentationFormat>
  <Paragraphs>57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Calibri</vt:lpstr>
      <vt:lpstr>Essential</vt:lpstr>
      <vt:lpstr>AMERICAN GOVERNMENT</vt:lpstr>
      <vt:lpstr>Figure 14.1</vt:lpstr>
      <vt:lpstr>Figure 14.2</vt:lpstr>
      <vt:lpstr>Figure 14.3</vt:lpstr>
      <vt:lpstr>Figure 14.4</vt:lpstr>
      <vt:lpstr>Figure 14.5</vt:lpstr>
      <vt:lpstr>Figure 14.6</vt:lpstr>
      <vt:lpstr>Figure 14.7</vt:lpstr>
      <vt:lpstr>Figure 14.8</vt:lpstr>
      <vt:lpstr>Figure 14.9</vt:lpstr>
      <vt:lpstr>Figure 14.10</vt:lpstr>
      <vt:lpstr>Figure 14.11</vt:lpstr>
      <vt:lpstr>Figure 14.12</vt:lpstr>
      <vt:lpstr>Figure 14.13</vt:lpstr>
      <vt:lpstr>Figure 14.14</vt:lpstr>
      <vt:lpstr>Figure 14.15</vt:lpstr>
      <vt:lpstr>Figure 14.16</vt:lpstr>
      <vt:lpstr>Figure 14.17</vt:lpstr>
      <vt:lpstr>Figure 14.18</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ConversionPS</cp:lastModifiedBy>
  <cp:revision>62</cp:revision>
  <dcterms:created xsi:type="dcterms:W3CDTF">2012-06-04T02:13:36Z</dcterms:created>
  <dcterms:modified xsi:type="dcterms:W3CDTF">2017-09-15T17:30:07Z</dcterms:modified>
</cp:coreProperties>
</file>