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77" r:id="rId3"/>
    <p:sldId id="280" r:id="rId4"/>
    <p:sldId id="281" r:id="rId5"/>
    <p:sldId id="285" r:id="rId6"/>
    <p:sldId id="282" r:id="rId7"/>
    <p:sldId id="286" r:id="rId8"/>
    <p:sldId id="287" r:id="rId9"/>
    <p:sldId id="288" r:id="rId10"/>
    <p:sldId id="283" r:id="rId11"/>
    <p:sldId id="290" r:id="rId12"/>
    <p:sldId id="291" r:id="rId13"/>
    <p:sldId id="292" r:id="rId14"/>
    <p:sldId id="293" r:id="rId15"/>
    <p:sldId id="294" r:id="rId16"/>
    <p:sldId id="296" r:id="rId17"/>
    <p:sldId id="297" r:id="rId18"/>
    <p:sldId id="298" r:id="rId19"/>
    <p:sldId id="299" r:id="rId20"/>
    <p:sldId id="30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7ADDD-B173-4BEE-88E6-C5906666C810}" type="datetimeFigureOut">
              <a:rPr lang="en-US" smtClean="0"/>
              <a:t>09/15/17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EF6C4-0934-4A06-BB9F-1F122F7CAE60}" type="slidenum">
              <a:rPr lang="en-US" smtClean="0"/>
              <a:t>‹#›</a:t>
            </a:fld>
            <a:endParaRPr lang="en-US"/>
          </a:p>
        </p:txBody>
      </p:sp>
    </p:spTree>
    <p:extLst>
      <p:ext uri="{BB962C8B-B14F-4D97-AF65-F5344CB8AC3E}">
        <p14:creationId xmlns:p14="http://schemas.microsoft.com/office/powerpoint/2010/main" val="326099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1171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8 THE MEDIA</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D8FBB637-15BF-4312-AE56-9DE1DA198A98}"/>
              </a:ext>
            </a:extLst>
          </p:cNvPr>
          <p:cNvSpPr>
            <a:spLocks noGrp="1"/>
          </p:cNvSpPr>
          <p:nvPr>
            <p:ph type="title" idx="4294967295"/>
          </p:nvPr>
        </p:nvSpPr>
        <p:spPr>
          <a:xfrm>
            <a:off x="0" y="790023"/>
            <a:ext cx="9144000" cy="636959"/>
          </a:xfrm>
        </p:spPr>
        <p:txBody>
          <a:bodyPr>
            <a:noAutofit/>
          </a:bodyPr>
          <a:lstStyle/>
          <a:p>
            <a:pPr algn="ctr"/>
            <a:r>
              <a:rPr lang="en-US" sz="3600" dirty="0"/>
              <a:t>AMERICAN</a:t>
            </a:r>
            <a:r>
              <a:rPr lang="en-US" sz="3600" baseline="0" dirty="0"/>
              <a:t> GOVERNMENT</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FDB6B66-10FE-4926-B099-19199E7AF680}"/>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Edward R. Murrow’s move to television increased the visibility of network news. In    </a:t>
            </a:r>
            <a:r>
              <a:rPr lang="en-US" sz="1600" i="1" dirty="0"/>
              <a:t>The</a:t>
            </a:r>
            <a:r>
              <a:rPr lang="en-US" sz="1600" dirty="0"/>
              <a:t> </a:t>
            </a:r>
            <a:r>
              <a:rPr lang="en-US" sz="1600" i="1" dirty="0"/>
              <a:t>Challenge of Ideas </a:t>
            </a:r>
            <a:r>
              <a:rPr lang="en-US" sz="1600" dirty="0"/>
              <a:t>(1961) pictured above, Murrow discussed the Cold War between the Soviet Union and the United States alongside films stars such as John Wayne.</a:t>
            </a:r>
          </a:p>
        </p:txBody>
      </p:sp>
      <p:pic>
        <p:nvPicPr>
          <p:cNvPr id="2" name="Figure" descr="An image of Edward R. Murrow seated behind a des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41" r="-3644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8.9</a:t>
            </a:r>
          </a:p>
        </p:txBody>
      </p:sp>
    </p:spTree>
    <p:extLst>
      <p:ext uri="{BB962C8B-B14F-4D97-AF65-F5344CB8AC3E}">
        <p14:creationId xmlns:p14="http://schemas.microsoft.com/office/powerpoint/2010/main" val="392687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BFB3FA9-0245-41EC-828F-6726B9346530}"/>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250" dirty="0"/>
              <a:t>Presidents Clinton and Bush were both called upon to calm the people after mass killings. In April 1996, President Bill Clinton and First Lady Hillary Rodham Clinton lay flowers at the site of the former Alfred P. </a:t>
            </a:r>
            <a:r>
              <a:rPr lang="en-US" sz="1250" dirty="0" err="1"/>
              <a:t>Murrah</a:t>
            </a:r>
            <a:r>
              <a:rPr lang="en-US" sz="1250" dirty="0"/>
              <a:t> federal building just before the one-year anniversary of the Oklahoma City bombing </a:t>
            </a:r>
            <a:r>
              <a:rPr lang="en-US" sz="1250" dirty="0">
                <a:solidFill>
                  <a:srgbClr val="6CB255"/>
                </a:solidFill>
              </a:rPr>
              <a:t>(a)</a:t>
            </a:r>
            <a:r>
              <a:rPr lang="en-US" sz="1250" dirty="0"/>
              <a:t>. Three days after the terrorist attacks of 9/11 brought down the World Trade Center in New York City, George W. Bush declares to the crowd, “I can hear you! The rest of the world hears you! And the people . . . and the people who knocked these buildings down will hear all of us soon!” </a:t>
            </a:r>
            <a:r>
              <a:rPr lang="en-US" sz="1250" dirty="0">
                <a:solidFill>
                  <a:srgbClr val="6CB255"/>
                </a:solidFill>
              </a:rPr>
              <a:t>(b)</a:t>
            </a:r>
          </a:p>
        </p:txBody>
      </p:sp>
      <p:pic>
        <p:nvPicPr>
          <p:cNvPr id="2" name="Figure" descr="Image A is of Hillary and Bill Clinton laying flowers on a memorial site, surrounded by several children. Image B is of George W. Bush standing on a pile of rubble with a bullhorn to his mouth, surrounded by several peop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120" b="-1012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8.10</a:t>
            </a:r>
          </a:p>
        </p:txBody>
      </p:sp>
    </p:spTree>
    <p:extLst>
      <p:ext uri="{BB962C8B-B14F-4D97-AF65-F5344CB8AC3E}">
        <p14:creationId xmlns:p14="http://schemas.microsoft.com/office/powerpoint/2010/main" val="228623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842EA6B-DC06-493E-A432-64831B9780B9}"/>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June 2009, Stephen Colbert of </a:t>
            </a:r>
            <a:r>
              <a:rPr lang="en-US" sz="1600" i="1" dirty="0"/>
              <a:t>The Colbert Report</a:t>
            </a:r>
            <a:r>
              <a:rPr lang="en-US" sz="1600" dirty="0"/>
              <a:t> took his soft news show on the road, heading to Iraq for a week. During the first episode, Colbert interviewed Ray </a:t>
            </a:r>
            <a:r>
              <a:rPr lang="en-US" sz="1600" dirty="0" err="1"/>
              <a:t>Odierno</a:t>
            </a:r>
            <a:r>
              <a:rPr lang="en-US" sz="1600" dirty="0"/>
              <a:t>, commanding general of the coalition forces stationed in Iraq. (credit: The U.S. Army)</a:t>
            </a:r>
          </a:p>
        </p:txBody>
      </p:sp>
      <p:pic>
        <p:nvPicPr>
          <p:cNvPr id="2" name="Figure" descr="An image of Stephen Colbert and Ray Odierno seated on opposite sides of a table, facing each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054" r="-32054"/>
          <a:stretch>
            <a:fillRect/>
          </a:stretch>
        </p:blipFill>
        <p:spPr/>
      </p:pic>
      <p:pic>
        <p:nvPicPr>
          <p:cNvPr id="9" name="OSX 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8.11</a:t>
            </a:r>
          </a:p>
        </p:txBody>
      </p:sp>
    </p:spTree>
    <p:extLst>
      <p:ext uri="{BB962C8B-B14F-4D97-AF65-F5344CB8AC3E}">
        <p14:creationId xmlns:p14="http://schemas.microsoft.com/office/powerpoint/2010/main" val="228623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864D51D-6639-4B13-AF6D-7E3A3B8F1C32}"/>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defending John Peter Zenger against charges of libel against colonial governor William Cosby, Andrew Hamilton argued that a statement is not libelous if it can be proved. (credit: modification of work by the Library of Congress)</a:t>
            </a:r>
          </a:p>
        </p:txBody>
      </p:sp>
      <p:pic>
        <p:nvPicPr>
          <p:cNvPr id="2" name="Figure" descr="An illustration of several men in a courtroom. One man is standing with his hand outstretched, facing the jud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381" r="-19381"/>
          <a:stretch>
            <a:fillRect/>
          </a:stretch>
        </p:blipFill>
        <p:spPr>
          <a:xfrm>
            <a:off x="457200" y="1122363"/>
            <a:ext cx="8062913" cy="3500437"/>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8.12</a:t>
            </a:r>
          </a:p>
        </p:txBody>
      </p:sp>
    </p:spTree>
    <p:extLst>
      <p:ext uri="{BB962C8B-B14F-4D97-AF65-F5344CB8AC3E}">
        <p14:creationId xmlns:p14="http://schemas.microsoft.com/office/powerpoint/2010/main" val="228623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9926126-E369-47FA-A020-AA1AAF5E40B9}"/>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November 2013, the leadership of the FCC included (from left to right) </a:t>
            </a:r>
            <a:r>
              <a:rPr lang="en-US" sz="1600" dirty="0" err="1"/>
              <a:t>Ajit</a:t>
            </a:r>
            <a:r>
              <a:rPr lang="en-US" sz="1600" dirty="0"/>
              <a:t> </a:t>
            </a:r>
            <a:r>
              <a:rPr lang="en-US" sz="1600" dirty="0" err="1"/>
              <a:t>Pai</a:t>
            </a:r>
            <a:r>
              <a:rPr lang="en-US" sz="1600" dirty="0"/>
              <a:t>, Mignon Clyburn, Chairman Tom Wheeler, Jessica </a:t>
            </a:r>
            <a:r>
              <a:rPr lang="en-US" sz="1600" dirty="0" err="1"/>
              <a:t>Rosenworcel</a:t>
            </a:r>
            <a:r>
              <a:rPr lang="en-US" sz="1600" dirty="0"/>
              <a:t>, and Michael </a:t>
            </a:r>
            <a:r>
              <a:rPr lang="en-US" sz="1600" dirty="0" err="1"/>
              <a:t>O’Rielly</a:t>
            </a:r>
            <a:r>
              <a:rPr lang="en-US" sz="1600" dirty="0"/>
              <a:t>. (credit: Federal Communications Commission)</a:t>
            </a:r>
          </a:p>
        </p:txBody>
      </p:sp>
      <p:pic>
        <p:nvPicPr>
          <p:cNvPr id="2" name="Figure" descr="An image from left to right of Ajit Pai, Mignon Clyburn, Chairman Tom Wheeler, Jessica Rosenworcel and Michael O’Rielly seated in front of a large circular banner reading “Federal Communications Commiss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830" r="-1883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8.13</a:t>
            </a:r>
          </a:p>
        </p:txBody>
      </p:sp>
    </p:spTree>
    <p:extLst>
      <p:ext uri="{BB962C8B-B14F-4D97-AF65-F5344CB8AC3E}">
        <p14:creationId xmlns:p14="http://schemas.microsoft.com/office/powerpoint/2010/main" val="228623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3F194CB-F7BA-432A-8EA3-E0CC3C7E3802}"/>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October 22, 2015, the House Select Committee on Benghazi listened to testimony from former Secretary of State Hillary Clinton for close to eleven hours.</a:t>
            </a:r>
          </a:p>
        </p:txBody>
      </p:sp>
      <p:pic>
        <p:nvPicPr>
          <p:cNvPr id="2" name="Figure" descr="An image of several people seated behind a long wooden ben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083" r="-1408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8.14</a:t>
            </a:r>
          </a:p>
        </p:txBody>
      </p:sp>
    </p:spTree>
    <p:extLst>
      <p:ext uri="{BB962C8B-B14F-4D97-AF65-F5344CB8AC3E}">
        <p14:creationId xmlns:p14="http://schemas.microsoft.com/office/powerpoint/2010/main" val="228623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2525661-CE0C-4C95-8330-046302831313}"/>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 Barack Obama and White House correspondent Helen Thomas set aside their differences over transparency to enjoy cupcakes in honor of their shared birthday on August 4, 2009.</a:t>
            </a:r>
          </a:p>
        </p:txBody>
      </p:sp>
      <p:pic>
        <p:nvPicPr>
          <p:cNvPr id="2" name="Figure" descr="An image of Barack Obama and Helen Thomas seated. Obama holds a plate of cak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8.15</a:t>
            </a:r>
          </a:p>
        </p:txBody>
      </p:sp>
    </p:spTree>
    <p:extLst>
      <p:ext uri="{BB962C8B-B14F-4D97-AF65-F5344CB8AC3E}">
        <p14:creationId xmlns:p14="http://schemas.microsoft.com/office/powerpoint/2010/main" val="32373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5EA5720-D294-485F-8215-84C3E80CF9DE}"/>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Civil war in Syria has led many to flee the country, including this woman living in a Syrian refugee camp in Jordan in September 2015. Episodic framing of the stories of Syrian refugees, and their deaths, turned government inaction into action. (credit: </a:t>
            </a:r>
            <a:r>
              <a:rPr lang="en-US" sz="1600" dirty="0" err="1"/>
              <a:t>Enes</a:t>
            </a:r>
            <a:r>
              <a:rPr lang="en-US" sz="1600" dirty="0"/>
              <a:t> </a:t>
            </a:r>
            <a:r>
              <a:rPr lang="en-US" sz="1600" dirty="0" err="1"/>
              <a:t>Reyhan</a:t>
            </a:r>
            <a:r>
              <a:rPr lang="en-US" sz="1600" dirty="0"/>
              <a:t>)</a:t>
            </a:r>
          </a:p>
        </p:txBody>
      </p:sp>
      <p:pic>
        <p:nvPicPr>
          <p:cNvPr id="2" name="Figure" descr="An image of an old person. In the background are an adult and a child in a t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8.16</a:t>
            </a:r>
          </a:p>
        </p:txBody>
      </p:sp>
    </p:spTree>
    <p:extLst>
      <p:ext uri="{BB962C8B-B14F-4D97-AF65-F5344CB8AC3E}">
        <p14:creationId xmlns:p14="http://schemas.microsoft.com/office/powerpoint/2010/main" val="32373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CABA15A-0483-498B-96C9-F8D2D767313D}"/>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Media coverage of campaigns is increasingly negative, with cable news stations demonstrating more bias in their framing of stories during the 2012 campaign.</a:t>
            </a:r>
          </a:p>
        </p:txBody>
      </p:sp>
      <p:pic>
        <p:nvPicPr>
          <p:cNvPr id="2" name="Figure" descr="A bar graph titled “Bias in cable News coverage of Presidential Candidates, 2012”. The legend lists two categories, “stories with negative tone” and “stories with positive tone”. Under “CNN”, stories about Obama were 18% positive and 21% negative, and stories about Romney were 11% positive and 36% negative.  Under “MSNBC”, stories about Obama were 39% positive and 15% negative, and stories about Romney were 3% positive and 71% negative. Under “FOX”, stories about Obama were 6% positive and 46% negative, and stories about Romney were 28% positive and 12% negative. At the bottom of the graph, a source is cited: “Pew Research Center. “Tone of Coverage on Cable News.” August 27-October 21, 201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527" r="-2052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8.17</a:t>
            </a:r>
          </a:p>
        </p:txBody>
      </p:sp>
    </p:spTree>
    <p:extLst>
      <p:ext uri="{BB962C8B-B14F-4D97-AF65-F5344CB8AC3E}">
        <p14:creationId xmlns:p14="http://schemas.microsoft.com/office/powerpoint/2010/main" val="32373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77574E4-1E0D-47A9-B3D4-9832CFC5CDD4}"/>
              </a:ext>
            </a:extLst>
          </p:cNvPr>
          <p:cNvSpPr>
            <a:spLocks noGrp="1"/>
          </p:cNvSpPr>
          <p:nvPr>
            <p:ph type="ftr" sz="quarter" idx="11"/>
          </p:nvPr>
        </p:nvSpPr>
        <p:spPr>
          <a:xfrm>
            <a:off x="457199" y="6455931"/>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First Lady Nancy Reagan speaks at a “Just Say No” rally in Los Angeles on May 13, 1987 </a:t>
            </a:r>
            <a:r>
              <a:rPr lang="en-US" sz="1600" dirty="0">
                <a:solidFill>
                  <a:srgbClr val="6CB255"/>
                </a:solidFill>
              </a:rPr>
              <a:t>(a)</a:t>
            </a:r>
            <a:r>
              <a:rPr lang="en-US" sz="1600" dirty="0"/>
              <a:t>. The Drug Abuse Resistance Education (D.A.R.E.) is an anti-drug, anti-gang program founded in 1983 by a joint initiative of the Los Angeles Police Department and the Los Angeles Unified School District.</a:t>
            </a:r>
          </a:p>
        </p:txBody>
      </p:sp>
      <p:pic>
        <p:nvPicPr>
          <p:cNvPr id="2" name="Figure" descr="Image A is of Nancy Reagan standing behind a podium. A sign on the podium reads “Just say no”. Image B is of a poster that reads “D.A.R.E. to resist drugs and violence. Drug Abuse Resistance Educ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33" r="-333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dirty="0"/>
              <a:t>Figure 8.18				</a:t>
            </a:r>
          </a:p>
        </p:txBody>
      </p:sp>
    </p:spTree>
    <p:extLst>
      <p:ext uri="{BB962C8B-B14F-4D97-AF65-F5344CB8AC3E}">
        <p14:creationId xmlns:p14="http://schemas.microsoft.com/office/powerpoint/2010/main" val="32373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F7E04519-632E-4CF0-8E0F-99D124252169}"/>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August 8, 2015, activists for Black Lives Matter in Seattle commandeered presidential candidate Bernie Sanders’ campaign rally in an effort to get their message out. (credit: modification of work by Tiffany Von </a:t>
            </a:r>
            <a:r>
              <a:rPr lang="en-US" sz="1600" dirty="0" err="1"/>
              <a:t>Arnim</a:t>
            </a:r>
            <a:r>
              <a:rPr lang="en-US" sz="1600" dirty="0"/>
              <a:t>)</a:t>
            </a:r>
          </a:p>
        </p:txBody>
      </p:sp>
      <p:pic>
        <p:nvPicPr>
          <p:cNvPr id="2" name="Figure" descr="An image of Bernie Sanders on a stage. Bernie is standing to the right and several people are standing in front of a podi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52" r="-10952"/>
          <a:stretch>
            <a:fillRect/>
          </a:stretch>
        </p:blipFill>
        <p:spPr>
          <a:xfrm>
            <a:off x="457200" y="1122363"/>
            <a:ext cx="8062913" cy="3500437"/>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3A25314-F8BA-4955-BEC1-00B6DB37DB7B}"/>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50" dirty="0"/>
              <a:t>When Sarah Palin found herself on the national stage at the Republican Convention in September 2008, media coverage about her selection as John McCain’s running mate included numerous questions about her ability to serve based on personal family history. Attacks on candidates’ families lead many women to postpone or avoid running for office. (credit: Carol </a:t>
            </a:r>
            <a:r>
              <a:rPr lang="en-US" sz="1550" dirty="0" err="1"/>
              <a:t>Highsmith</a:t>
            </a:r>
            <a:r>
              <a:rPr lang="en-US" sz="1550" dirty="0"/>
              <a:t>)</a:t>
            </a:r>
          </a:p>
        </p:txBody>
      </p:sp>
      <p:pic>
        <p:nvPicPr>
          <p:cNvPr id="3" name="Figure" descr="An image of Sarah Palin on a stage with John McCain and several other peop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8.19</a:t>
            </a:r>
          </a:p>
        </p:txBody>
      </p:sp>
    </p:spTree>
    <p:extLst>
      <p:ext uri="{BB962C8B-B14F-4D97-AF65-F5344CB8AC3E}">
        <p14:creationId xmlns:p14="http://schemas.microsoft.com/office/powerpoint/2010/main" val="32373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1540E00-A686-4637-8AAD-84F9576A0501}"/>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Age greatly influences the choice of news sources. Baby boomers are more likely to get news and information from television, while members of generation X and </a:t>
            </a:r>
            <a:r>
              <a:rPr lang="en-US" sz="1600" dirty="0" err="1"/>
              <a:t>millennials</a:t>
            </a:r>
            <a:r>
              <a:rPr lang="en-US" sz="1600" dirty="0"/>
              <a:t> are more likely to use social media.</a:t>
            </a:r>
          </a:p>
        </p:txBody>
      </p:sp>
      <p:pic>
        <p:nvPicPr>
          <p:cNvPr id="2" name="Figure" descr="A graph titled “where do you get your news?”. The legend indicates three categories: “Baby Boomer”, “Generation X”, and “Millennial”. The x-axis of the graph is labeled “Percentage of demographic group getting news from source” and goes from 0% at the origin to 70%. The y-axis of the graph is labeled “News Source” and lists several sources. For “Youtube”, approximately 22% is shown for Millennials, approximately 11% is shown for Generation X, and approximately 10% is shown for Baby Boomers. For “Wall Street Journal”, approximately 9% is shown for Millennials, approximately 9% is shown for Generation X, and approximately 12% is shown for Baby Boomers. For “Twitter”, approximately 13% is shown for Millennials, approximately 9% is shown for Generation X, and approximately 5% is shown for Baby Boomers. For “Rush Limbaugh”, approximately 3% is shown for Millennials, approximately 7% is shown for Generation X, and approximately 12% is shown for Baby Boomers. For “NPR”, approximately 18% is shown for Millennials, approximately 21% is shown for Generation X, and approximately 22% is shown for Baby Boomers. For “FOX”, approximately 30% is shown for Millennials, approximately 36% is shown for Generation X, and approximately 47% is shown for Baby Boomers. For “Facebook”, approximately 61% is shown for Millennials, approximately 51% is shown for Generation X, and approximately 39% is shown for Baby Boomers. For “CNN”, approximately 44% is shown for Millennials, approximately 45% is shown for Generation X, and approximately 43% is shown for Baby Boomers. For “CBS”, approximately 19% is shown for Millennials, approximately 27% is shown for Generation X, and approximately 39% is shown for Baby Boomers. For “BBC”, approximately 16% is shown for Millennials, approximately 16% is shown for Generation X, and approximately 18% is shown for Baby Boomers. At the bottom of the graph, a source is cited: “Pew Research Center. “American Trends Panel (wave 1).” April 29, 201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217" r="-4521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8.2</a:t>
            </a:r>
          </a:p>
        </p:txBody>
      </p:sp>
    </p:spTree>
    <p:extLst>
      <p:ext uri="{BB962C8B-B14F-4D97-AF65-F5344CB8AC3E}">
        <p14:creationId xmlns:p14="http://schemas.microsoft.com/office/powerpoint/2010/main" val="392687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77091F6-74E4-4821-A4E2-A239F962DC3E}"/>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chart that demonstrates the decline in number of media companies within the U.S. On the left, there are 50 small TVs in a 10 by 5 table, labeled “1983: 90% of media, 50 companies”. On the left are six large screen TVs labeled “CBS”, “Comcast”, “Disney”, “21st Century Fox”, “Time Warner”, and “Viacom”. A label reads “2012: 90% of media, 6 compani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518" r="-25518"/>
          <a:stretch>
            <a:fillRect/>
          </a:stretch>
        </p:blipFill>
        <p:spPr/>
      </p:pic>
      <p:sp>
        <p:nvSpPr>
          <p:cNvPr id="7" name="Text"/>
          <p:cNvSpPr>
            <a:spLocks noGrp="1"/>
          </p:cNvSpPr>
          <p:nvPr>
            <p:ph type="body" sz="quarter" idx="14"/>
          </p:nvPr>
        </p:nvSpPr>
        <p:spPr/>
        <p:txBody>
          <a:bodyPr>
            <a:normAutofit/>
          </a:bodyPr>
          <a:lstStyle/>
          <a:p>
            <a:r>
              <a:rPr lang="en-US" sz="1600" dirty="0"/>
              <a:t>In 1983, fifty companies owned 90 percent of U.S. media. By 2012, just six conglomerates controlled the same percentage of U.S. media outlets.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8.3</a:t>
            </a:r>
          </a:p>
        </p:txBody>
      </p:sp>
    </p:spTree>
    <p:extLst>
      <p:ext uri="{BB962C8B-B14F-4D97-AF65-F5344CB8AC3E}">
        <p14:creationId xmlns:p14="http://schemas.microsoft.com/office/powerpoint/2010/main" val="392687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722C51D-AA27-433B-835A-ABE134ABC322}"/>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Christiane </a:t>
            </a:r>
            <a:r>
              <a:rPr lang="en-US" sz="1600" dirty="0" err="1">
                <a:solidFill>
                  <a:schemeClr val="tx1"/>
                </a:solidFill>
              </a:rPr>
              <a:t>Amanpour</a:t>
            </a:r>
            <a:r>
              <a:rPr lang="en-US" sz="1600" dirty="0">
                <a:solidFill>
                  <a:schemeClr val="tx1"/>
                </a:solidFill>
              </a:rPr>
              <a:t> accepts the award for the Association for International Broadcasting’s Personality of the Year on November 4, 2015. (credit: AIB (Association for International Broadcasting))</a:t>
            </a:r>
          </a:p>
        </p:txBody>
      </p:sp>
      <p:pic>
        <p:nvPicPr>
          <p:cNvPr id="2" name="Figure" descr="An image of Christiane Amanpou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645" r="-7645"/>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8.4</a:t>
            </a:r>
          </a:p>
        </p:txBody>
      </p:sp>
    </p:spTree>
    <p:extLst>
      <p:ext uri="{BB962C8B-B14F-4D97-AF65-F5344CB8AC3E}">
        <p14:creationId xmlns:p14="http://schemas.microsoft.com/office/powerpoint/2010/main" val="205105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4BA1B90-F7F2-42AD-A5B4-6E5FFE10E0E6}"/>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Meetings of local governance, such as this meeting of the Independence City Council in Missouri, are rarely attended by more than gadflies and journalists. (credit: “</a:t>
            </a:r>
            <a:r>
              <a:rPr lang="en-US" sz="1600" dirty="0" err="1"/>
              <a:t>MoBikeFed</a:t>
            </a:r>
            <a:r>
              <a:rPr lang="en-US" sz="1600" dirty="0"/>
              <a:t>”/Flickr)</a:t>
            </a:r>
          </a:p>
        </p:txBody>
      </p:sp>
      <p:pic>
        <p:nvPicPr>
          <p:cNvPr id="2" name="Figure" descr="An image of a room with several wooden benches in the foreground and a long desk in the background. People are seated in both locati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890" r="-1889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8.5</a:t>
            </a:r>
          </a:p>
        </p:txBody>
      </p:sp>
    </p:spTree>
    <p:extLst>
      <p:ext uri="{BB962C8B-B14F-4D97-AF65-F5344CB8AC3E}">
        <p14:creationId xmlns:p14="http://schemas.microsoft.com/office/powerpoint/2010/main" val="392687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A49754C-1373-4516-973C-60F7907AD23F}"/>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Benjamin Day </a:t>
            </a:r>
            <a:r>
              <a:rPr lang="en-US" sz="1600" dirty="0">
                <a:solidFill>
                  <a:srgbClr val="6CB255"/>
                </a:solidFill>
              </a:rPr>
              <a:t>(a)</a:t>
            </a:r>
            <a:r>
              <a:rPr lang="en-US" sz="1600" dirty="0"/>
              <a:t> founded the first U.S. penny press, </a:t>
            </a:r>
            <a:r>
              <a:rPr lang="en-US" sz="1600" i="1" dirty="0"/>
              <a:t>The Sun</a:t>
            </a:r>
            <a:r>
              <a:rPr lang="en-US" sz="1600" dirty="0"/>
              <a:t>, in 1833. </a:t>
            </a:r>
            <a:r>
              <a:rPr lang="en-US" sz="1600" i="1" dirty="0"/>
              <a:t>The Sun</a:t>
            </a:r>
            <a:r>
              <a:rPr lang="en-US" sz="1600" dirty="0"/>
              <a:t>, whose front page from November 26, 1834, is shown above </a:t>
            </a:r>
            <a:r>
              <a:rPr lang="en-US" sz="1600" dirty="0">
                <a:solidFill>
                  <a:srgbClr val="6CB255"/>
                </a:solidFill>
              </a:rPr>
              <a:t>(b)</a:t>
            </a:r>
            <a:r>
              <a:rPr lang="en-US" sz="1600" dirty="0"/>
              <a:t>, was a morning newspaper published in New York from 1833 to 1950.</a:t>
            </a:r>
          </a:p>
        </p:txBody>
      </p:sp>
      <p:pic>
        <p:nvPicPr>
          <p:cNvPr id="2" name="Figure" descr="Image A is of Benjamin Day seated. Image B is of a newspaper titled “The Su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814" r="-3181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dirty="0"/>
              <a:t>Figure 8.6</a:t>
            </a:r>
          </a:p>
        </p:txBody>
      </p:sp>
    </p:spTree>
    <p:extLst>
      <p:ext uri="{BB962C8B-B14F-4D97-AF65-F5344CB8AC3E}">
        <p14:creationId xmlns:p14="http://schemas.microsoft.com/office/powerpoint/2010/main" val="90177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9CCA79B-B31D-4361-99EA-3B39DC1E83A7}"/>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“golden age of radio” included comedy shows like </a:t>
            </a:r>
            <a:r>
              <a:rPr lang="en-US" sz="1600" i="1" dirty="0"/>
              <a:t>Easy Aces</a:t>
            </a:r>
            <a:r>
              <a:rPr lang="en-US" sz="1600" dirty="0"/>
              <a:t>, starring Goodman and Jane Ace </a:t>
            </a:r>
            <a:r>
              <a:rPr lang="en-US" sz="1600" dirty="0">
                <a:solidFill>
                  <a:srgbClr val="6CB255"/>
                </a:solidFill>
              </a:rPr>
              <a:t>(a)</a:t>
            </a:r>
            <a:r>
              <a:rPr lang="en-US" sz="1600" dirty="0"/>
              <a:t>, and </a:t>
            </a:r>
            <a:r>
              <a:rPr lang="en-US" sz="1600" i="1" dirty="0"/>
              <a:t>Amos ’n’ Andy</a:t>
            </a:r>
            <a:r>
              <a:rPr lang="en-US" sz="1600" dirty="0"/>
              <a:t>, starring Freeman </a:t>
            </a:r>
            <a:r>
              <a:rPr lang="en-US" sz="1600" dirty="0" err="1"/>
              <a:t>Gosden</a:t>
            </a:r>
            <a:r>
              <a:rPr lang="en-US" sz="1600" dirty="0"/>
              <a:t> and Charles </a:t>
            </a:r>
            <a:r>
              <a:rPr lang="en-US" sz="1600" dirty="0" err="1"/>
              <a:t>Correll</a:t>
            </a:r>
            <a:r>
              <a:rPr lang="en-US" sz="1600" dirty="0"/>
              <a:t>, shown here celebrating their program’s tenth anniversary in 1938 </a:t>
            </a:r>
            <a:r>
              <a:rPr lang="en-US" sz="1600" dirty="0">
                <a:solidFill>
                  <a:srgbClr val="6CB255"/>
                </a:solidFill>
              </a:rPr>
              <a:t>(b)</a:t>
            </a:r>
            <a:r>
              <a:rPr lang="en-US" sz="1600" dirty="0"/>
              <a:t>. These programs helped amuse families during the dark years of the Depression.</a:t>
            </a:r>
          </a:p>
        </p:txBody>
      </p:sp>
      <p:pic>
        <p:nvPicPr>
          <p:cNvPr id="2" name="Figure" descr="Image A is of Goodman and Jane Ace. Image B is of Freeman Gosden and Charles Correll cutting a cake with a shov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059" r="-705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8.7</a:t>
            </a:r>
          </a:p>
        </p:txBody>
      </p:sp>
    </p:spTree>
    <p:extLst>
      <p:ext uri="{BB962C8B-B14F-4D97-AF65-F5344CB8AC3E}">
        <p14:creationId xmlns:p14="http://schemas.microsoft.com/office/powerpoint/2010/main" val="90177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82EB87E1-4C49-4E8F-96EB-B5704FE27F94}"/>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As radio listenership became widespread in the 1930s </a:t>
            </a:r>
            <a:r>
              <a:rPr lang="en-US" sz="1600" dirty="0">
                <a:solidFill>
                  <a:srgbClr val="6CB255"/>
                </a:solidFill>
              </a:rPr>
              <a:t>(a)</a:t>
            </a:r>
            <a:r>
              <a:rPr lang="en-US" sz="1600" dirty="0"/>
              <a:t>, President Franklin D. Roosevelt took advantage of this new medium to broadcast his “fireside chats” and bring ordinary Americans into the president’s world </a:t>
            </a:r>
            <a:r>
              <a:rPr lang="en-US" sz="1600" dirty="0">
                <a:solidFill>
                  <a:srgbClr val="6CB255"/>
                </a:solidFill>
              </a:rPr>
              <a:t>(b)</a:t>
            </a:r>
            <a:r>
              <a:rPr lang="en-US" sz="1600" dirty="0"/>
              <a:t>. (credit a: modification of work by George W. Ackerman; credit b: modification of work by the Library of Congress)</a:t>
            </a:r>
          </a:p>
        </p:txBody>
      </p:sp>
      <p:pic>
        <p:nvPicPr>
          <p:cNvPr id="2" name="Figure" descr="Image A is of three people sitting in rocking chairs with a radio in front of them. Image B is of Franklin D. Roosevelt seated with several microphones on a desk in front of hi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38" b="-303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8.8</a:t>
            </a:r>
          </a:p>
        </p:txBody>
      </p:sp>
    </p:spTree>
    <p:extLst>
      <p:ext uri="{BB962C8B-B14F-4D97-AF65-F5344CB8AC3E}">
        <p14:creationId xmlns:p14="http://schemas.microsoft.com/office/powerpoint/2010/main" val="901774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2053</Words>
  <Application>Microsoft Office PowerPoint</Application>
  <PresentationFormat>On-screen Show (4:3)</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AMERICAN GOVERNMENT</vt:lpstr>
      <vt:lpstr>Figure 8.1</vt:lpstr>
      <vt:lpstr>Figure 8.2</vt:lpstr>
      <vt:lpstr>Figure 8.3</vt:lpstr>
      <vt:lpstr>Figure 8.4</vt:lpstr>
      <vt:lpstr>Figure 8.5</vt:lpstr>
      <vt:lpstr>Figure 8.6</vt:lpstr>
      <vt:lpstr>Figure 8.7</vt:lpstr>
      <vt:lpstr>Figure 8.8</vt:lpstr>
      <vt:lpstr>Figure 8.9</vt:lpstr>
      <vt:lpstr>Figure 8.10</vt:lpstr>
      <vt:lpstr>Figure 8.11</vt:lpstr>
      <vt:lpstr>Figure 8.12</vt:lpstr>
      <vt:lpstr>Figure 8.13</vt:lpstr>
      <vt:lpstr>Figure 8.14</vt:lpstr>
      <vt:lpstr>Figure 8.15</vt:lpstr>
      <vt:lpstr>Figure 8.16</vt:lpstr>
      <vt:lpstr>Figure 8.17</vt:lpstr>
      <vt:lpstr>Figure 8.18    </vt:lpstr>
      <vt:lpstr>Figure 8.19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75</cp:revision>
  <dcterms:created xsi:type="dcterms:W3CDTF">2012-06-04T02:13:36Z</dcterms:created>
  <dcterms:modified xsi:type="dcterms:W3CDTF">2017-09-15T01:14:58Z</dcterms:modified>
</cp:coreProperties>
</file>