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0"/>
  </p:handoutMasterIdLst>
  <p:sldIdLst>
    <p:sldId id="256" r:id="rId2"/>
    <p:sldId id="333" r:id="rId3"/>
    <p:sldId id="283" r:id="rId4"/>
    <p:sldId id="334" r:id="rId5"/>
    <p:sldId id="285" r:id="rId6"/>
    <p:sldId id="300" r:id="rId7"/>
    <p:sldId id="306" r:id="rId8"/>
    <p:sldId id="335" r:id="rId9"/>
    <p:sldId id="307" r:id="rId10"/>
    <p:sldId id="336" r:id="rId11"/>
    <p:sldId id="308" r:id="rId12"/>
    <p:sldId id="309" r:id="rId13"/>
    <p:sldId id="310" r:id="rId14"/>
    <p:sldId id="322" r:id="rId15"/>
    <p:sldId id="311" r:id="rId16"/>
    <p:sldId id="323" r:id="rId17"/>
    <p:sldId id="337" r:id="rId18"/>
    <p:sldId id="325" r:id="rId19"/>
    <p:sldId id="326" r:id="rId20"/>
    <p:sldId id="273" r:id="rId21"/>
    <p:sldId id="312" r:id="rId22"/>
    <p:sldId id="327" r:id="rId23"/>
    <p:sldId id="328" r:id="rId24"/>
    <p:sldId id="329" r:id="rId25"/>
    <p:sldId id="330" r:id="rId26"/>
    <p:sldId id="331" r:id="rId27"/>
    <p:sldId id="332" r:id="rId28"/>
    <p:sldId id="33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712" autoAdjust="0"/>
  </p:normalViewPr>
  <p:slideViewPr>
    <p:cSldViewPr snapToGrid="0" snapToObjects="1">
      <p:cViewPr varScale="1">
        <p:scale>
          <a:sx n="105" d="100"/>
          <a:sy n="105" d="100"/>
        </p:scale>
        <p:origin x="179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13,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13,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3B0CDC07-8BCA-4FD3-8ECE-F0EBFDF72DE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98091"/>
            <a:ext cx="1507110" cy="1077181"/>
          </a:xfrm>
          <a:prstGeom prst="rect">
            <a:avLst/>
          </a:prstGeom>
        </p:spPr>
      </p:pic>
      <p:pic>
        <p:nvPicPr>
          <p:cNvPr id="6" name="Figure" descr="Concepts of Biology">
            <a:extLst>
              <a:ext uri="{FF2B5EF4-FFF2-40B4-BE49-F238E27FC236}">
                <a16:creationId xmlns:a16="http://schemas.microsoft.com/office/drawing/2014/main" id="{40F01BE7-BC8D-440F-99F9-A5E3D1DE8BD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 CELL STRUCTURE AND FUNCTION</a:t>
            </a:r>
          </a:p>
          <a:p>
            <a:pPr algn="ctr"/>
            <a:r>
              <a:rPr lang="en-US" sz="1600" cap="none" dirty="0">
                <a:solidFill>
                  <a:schemeClr val="tx1"/>
                </a:solidFill>
                <a:latin typeface="+mn-lt"/>
              </a:rPr>
              <a:t>PowerPoint Image Slideshow</a:t>
            </a:r>
          </a:p>
          <a:p>
            <a:pPr algn="ctr"/>
            <a:endParaRPr lang="en-US" sz="1600" cap="none" dirty="0">
              <a:solidFill>
                <a:schemeClr val="tx1"/>
              </a:solidFill>
              <a:latin typeface="+mn-lt"/>
            </a:endParaRPr>
          </a:p>
        </p:txBody>
      </p:sp>
      <p:sp>
        <p:nvSpPr>
          <p:cNvPr id="2" name="Title">
            <a:extLst>
              <a:ext uri="{FF2B5EF4-FFF2-40B4-BE49-F238E27FC236}">
                <a16:creationId xmlns:a16="http://schemas.microsoft.com/office/drawing/2014/main" id="{3C3DC0C0-8880-46C9-84B0-A69FE786C67B}"/>
              </a:ext>
            </a:extLst>
          </p:cNvPr>
          <p:cNvSpPr>
            <a:spLocks noGrp="1"/>
          </p:cNvSpPr>
          <p:nvPr>
            <p:ph type="title" idx="4294967295"/>
          </p:nvPr>
        </p:nvSpPr>
        <p:spPr>
          <a:xfrm>
            <a:off x="0" y="690286"/>
            <a:ext cx="9144000" cy="734641"/>
          </a:xfrm>
        </p:spPr>
        <p:txBody>
          <a:bodyPr>
            <a:normAutofit/>
          </a:bodyPr>
          <a:lstStyle/>
          <a:p>
            <a:pPr algn="ctr"/>
            <a:r>
              <a:rPr lang="en-US" sz="3600" dirty="0"/>
              <a:t>Concepts</a:t>
            </a:r>
            <a:r>
              <a:rPr lang="en-US" sz="3600" baseline="0" dirty="0"/>
              <a:t> of Biology</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7985202D-A170-4160-930B-3E349EB5DE6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Microfilaments line the inside of the plasma membrane, whereas microfilaments radiate out from the center of the cell. Intermediate filaments form a network throughout the cell that holds organelles in pl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10" b="-1110"/>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Microfilaments, intermediate filaments, and microtubules compose a cell’s cytoskeleton.</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3.9</a:t>
            </a:r>
          </a:p>
        </p:txBody>
      </p:sp>
      <p:pic>
        <p:nvPicPr>
          <p:cNvPr id="6" name="OpenStaxLogo" descr="openstax college logo">
            <a:extLst>
              <a:ext uri="{FF2B5EF4-FFF2-40B4-BE49-F238E27FC236}">
                <a16:creationId xmlns:a16="http://schemas.microsoft.com/office/drawing/2014/main" id="{2376BAC5-F7A8-409E-9E26-BD6C8E23F5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84349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D39E5B-65CF-4630-A5C6-BB2952420DF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outermost boundary of the nucleus is the nuclear envelope. Notice that the nuclear envelope consists of two phospholipid bilayers (membranes)—an outer membrane and an inner membrane—in contrast to the plasma membrane (</a:t>
            </a:r>
            <a:r>
              <a:rPr lang="en-US" sz="1600" dirty="0">
                <a:solidFill>
                  <a:srgbClr val="212F62"/>
                </a:solidFill>
              </a:rPr>
              <a:t>Figure 3.8</a:t>
            </a:r>
            <a:r>
              <a:rPr lang="en-US" sz="1600" dirty="0"/>
              <a:t>), which consists of only one phospholipid bilayer. (credit: modification of work by NIGMS, NIH)</a:t>
            </a:r>
          </a:p>
        </p:txBody>
      </p:sp>
      <p:pic>
        <p:nvPicPr>
          <p:cNvPr id="9" name="Figure" descr="In this illustration, chromatin floats in the nucleoplasm. The nucleoid is depicted as a dense, circular region inside the nucleus. The double nuclear membrane is perforated with protein-lined por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706" r="-27706"/>
          <a:stretch>
            <a:fillRect/>
          </a:stretch>
        </p:blipFill>
        <p:spPr/>
      </p:pic>
      <p:pic>
        <p:nvPicPr>
          <p:cNvPr id="10" name="OpenStaxLogo" descr="openstax college logo">
            <a:extLst>
              <a:ext uri="{FF2B5EF4-FFF2-40B4-BE49-F238E27FC236}">
                <a16:creationId xmlns:a16="http://schemas.microsoft.com/office/drawing/2014/main" id="{002224FC-7E1D-447B-B03C-27AE4080998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3.10</a:t>
            </a:r>
          </a:p>
        </p:txBody>
      </p:sp>
    </p:spTree>
    <p:extLst>
      <p:ext uri="{BB962C8B-B14F-4D97-AF65-F5344CB8AC3E}">
        <p14:creationId xmlns:p14="http://schemas.microsoft.com/office/powerpoint/2010/main" val="1160719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4704A09-943E-4775-B640-2C078F4802E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Golgi apparatus in this transmission electron micrograph of a white blood cell is visible as a stack of semicircular flattened rings in the lower portion of this image. Several vesicles can be seen near the Golgi apparatus. (credit: modification of work by Louisa Howard; scale-bar data from Matt Russell)</a:t>
            </a:r>
          </a:p>
        </p:txBody>
      </p:sp>
      <p:pic>
        <p:nvPicPr>
          <p:cNvPr id="9" name="Figure" descr="In this transmission electron micrograph, the Golgi apparatus appears as a stack of membranes surrounded by unnamed organell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015" r="-8015"/>
          <a:stretch>
            <a:fillRect/>
          </a:stretch>
        </p:blipFill>
        <p:spPr/>
      </p:pic>
      <p:pic>
        <p:nvPicPr>
          <p:cNvPr id="10" name="OpenStaxLogo" descr="openstax college logo">
            <a:extLst>
              <a:ext uri="{FF2B5EF4-FFF2-40B4-BE49-F238E27FC236}">
                <a16:creationId xmlns:a16="http://schemas.microsoft.com/office/drawing/2014/main" id="{36C4BBEB-8A9E-43F5-8FD7-B5609F7075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3.11</a:t>
            </a:r>
          </a:p>
        </p:txBody>
      </p:sp>
    </p:spTree>
    <p:extLst>
      <p:ext uri="{BB962C8B-B14F-4D97-AF65-F5344CB8AC3E}">
        <p14:creationId xmlns:p14="http://schemas.microsoft.com/office/powerpoint/2010/main" val="1292090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60E350C-732A-4411-8C5D-67914F3D053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macrophage has phagocytized a potentially pathogenic bacterium into a vesicle, which then fuses with a lysosome within the cell so that the pathogen can be destroyed. Other organelles are present in the cell, but for simplicity, are not shown.</a:t>
            </a:r>
          </a:p>
        </p:txBody>
      </p:sp>
      <p:pic>
        <p:nvPicPr>
          <p:cNvPr id="9" name="Figure" descr="In this illustration, a eukaryotic cell is shown consuming a bacterium. As the bacterium is consumed, it is encapsulated into a vesicle. The vesicle fuses with a lysosome, and proteins inside the lysosome digest the bacteriu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119" r="-17119"/>
          <a:stretch>
            <a:fillRect/>
          </a:stretch>
        </p:blipFill>
        <p:spPr/>
      </p:pic>
      <p:pic>
        <p:nvPicPr>
          <p:cNvPr id="10" name="OpenStaxLogo" descr="openstax college logo">
            <a:extLst>
              <a:ext uri="{FF2B5EF4-FFF2-40B4-BE49-F238E27FC236}">
                <a16:creationId xmlns:a16="http://schemas.microsoft.com/office/drawing/2014/main" id="{53D4CF3D-48A1-4740-863D-BE865F10734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3.12</a:t>
            </a:r>
          </a:p>
        </p:txBody>
      </p:sp>
    </p:spTree>
    <p:extLst>
      <p:ext uri="{BB962C8B-B14F-4D97-AF65-F5344CB8AC3E}">
        <p14:creationId xmlns:p14="http://schemas.microsoft.com/office/powerpoint/2010/main" val="239599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2B3BC7E-AB08-41B8-9D25-2E4CB80EB9B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endomembrane system works to modify, package, and transport lipids and proteins. (credit: modification of work by Magnus </a:t>
            </a:r>
            <a:r>
              <a:rPr lang="en-US" sz="1600" dirty="0" err="1">
                <a:solidFill>
                  <a:srgbClr val="000000"/>
                </a:solidFill>
              </a:rPr>
              <a:t>Manske</a:t>
            </a:r>
            <a:r>
              <a:rPr lang="en-US" sz="1600" dirty="0">
                <a:solidFill>
                  <a:srgbClr val="000000"/>
                </a:solidFill>
              </a:rPr>
              <a:t>)</a:t>
            </a:r>
            <a:endParaRPr lang="en-US" sz="1600" b="0" dirty="0">
              <a:solidFill>
                <a:srgbClr val="000000"/>
              </a:solidFill>
            </a:endParaRPr>
          </a:p>
        </p:txBody>
      </p:sp>
      <p:pic>
        <p:nvPicPr>
          <p:cNvPr id="2" name="Figure" descr="This figure shows the nucleus, rough ER, Golgi apparatus, vesicles, and plasma membrane. The right side of the rough ER is shown with an integral membrane protein embedded in it. The part of the protein facing the inside of the ER has a carbohydrate attached to it. The protein is shown leaving the ER in a vesicle that fuses with the cis face of the Golgi apparatus. The Golgi apparatus consists of several layers of membranes, called cisternae. As the protein passes through the cisternae, it is further modified by the addition of more carbohydrates. Eventually, it leaves the trans face of the Golgi in a vesicle. The vesicle fuses with the cell membrane so that the carbohydrate that was on the inside of the vesicle faces the outside of the membrane. At the same time, the contents of the vesicle are released from the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73330" y="1312384"/>
            <a:ext cx="3999990" cy="4847594"/>
          </a:xfrm>
        </p:spPr>
      </p:pic>
      <p:pic>
        <p:nvPicPr>
          <p:cNvPr id="7" name="OpenStaxLogo" descr="openstax college logo">
            <a:extLst>
              <a:ext uri="{FF2B5EF4-FFF2-40B4-BE49-F238E27FC236}">
                <a16:creationId xmlns:a16="http://schemas.microsoft.com/office/drawing/2014/main" id="{536A94B1-B567-419E-A50D-6C30C4C45D5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3.13</a:t>
            </a:r>
            <a:endParaRPr lang="en-US" sz="2400" dirty="0">
              <a:solidFill>
                <a:srgbClr val="6CB255"/>
              </a:solidFill>
            </a:endParaRPr>
          </a:p>
        </p:txBody>
      </p:sp>
    </p:spTree>
    <p:extLst>
      <p:ext uri="{BB962C8B-B14F-4D97-AF65-F5344CB8AC3E}">
        <p14:creationId xmlns:p14="http://schemas.microsoft.com/office/powerpoint/2010/main" val="38072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B58887D-4C82-4922-BE08-F89983F0F0C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transmission electron micrograph shows a mitochondrion as viewed with an electron microscope. Notice the inner and outer membranes, the cristae, and the mitochondrial matrix. (credit: modification of work by Matthew Britton; scale-bar data from Matt Russell)</a:t>
            </a:r>
          </a:p>
        </p:txBody>
      </p:sp>
      <p:pic>
        <p:nvPicPr>
          <p:cNvPr id="9" name="Figure" descr="This transmission electron micrograph of a mitochondrion shows an oval, outer membrane and an inner membrane with many folds called cristae. Inside of the inner membrane is a space called the mitochondrial matri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463" r="-9463"/>
          <a:stretch>
            <a:fillRect/>
          </a:stretch>
        </p:blipFill>
        <p:spPr/>
      </p:pic>
      <p:pic>
        <p:nvPicPr>
          <p:cNvPr id="10" name="OpenStaxLogo" descr="openstax college logo">
            <a:extLst>
              <a:ext uri="{FF2B5EF4-FFF2-40B4-BE49-F238E27FC236}">
                <a16:creationId xmlns:a16="http://schemas.microsoft.com/office/drawing/2014/main" id="{EAD395B8-5109-4796-BE0F-A693082A99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3.14</a:t>
            </a:r>
          </a:p>
        </p:txBody>
      </p:sp>
    </p:spTree>
    <p:extLst>
      <p:ext uri="{BB962C8B-B14F-4D97-AF65-F5344CB8AC3E}">
        <p14:creationId xmlns:p14="http://schemas.microsoft.com/office/powerpoint/2010/main" val="1856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26FA03E-6A13-4FC1-A6CA-72C2A2F7A2E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simplified diagram of a chloroplast shows the outer membrane, inner membrane, </a:t>
            </a:r>
            <a:r>
              <a:rPr lang="fi-FI" sz="1600" dirty="0" err="1"/>
              <a:t>thylakoids</a:t>
            </a:r>
            <a:r>
              <a:rPr lang="fi-FI" sz="1600" dirty="0"/>
              <a:t>, </a:t>
            </a:r>
            <a:r>
              <a:rPr lang="fi-FI" sz="1600" dirty="0" err="1"/>
              <a:t>grana</a:t>
            </a:r>
            <a:r>
              <a:rPr lang="fi-FI" sz="1600" dirty="0"/>
              <a:t>, and </a:t>
            </a:r>
            <a:r>
              <a:rPr lang="fi-FI" sz="1600" dirty="0" err="1"/>
              <a:t>stroma</a:t>
            </a:r>
            <a:r>
              <a:rPr lang="fi-FI" sz="1600" dirty="0"/>
              <a:t>.</a:t>
            </a:r>
            <a:endParaRPr lang="en-US" sz="1600" dirty="0"/>
          </a:p>
        </p:txBody>
      </p:sp>
      <p:pic>
        <p:nvPicPr>
          <p:cNvPr id="3" name="Figure" descr="This illustration shows a chloroplast, which has an outer membrane and an inner membrane. The space between the outer and inner membranes is called the intermembrane space. Inside the inner membrane are flat, pancake-like structures called thylakoids. The thylakoids form stacks called grana. The liquid inside the inner membrane is called the stroma, and the space inside the thylakoid is called the thylakoid spa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70" r="-27070"/>
          <a:stretch>
            <a:fillRect/>
          </a:stretch>
        </p:blipFill>
        <p:spPr/>
      </p:pic>
      <p:pic>
        <p:nvPicPr>
          <p:cNvPr id="9" name="OpenStaxLogo" descr="openstax college logo">
            <a:extLst>
              <a:ext uri="{FF2B5EF4-FFF2-40B4-BE49-F238E27FC236}">
                <a16:creationId xmlns:a16="http://schemas.microsoft.com/office/drawing/2014/main" id="{88668ED9-5EDF-4AE3-9416-D5040CA9D7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3.15</a:t>
            </a:r>
          </a:p>
        </p:txBody>
      </p:sp>
    </p:spTree>
    <p:extLst>
      <p:ext uri="{BB962C8B-B14F-4D97-AF65-F5344CB8AC3E}">
        <p14:creationId xmlns:p14="http://schemas.microsoft.com/office/powerpoint/2010/main" val="183207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88D0F331-4D2C-48AD-9461-155B8321F89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his illustration shows the plasma membrane. Embedded in the plasma membrane are integral membrane proteins called integrins. On the exterior of the cell is a vast network of collagen fibers, which are attached to the integrins via a protein called fibronectin. Proteoglycan complexes also extend from the plasma membrane into the extracellular matrix. A magnified view shows that each proteoglycan complex is composed of a polysaccharide core. Proteins branch from this core, and carbohydrates branch from the proteins. The inside of the cytoplasmic membrane is lined with microfilaments of the cytoskelet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18" b="-1001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extracellular matrix consists of a network of substances secreted by cells</a:t>
            </a:r>
            <a:r>
              <a:rPr lang="en-US" sz="1600" dirty="0"/>
              <a:t>.</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3.16</a:t>
            </a:r>
          </a:p>
        </p:txBody>
      </p:sp>
      <p:pic>
        <p:nvPicPr>
          <p:cNvPr id="6" name="OpenStaxLogo" descr="openstax college logo">
            <a:extLst>
              <a:ext uri="{FF2B5EF4-FFF2-40B4-BE49-F238E27FC236}">
                <a16:creationId xmlns:a16="http://schemas.microsoft.com/office/drawing/2014/main" id="{5D1E34F3-A0C9-4239-A86D-1BBD823EAE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65564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E71CB00-5CC6-4258-8DFC-9B207FE42CC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550" dirty="0"/>
              <a:t>There are four kinds of connections between cells. </a:t>
            </a:r>
            <a:r>
              <a:rPr lang="en-US" sz="1550" dirty="0">
                <a:solidFill>
                  <a:srgbClr val="6CB255"/>
                </a:solidFill>
              </a:rPr>
              <a:t>(a) </a:t>
            </a:r>
            <a:r>
              <a:rPr lang="en-US" sz="1550" dirty="0"/>
              <a:t>A </a:t>
            </a:r>
            <a:r>
              <a:rPr lang="en-US" sz="1550" dirty="0" err="1"/>
              <a:t>plasmodesma</a:t>
            </a:r>
            <a:r>
              <a:rPr lang="en-US" sz="1550" dirty="0"/>
              <a:t> is a channel between the cell walls of two adjacent plant cells. </a:t>
            </a:r>
            <a:r>
              <a:rPr lang="en-US" sz="1550" dirty="0">
                <a:solidFill>
                  <a:srgbClr val="6CB255"/>
                </a:solidFill>
              </a:rPr>
              <a:t>(b) </a:t>
            </a:r>
            <a:r>
              <a:rPr lang="en-US" sz="1550" dirty="0"/>
              <a:t>Tight junctions join adjacent animal cells.</a:t>
            </a:r>
            <a:r>
              <a:rPr lang="en-US" sz="1550" dirty="0">
                <a:solidFill>
                  <a:srgbClr val="6CB255"/>
                </a:solidFill>
              </a:rPr>
              <a:t> (c) </a:t>
            </a:r>
            <a:r>
              <a:rPr lang="en-US" sz="1550" dirty="0"/>
              <a:t>Desmosomes join two animal cells together. </a:t>
            </a:r>
            <a:r>
              <a:rPr lang="en-US" sz="1550" dirty="0">
                <a:solidFill>
                  <a:srgbClr val="6CB255"/>
                </a:solidFill>
              </a:rPr>
              <a:t>(d)</a:t>
            </a:r>
            <a:r>
              <a:rPr lang="en-US" sz="1550" dirty="0"/>
              <a:t> Gap junctions act as channels between animal cells. (credit b, c, d: modification of work by Mariana Ruiz </a:t>
            </a:r>
            <a:r>
              <a:rPr lang="en-US" sz="1550" dirty="0" err="1"/>
              <a:t>Villareal</a:t>
            </a:r>
            <a:r>
              <a:rPr lang="en-US" sz="1550" dirty="0"/>
              <a:t>)</a:t>
            </a:r>
          </a:p>
        </p:txBody>
      </p:sp>
      <p:pic>
        <p:nvPicPr>
          <p:cNvPr id="4" name="Figure" descr="Part a shows two plant cells side-by-side. A channel, or plasmodesma, in the cell wall allows fluid and small molecules to pass from the cytoplasm of one cell to the cytoplasm of another. Part b shows two cell membranes joined together by a matrix of tight junctions. Part c shows two cells fused together by a desmosome. Cadherins extend out from each cell and join the two cells together. Intermediate filaments connect to cadherins on the inside of the cell. Part d shows two cells joined together with protein pores called gap junctions that allow water and small molecules to pass throug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559" r="-42559"/>
          <a:stretch>
            <a:fillRect/>
          </a:stretch>
        </p:blipFill>
        <p:spPr/>
      </p:pic>
      <p:pic>
        <p:nvPicPr>
          <p:cNvPr id="9" name="OpenStaxLogo" descr="openstax college logo">
            <a:extLst>
              <a:ext uri="{FF2B5EF4-FFF2-40B4-BE49-F238E27FC236}">
                <a16:creationId xmlns:a16="http://schemas.microsoft.com/office/drawing/2014/main" id="{C10202EC-7AC1-4A4A-9EF9-142461ED41A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3.17</a:t>
            </a:r>
          </a:p>
        </p:txBody>
      </p:sp>
    </p:spTree>
    <p:extLst>
      <p:ext uri="{BB962C8B-B14F-4D97-AF65-F5344CB8AC3E}">
        <p14:creationId xmlns:p14="http://schemas.microsoft.com/office/powerpoint/2010/main" val="3381219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CEBD0EC-8A5D-4406-927F-5D63904DCF7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fluid mosaic model of the plasma membrane structure describes the plasma membrane as a fluid combination of phospholipids, cholesterol, proteins, and carbohydrates.</a:t>
            </a:r>
          </a:p>
        </p:txBody>
      </p:sp>
      <p:pic>
        <p:nvPicPr>
          <p:cNvPr id="3" name="Figure" descr="Illustration of components of the plasma membrane, including integral and peripheral proteins, cytoskeletal filaments, cholesterol, carbohydrates, and channe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27" r="-6727"/>
          <a:stretch>
            <a:fillRect/>
          </a:stretch>
        </p:blipFill>
        <p:spPr/>
      </p:pic>
      <p:pic>
        <p:nvPicPr>
          <p:cNvPr id="9" name="OpenStaxLogo" descr="openstax college logo">
            <a:extLst>
              <a:ext uri="{FF2B5EF4-FFF2-40B4-BE49-F238E27FC236}">
                <a16:creationId xmlns:a16="http://schemas.microsoft.com/office/drawing/2014/main" id="{A6C710C5-1935-4A64-8177-0A16B8B14E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3.18</a:t>
            </a:r>
          </a:p>
        </p:txBody>
      </p:sp>
    </p:spTree>
    <p:extLst>
      <p:ext uri="{BB962C8B-B14F-4D97-AF65-F5344CB8AC3E}">
        <p14:creationId xmlns:p14="http://schemas.microsoft.com/office/powerpoint/2010/main" val="119480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57428C47-091D-42BB-A3F3-F376696DD03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370" dirty="0">
                <a:solidFill>
                  <a:srgbClr val="6CB255"/>
                </a:solidFill>
              </a:rPr>
              <a:t>(a) </a:t>
            </a:r>
            <a:r>
              <a:rPr lang="en-US" sz="1370" dirty="0"/>
              <a:t>Nasal sinus cells (viewed with a light microscope), </a:t>
            </a:r>
            <a:r>
              <a:rPr lang="en-US" sz="1370" dirty="0">
                <a:solidFill>
                  <a:srgbClr val="6CB255"/>
                </a:solidFill>
              </a:rPr>
              <a:t>(b) </a:t>
            </a:r>
            <a:r>
              <a:rPr lang="en-US" sz="1370" dirty="0"/>
              <a:t>onion cells (viewed with a light microscope), and</a:t>
            </a:r>
            <a:r>
              <a:rPr lang="en-US" sz="1370" dirty="0">
                <a:solidFill>
                  <a:srgbClr val="6CB255"/>
                </a:solidFill>
              </a:rPr>
              <a:t> (c) </a:t>
            </a:r>
            <a:r>
              <a:rPr lang="en-US" sz="1370" i="1" dirty="0"/>
              <a:t>Vibrio </a:t>
            </a:r>
            <a:r>
              <a:rPr lang="en-US" sz="1370" i="1" dirty="0" err="1"/>
              <a:t>tasmaniensis</a:t>
            </a:r>
            <a:r>
              <a:rPr lang="en-US" sz="1370" i="1" dirty="0"/>
              <a:t> </a:t>
            </a:r>
            <a:r>
              <a:rPr lang="en-US" sz="1370" dirty="0"/>
              <a:t>bacterial cells (viewed using a scanning electron microscope) are from very different organism, yet all share certain characteristics of basic cell structure. (credit a: modification of work by Ed </a:t>
            </a:r>
            <a:r>
              <a:rPr lang="en-US" sz="1370" dirty="0" err="1"/>
              <a:t>Uthman</a:t>
            </a:r>
            <a:r>
              <a:rPr lang="en-US" sz="1370" dirty="0"/>
              <a:t>, MD; credit b: modification of work by Umberto </a:t>
            </a:r>
            <a:r>
              <a:rPr lang="en-US" sz="1370" dirty="0" err="1"/>
              <a:t>Salvagnin</a:t>
            </a:r>
            <a:r>
              <a:rPr lang="en-US" sz="1370" dirty="0"/>
              <a:t>; credit c: modification of work by Anthony </a:t>
            </a:r>
            <a:r>
              <a:rPr lang="en-US" sz="1370" dirty="0" err="1"/>
              <a:t>D'Onofrio</a:t>
            </a:r>
            <a:r>
              <a:rPr lang="en-US" sz="1370" dirty="0"/>
              <a:t>; scale-bar data from Matt </a:t>
            </a:r>
            <a:r>
              <a:rPr lang="de-DE" sz="1370" dirty="0"/>
              <a:t>Russell)</a:t>
            </a:r>
            <a:endParaRPr lang="en-US" sz="1370" dirty="0"/>
          </a:p>
        </p:txBody>
      </p:sp>
      <p:pic>
        <p:nvPicPr>
          <p:cNvPr id="2" name="Figure" descr="Left: Human nasal sinus cells as viewed by light microscopy have an irregular round shape and a well-defined nucleus that takes up about one-half of the cell. Middle: Onion skin cells, also viewed by light microscopy, are long and thin with a rectangular shape defined by a cell wall. They are about as wide as a nasal sinus cell, but at least five times as long. The cell wall and nucleus are well defined in the micrograph. The onion skin nucleus is about the same size as the nasal sinus cell nucleus. Right: In this scanning electron micrograph of bacterial cells, the cell surface has a three-dimensional shape. Three of the bacteria are oval in shape. The fourth is round and has protrusions called pili. One pilus connects this bacterium to an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709" b="-14709"/>
          <a:stretch>
            <a:fillRect/>
          </a:stretch>
        </p:blipFill>
        <p:spPr/>
      </p:pic>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a:t>
            </a:r>
          </a:p>
        </p:txBody>
      </p:sp>
    </p:spTree>
    <p:extLst>
      <p:ext uri="{BB962C8B-B14F-4D97-AF65-F5344CB8AC3E}">
        <p14:creationId xmlns:p14="http://schemas.microsoft.com/office/powerpoint/2010/main" val="1249330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7DA0121-B968-4482-B1FF-F38E841F9B0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HIV docks at and binds to the CD4 receptor, a glycoprotein on the surface of T cells, before entering, or infecting, the cell. (credit: modification of work by US National Institutes of Health/National Institute of Allergy and Infectious Diseases)</a:t>
            </a:r>
            <a:endParaRPr lang="en-US" sz="1600" b="0" dirty="0">
              <a:solidFill>
                <a:schemeClr val="tx1"/>
              </a:solidFill>
            </a:endParaRPr>
          </a:p>
        </p:txBody>
      </p:sp>
      <p:pic>
        <p:nvPicPr>
          <p:cNvPr id="2" name="Figure" descr="This illustration shows the plasma membrane of a T cell. CD4 receptors extend from the membrane into the extracellular space. The HIV virus recognizes part of the CD4 receptor and attaches to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57201" y="1390212"/>
            <a:ext cx="4032250" cy="4691937"/>
          </a:xfrm>
        </p:spPr>
      </p:pic>
      <p:pic>
        <p:nvPicPr>
          <p:cNvPr id="7" name="OpenStaxLogo" descr="openstax college logo">
            <a:extLst>
              <a:ext uri="{FF2B5EF4-FFF2-40B4-BE49-F238E27FC236}">
                <a16:creationId xmlns:a16="http://schemas.microsoft.com/office/drawing/2014/main" id="{F9E53D84-16E6-48F4-B8F5-0A305E6A7F6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3.19</a:t>
            </a:r>
            <a:endParaRPr lang="en-US" sz="2400" dirty="0">
              <a:solidFill>
                <a:srgbClr val="6CB255"/>
              </a:solidFill>
            </a:endParaRPr>
          </a:p>
        </p:txBody>
      </p:sp>
    </p:spTree>
    <p:extLst>
      <p:ext uri="{BB962C8B-B14F-4D97-AF65-F5344CB8AC3E}">
        <p14:creationId xmlns:p14="http://schemas.microsoft.com/office/powerpoint/2010/main" val="3285096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44FB73-641D-4190-A85E-5B949298961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Diffusion through a permeable membrane follows the concentration gradient of a substance, moving the substance from an area of high concentration to one of low concentration. (credit: modification of work by Mariana Ruiz Villarreal)</a:t>
            </a:r>
          </a:p>
        </p:txBody>
      </p:sp>
      <p:pic>
        <p:nvPicPr>
          <p:cNvPr id="9" name="Figure" descr="The left part of this illustration shows a substance on one side of a membrane only. The middle part shows that, after some time, some of the substance has diffused across the plasma membrane. The right part shows that, after more time, an equal amount of the substance is on each side of the membra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4" r="-104"/>
          <a:stretch>
            <a:fillRect/>
          </a:stretch>
        </p:blipFill>
        <p:spPr/>
      </p:pic>
      <p:pic>
        <p:nvPicPr>
          <p:cNvPr id="10" name="OpenStaxLogo" descr="openstax college logo">
            <a:extLst>
              <a:ext uri="{FF2B5EF4-FFF2-40B4-BE49-F238E27FC236}">
                <a16:creationId xmlns:a16="http://schemas.microsoft.com/office/drawing/2014/main" id="{F4173222-634E-4360-9045-48B76F9A51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3.20</a:t>
            </a:r>
          </a:p>
        </p:txBody>
      </p:sp>
    </p:spTree>
    <p:extLst>
      <p:ext uri="{BB962C8B-B14F-4D97-AF65-F5344CB8AC3E}">
        <p14:creationId xmlns:p14="http://schemas.microsoft.com/office/powerpoint/2010/main" val="3248993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3C189FA-B1A3-4F31-BF97-501BF6F19C6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osmosis, water always moves from an area of higher concentration (of water) to one of lower concentration (of water). In this system, the solute cannot pass through the selectively </a:t>
            </a:r>
            <a:r>
              <a:rPr lang="fr-FR" sz="1600" dirty="0" err="1"/>
              <a:t>permeable</a:t>
            </a:r>
            <a:r>
              <a:rPr lang="fr-FR" sz="1600" dirty="0"/>
              <a:t> membrane.</a:t>
            </a:r>
            <a:endParaRPr lang="en-US" sz="1600" dirty="0"/>
          </a:p>
        </p:txBody>
      </p:sp>
      <p:pic>
        <p:nvPicPr>
          <p:cNvPr id="3" name="Figure" descr="Two beakers are shown, each divided into left and right halves by a semipermeable membrane. The first beaker has the same amount of water on both sides, but more solute in the water on the right side of the membrane and less solute in the water on the left side. In the second beaker, the water has moved from the left side of the membrane to the right side, making the solute concentration the same on both sides, but the water level much lower on the left sid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213" r="-15213"/>
          <a:stretch>
            <a:fillRect/>
          </a:stretch>
        </p:blipFill>
        <p:spPr/>
      </p:pic>
      <p:pic>
        <p:nvPicPr>
          <p:cNvPr id="9" name="OpenStaxLogo" descr="openstax college logo">
            <a:extLst>
              <a:ext uri="{FF2B5EF4-FFF2-40B4-BE49-F238E27FC236}">
                <a16:creationId xmlns:a16="http://schemas.microsoft.com/office/drawing/2014/main" id="{C1779629-929D-4CAD-8BBB-544EDB138A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3.21</a:t>
            </a:r>
          </a:p>
        </p:txBody>
      </p:sp>
    </p:spTree>
    <p:extLst>
      <p:ext uri="{BB962C8B-B14F-4D97-AF65-F5344CB8AC3E}">
        <p14:creationId xmlns:p14="http://schemas.microsoft.com/office/powerpoint/2010/main" val="1286476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552EFD7-1BE7-4479-B66A-D31E6A8EAB2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Osmotic pressure changes the shape of red blood cells in hypertonic, isotonic, and hypotonic solutions. (credit: modification of work by Mariana Ruiz Villarreal)</a:t>
            </a:r>
          </a:p>
        </p:txBody>
      </p:sp>
      <p:pic>
        <p:nvPicPr>
          <p:cNvPr id="9" name="Figure" descr="Illustration of red blood cells in hypotonic, isotonic, and hypertonic solutions. In the hypertonic solution, the cells shrivel and take on a spiky appearance. In the isotonic solution, the cells are normal in appearance. In the hypotonic solution, the cells swell and one has ruptur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433" r="-9433"/>
          <a:stretch>
            <a:fillRect/>
          </a:stretch>
        </p:blipFill>
        <p:spPr/>
      </p:pic>
      <p:pic>
        <p:nvPicPr>
          <p:cNvPr id="10" name="OpenStaxLogo" descr="openstax college logo">
            <a:extLst>
              <a:ext uri="{FF2B5EF4-FFF2-40B4-BE49-F238E27FC236}">
                <a16:creationId xmlns:a16="http://schemas.microsoft.com/office/drawing/2014/main" id="{D8A75E9A-FE8D-4BE4-8B3D-16519DC815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3.22</a:t>
            </a:r>
          </a:p>
        </p:txBody>
      </p:sp>
    </p:spTree>
    <p:extLst>
      <p:ext uri="{BB962C8B-B14F-4D97-AF65-F5344CB8AC3E}">
        <p14:creationId xmlns:p14="http://schemas.microsoft.com/office/powerpoint/2010/main" val="3856290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4C338F1-EA15-4F96-9D72-469CE1A43BF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turgor pressure within a plant cell depends on the tonicity of the solution that it is bathed in. (credit: modification of work by Mariana Ruiz Villarreal)</a:t>
            </a:r>
          </a:p>
        </p:txBody>
      </p:sp>
      <p:pic>
        <p:nvPicPr>
          <p:cNvPr id="3" name="Figure" descr="The left part of this image shows a plant cell bathed in a hypertonic solution so that the plasma membrane has pulled away completely from the cell wall, and the central vacuole has shrunk. The middle part shows a plant cell bathed in an isotonic solution; the plasma membrane has pulled away from the cell wall a bit, and the central vacuole has shrunk. The right part shows a plant cell in a hypotonic solution. The central vacuole is large, and the plasma membrane is pressed against the cell wa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805" b="-12805"/>
          <a:stretch>
            <a:fillRect/>
          </a:stretch>
        </p:blipFill>
        <p:spPr/>
      </p:pic>
      <p:pic>
        <p:nvPicPr>
          <p:cNvPr id="9" name="OpenStaxLogo" descr="openstax college logo">
            <a:extLst>
              <a:ext uri="{FF2B5EF4-FFF2-40B4-BE49-F238E27FC236}">
                <a16:creationId xmlns:a16="http://schemas.microsoft.com/office/drawing/2014/main" id="{DDD8A349-4E1F-4689-B83A-504F5E22CB6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3.23</a:t>
            </a:r>
          </a:p>
        </p:txBody>
      </p:sp>
    </p:spTree>
    <p:extLst>
      <p:ext uri="{BB962C8B-B14F-4D97-AF65-F5344CB8AC3E}">
        <p14:creationId xmlns:p14="http://schemas.microsoft.com/office/powerpoint/2010/main" val="576512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3E78885-5CA6-40D2-B93D-4A5A7B80D31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Electrochemical gradients arise from the combined effects of concentration gradients and electrical gradients. (credit: modification of work by “</a:t>
            </a:r>
            <a:r>
              <a:rPr lang="en-US" sz="1600" dirty="0" err="1"/>
              <a:t>Synaptitude</a:t>
            </a:r>
            <a:r>
              <a:rPr lang="en-US" sz="1600" dirty="0"/>
              <a:t>”/Wikimedia Commons)</a:t>
            </a:r>
          </a:p>
        </p:txBody>
      </p:sp>
      <p:pic>
        <p:nvPicPr>
          <p:cNvPr id="4" name="Figure" descr="A cell membrane is shown with a protein channel that allows passage of ions into and out of the cell. The cytoplasm has a higher concentration of potassium, and the extracellular fluid has a higher concentration of sodium. An arrow shows movement of a potassium ion out of the cell through the protein chann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963" r="-36963"/>
          <a:stretch>
            <a:fillRect/>
          </a:stretch>
        </p:blipFill>
        <p:spPr/>
      </p:pic>
      <p:pic>
        <p:nvPicPr>
          <p:cNvPr id="9" name="OpenStaxLogo" descr="openstax college logo">
            <a:extLst>
              <a:ext uri="{FF2B5EF4-FFF2-40B4-BE49-F238E27FC236}">
                <a16:creationId xmlns:a16="http://schemas.microsoft.com/office/drawing/2014/main" id="{041D4FFB-D051-4A8F-8A5B-751F8C53E6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3.24</a:t>
            </a:r>
          </a:p>
        </p:txBody>
      </p:sp>
    </p:spTree>
    <p:extLst>
      <p:ext uri="{BB962C8B-B14F-4D97-AF65-F5344CB8AC3E}">
        <p14:creationId xmlns:p14="http://schemas.microsoft.com/office/powerpoint/2010/main" val="1118507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D1FABB4-2CC5-49DA-9DED-99D04F1FC60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sodium-potassium pump move potassium and sodium ions across the plasma membrane. (credit: modification of work by Mariana Ruiz Villarreal)</a:t>
            </a:r>
          </a:p>
        </p:txBody>
      </p:sp>
      <p:pic>
        <p:nvPicPr>
          <p:cNvPr id="3" name="Figure" descr="This illustration shows the sodium-potassium pump. Initially, the pump’s opening faces the cytoplasm, where three sodium ions bind to it. The pump hydrolyzes ATP to ADP and, as a result, undergoes a conformational change. The sodium ions are released into the extracellular space. Two potassium ions from the extracellular space now bind the pump, which changes conformation again, releasing the potassium ions into the cytoplas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58" r="-2758"/>
          <a:stretch>
            <a:fillRect/>
          </a:stretch>
        </p:blipFill>
        <p:spPr/>
      </p:pic>
      <p:pic>
        <p:nvPicPr>
          <p:cNvPr id="9" name="OpenStaxLogo" descr="openstax college logo">
            <a:extLst>
              <a:ext uri="{FF2B5EF4-FFF2-40B4-BE49-F238E27FC236}">
                <a16:creationId xmlns:a16="http://schemas.microsoft.com/office/drawing/2014/main" id="{BC4DC4D2-A85E-41EB-8EAE-F544766EC1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3.25</a:t>
            </a:r>
          </a:p>
        </p:txBody>
      </p:sp>
    </p:spTree>
    <p:extLst>
      <p:ext uri="{BB962C8B-B14F-4D97-AF65-F5344CB8AC3E}">
        <p14:creationId xmlns:p14="http://schemas.microsoft.com/office/powerpoint/2010/main" val="3978850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972907B-DF34-4BCF-BEA8-328B701DD72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020" dirty="0"/>
              <a:t>Three variations of endocytosis are shown.</a:t>
            </a:r>
          </a:p>
          <a:p>
            <a:pPr marL="342900" indent="-342900">
              <a:buAutoNum type="alphaLcParenBoth"/>
            </a:pPr>
            <a:r>
              <a:rPr lang="en-US" sz="1020" dirty="0"/>
              <a:t>In one form of endocytosis, phagocytosis, the cell membrane surrounds the particle and pinches off to form an intracellular vacuole.</a:t>
            </a:r>
          </a:p>
          <a:p>
            <a:pPr marL="342900" indent="-342900">
              <a:buAutoNum type="alphaLcParenBoth"/>
            </a:pPr>
            <a:r>
              <a:rPr lang="en-US" sz="1020" dirty="0"/>
              <a:t>In another type of endocytosis, pinocytosis, the cell membrane surrounds a small volume of fluid and pinches off, forming a vesicle.</a:t>
            </a:r>
            <a:endParaRPr lang="en-US" sz="1020" dirty="0">
              <a:solidFill>
                <a:srgbClr val="6CB255"/>
              </a:solidFill>
            </a:endParaRPr>
          </a:p>
          <a:p>
            <a:pPr marL="342900" indent="-342900">
              <a:buAutoNum type="alphaLcParenBoth"/>
            </a:pPr>
            <a:r>
              <a:rPr lang="en-US" sz="1020" dirty="0"/>
              <a:t>In receptor-mediated endocytosis, uptake of substances by the cell is targeted to a single type of substance that binds at the receptor on the external cell membrane. (credit: modification of work by Mariana Ruiz Villarreal)</a:t>
            </a:r>
          </a:p>
        </p:txBody>
      </p:sp>
      <p:pic>
        <p:nvPicPr>
          <p:cNvPr id="9" name="Figure" descr="Three types of endocytosis are shown: (a) phagocytosis, (b) pinocytosis, and (c) receptor-mediated endocytosis. Part a shows the plasma membrane forming a pocket around a particle in the extracellular fluid. The membrane subsequently engulfs the particle, which becomes trapped in a vacuole. Part b shows a plasma membrane forming a pocket around fluid in the extracellular fluid. The membrane subsequently engulfs the fluid, which becomes trapped in a vacuole. Part c shows a part of the plasma membrane that is clathrin-coated on the cytoplasmic side and has receptors on the extracellular side. The receptors bind a substance, then pinch off to form a coated vesi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38" b="-2138"/>
          <a:stretch>
            <a:fillRect/>
          </a:stretch>
        </p:blipFill>
        <p:spPr/>
      </p:pic>
      <p:pic>
        <p:nvPicPr>
          <p:cNvPr id="11" name="OpenStaxLogo" descr="openstax college logo">
            <a:extLst>
              <a:ext uri="{FF2B5EF4-FFF2-40B4-BE49-F238E27FC236}">
                <a16:creationId xmlns:a16="http://schemas.microsoft.com/office/drawing/2014/main" id="{38EE29EA-E9C3-4223-A59D-5D810DD7FD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3.26</a:t>
            </a:r>
          </a:p>
        </p:txBody>
      </p:sp>
    </p:spTree>
    <p:extLst>
      <p:ext uri="{BB962C8B-B14F-4D97-AF65-F5344CB8AC3E}">
        <p14:creationId xmlns:p14="http://schemas.microsoft.com/office/powerpoint/2010/main" val="3559176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43559FE1-4CBA-4C31-BE7C-2F314B0794C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A vesicle containing waste products is shown in the cytoplasm. The vesicle migrates to the cell membrane. The membrane of the vesicle fuses with the cell membrane, and the contents of the vesicle are released to the extracellular flu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488" b="-748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In exocytosis, a vesicle migrates to the plasma membrane, binds, and releases its contents to the outside of the cell. (credit: modification of work by Mariana Ruiz Villarreal)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3.27</a:t>
            </a:r>
          </a:p>
        </p:txBody>
      </p:sp>
      <p:pic>
        <p:nvPicPr>
          <p:cNvPr id="6" name="OpenStaxLogo" descr="openstax college logo">
            <a:extLst>
              <a:ext uri="{FF2B5EF4-FFF2-40B4-BE49-F238E27FC236}">
                <a16:creationId xmlns:a16="http://schemas.microsoft.com/office/drawing/2014/main" id="{A7B0DBDD-4817-4A20-99AC-D38C0B061E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25144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EAFF3E97-BFBE-46CA-9828-89E04F05CFB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Most light microscopes used in a college biology lab can magnify cells up to approximately 400 times.</a:t>
            </a:r>
          </a:p>
          <a:p>
            <a:pPr marL="342900" indent="-342900">
              <a:buAutoNum type="alphaLcParenBoth"/>
            </a:pPr>
            <a:r>
              <a:rPr lang="en-US" sz="1600" dirty="0"/>
              <a:t>Dissecting microscopes have a lower magnification than light microscopes and are used to examine larger objects, such as tissues.</a:t>
            </a:r>
          </a:p>
        </p:txBody>
      </p:sp>
      <p:pic>
        <p:nvPicPr>
          <p:cNvPr id="11" name="Figure" descr="Part a: This light microscope has binocular lenses and three objective lenses. The sample stage is directly beneath the objective lens. The light microscope sits on a tabletop. Part b: The dissecting microscope has binocular eyepieces, one objective lens, and light sources from both above and below the sample stage. There is room on the stage for a three-dimensional specim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439" r="-17439"/>
          <a:stretch>
            <a:fillRect/>
          </a:stretch>
        </p:blipFill>
        <p:spPr/>
      </p:pic>
      <p:pic>
        <p:nvPicPr>
          <p:cNvPr id="6" name="OpenStaxLogo" descr="openstax college logo">
            <a:extLst>
              <a:ext uri="{FF2B5EF4-FFF2-40B4-BE49-F238E27FC236}">
                <a16:creationId xmlns:a16="http://schemas.microsoft.com/office/drawing/2014/main" id="{47D1DD92-565F-422F-BE60-67A1064CC6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a:t>
            </a:r>
          </a:p>
        </p:txBody>
      </p:sp>
    </p:spTree>
    <p:extLst>
      <p:ext uri="{BB962C8B-B14F-4D97-AF65-F5344CB8AC3E}">
        <p14:creationId xmlns:p14="http://schemas.microsoft.com/office/powerpoint/2010/main" val="30145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0EF6C1D-C3B0-4F12-974B-03A643949E6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 </a:t>
            </a:r>
            <a:r>
              <a:rPr lang="en-US" sz="1600" i="1" dirty="0"/>
              <a:t>Salmonella </a:t>
            </a:r>
            <a:r>
              <a:rPr lang="en-US" sz="1600" dirty="0"/>
              <a:t>bacteria are viewed with a light microscope.</a:t>
            </a:r>
            <a:endParaRPr lang="en-US" sz="1600" dirty="0">
              <a:solidFill>
                <a:srgbClr val="6CB255"/>
              </a:solidFill>
            </a:endParaRPr>
          </a:p>
          <a:p>
            <a:pPr marL="342900" indent="-342900">
              <a:buAutoNum type="alphaLcParenBoth"/>
            </a:pPr>
            <a:r>
              <a:rPr lang="en-US" sz="1600" dirty="0"/>
              <a:t>This scanning electron micrograph shows </a:t>
            </a:r>
            <a:r>
              <a:rPr lang="en-US" sz="1600" i="1" dirty="0"/>
              <a:t>Salmonella </a:t>
            </a:r>
            <a:r>
              <a:rPr lang="en-US" sz="1600" dirty="0"/>
              <a:t>bacteria (in red) invading human cells. (credit a: modification of work by CDC, Armed Forces Institute of Pathology, Charles N. Farmer; credit b: modification of work by Rocky Mountain Laboratories, NIAID, NIH; scale-bar data from Matt Russell)</a:t>
            </a:r>
          </a:p>
        </p:txBody>
      </p:sp>
      <p:pic>
        <p:nvPicPr>
          <p:cNvPr id="2" name="Figure" descr="Part b: In this scanning electron micrograph, the bacteria appear as three-dimensional red ovals. The human cells are much larger with a complex, folded appearance. Some of the bacteria lie on the surfaces of the human cells, and some are squeezed between the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23" b="-623"/>
          <a:stretch>
            <a:fillRect/>
          </a:stretch>
        </p:blipFill>
        <p:spPr/>
      </p:pic>
      <p:pic>
        <p:nvPicPr>
          <p:cNvPr id="9" name="OpenStaxLogo" descr="openstax college logo">
            <a:extLst>
              <a:ext uri="{FF2B5EF4-FFF2-40B4-BE49-F238E27FC236}">
                <a16:creationId xmlns:a16="http://schemas.microsoft.com/office/drawing/2014/main" id="{DD9F175C-2310-4DA6-89DE-F94E7A9FDD4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3.3</a:t>
            </a:r>
          </a:p>
        </p:txBody>
      </p:sp>
    </p:spTree>
    <p:extLst>
      <p:ext uri="{BB962C8B-B14F-4D97-AF65-F5344CB8AC3E}">
        <p14:creationId xmlns:p14="http://schemas.microsoft.com/office/powerpoint/2010/main" val="57955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D3DFC0F-7F06-4CF9-8C9E-8371B403A3C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These uterine cervix cells, viewed through a light microscope, were obtained from a Pap smear. Normal cells are on the left. The cells on the right are infected with human papillomavirus. (credit: modification of work by Ed </a:t>
            </a:r>
            <a:r>
              <a:rPr lang="en-US" sz="1600" dirty="0" err="1"/>
              <a:t>Uthman</a:t>
            </a:r>
            <a:r>
              <a:rPr lang="en-US" sz="1600" dirty="0"/>
              <a:t>; scale-bar data from Matt Russell)</a:t>
            </a:r>
          </a:p>
        </p:txBody>
      </p:sp>
      <p:pic>
        <p:nvPicPr>
          <p:cNvPr id="11" name="Figure" descr="Both normal cells and cells infected with HPV have an irregular, round shape and a well-defined nucleus. The infected cells, however, are two to three times as large as uninfected cells, and some have two nuclei."/>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471" r="-23471"/>
          <a:stretch>
            <a:fillRect/>
          </a:stretch>
        </p:blipFill>
        <p:spPr/>
      </p:pic>
      <p:pic>
        <p:nvPicPr>
          <p:cNvPr id="9" name="OpenStaxLogo" descr="openstax college logo">
            <a:extLst>
              <a:ext uri="{FF2B5EF4-FFF2-40B4-BE49-F238E27FC236}">
                <a16:creationId xmlns:a16="http://schemas.microsoft.com/office/drawing/2014/main" id="{3B747E66-CDE7-4B71-9545-FA246241A21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3.4</a:t>
            </a:r>
          </a:p>
        </p:txBody>
      </p:sp>
    </p:spTree>
    <p:extLst>
      <p:ext uri="{BB962C8B-B14F-4D97-AF65-F5344CB8AC3E}">
        <p14:creationId xmlns:p14="http://schemas.microsoft.com/office/powerpoint/2010/main" val="202371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E2FD5DE-16CC-4319-AD9F-B6C8A32F107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figure shows the generalized structure of a prokaryotic cell.</a:t>
            </a:r>
          </a:p>
        </p:txBody>
      </p:sp>
      <p:pic>
        <p:nvPicPr>
          <p:cNvPr id="11" name="Figure" descr="In this illustration, the prokaryotic cell has an oval shape. The circular chromosome is concentrated in a region called the nucleoid. The fluid inside the cell is called the cytoplasm. Ribosomes, depicted as small circles, float in the cytoplasm. The cytoplasm is encased in a plasma membrane, which in turn is encased by a cell wall. A capsule surrounds the cell wall. The bacterium depicted has a flagellum protruding from one narrow end. Pili are small protrusions that extend from the capsule in all dire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670" r="-30670"/>
          <a:stretch>
            <a:fillRect/>
          </a:stretch>
        </p:blipFill>
        <p:spPr/>
      </p:pic>
      <p:pic>
        <p:nvPicPr>
          <p:cNvPr id="9" name="OpenStaxLogo" descr="openstax college logo">
            <a:extLst>
              <a:ext uri="{FF2B5EF4-FFF2-40B4-BE49-F238E27FC236}">
                <a16:creationId xmlns:a16="http://schemas.microsoft.com/office/drawing/2014/main" id="{E793C03B-276D-4B49-B5DD-BD28181730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3.5</a:t>
            </a:r>
          </a:p>
        </p:txBody>
      </p:sp>
    </p:spTree>
    <p:extLst>
      <p:ext uri="{BB962C8B-B14F-4D97-AF65-F5344CB8AC3E}">
        <p14:creationId xmlns:p14="http://schemas.microsoft.com/office/powerpoint/2010/main" val="2346870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764295C-12D0-457D-ABF8-5CBDECD6E4C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figure shows the relative sizes of different kinds of cells and cellular components. An adult human is shown for comparison.</a:t>
            </a:r>
          </a:p>
        </p:txBody>
      </p:sp>
      <p:pic>
        <p:nvPicPr>
          <p:cNvPr id="6" name="Figure" descr="Relative sizes on a logarithmic scale, from 0.1 nm to 1 m, are shown. Objects are shown from smallest to largest. The smallest object shown, an atom, is about 1 nm in size. The next largest objects shown are lipids and proteins; these molecules are between 1 and 10 nm. Bacteria are about 100 nm, and mitochondria are about 1 µm. Plant and animal cells are both between 10 and 100 µm. A human egg is between 100 µm and 1 mm. A frog egg is about 1 mm, a chicken egg and an ostrich egg are both between 10 and 100 mm, but a chicken egg is larger. For comparison, a human is approximately 1 m t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873" r="-21873"/>
          <a:stretch>
            <a:fillRect/>
          </a:stretch>
        </p:blipFill>
        <p:spPr/>
      </p:pic>
      <p:pic>
        <p:nvPicPr>
          <p:cNvPr id="10" name="OpenStaxLogo" descr="openstax college logo">
            <a:extLst>
              <a:ext uri="{FF2B5EF4-FFF2-40B4-BE49-F238E27FC236}">
                <a16:creationId xmlns:a16="http://schemas.microsoft.com/office/drawing/2014/main" id="{0A251169-F177-4A5D-86BB-761137021E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3.6</a:t>
            </a:r>
          </a:p>
        </p:txBody>
      </p:sp>
    </p:spTree>
    <p:extLst>
      <p:ext uri="{BB962C8B-B14F-4D97-AF65-F5344CB8AC3E}">
        <p14:creationId xmlns:p14="http://schemas.microsoft.com/office/powerpoint/2010/main" val="261333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8475B7-B97D-4760-A186-91D87D8CCB4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figure shows </a:t>
            </a:r>
            <a:r>
              <a:rPr lang="en-US" sz="1600" dirty="0">
                <a:solidFill>
                  <a:srgbClr val="6CB255"/>
                </a:solidFill>
              </a:rPr>
              <a:t>(a) </a:t>
            </a:r>
            <a:r>
              <a:rPr lang="en-US" sz="1600" dirty="0">
                <a:solidFill>
                  <a:schemeClr val="tx1"/>
                </a:solidFill>
              </a:rPr>
              <a:t>a typical animal cell and </a:t>
            </a:r>
            <a:r>
              <a:rPr lang="en-US" sz="1600" dirty="0">
                <a:solidFill>
                  <a:srgbClr val="6CB255"/>
                </a:solidFill>
              </a:rPr>
              <a:t>(b) </a:t>
            </a:r>
            <a:r>
              <a:rPr lang="en-US" sz="1600" dirty="0">
                <a:solidFill>
                  <a:schemeClr val="tx1"/>
                </a:solidFill>
              </a:rPr>
              <a:t>a typical plant cell.</a:t>
            </a:r>
          </a:p>
        </p:txBody>
      </p:sp>
      <p:pic>
        <p:nvPicPr>
          <p:cNvPr id="2" name="Figure" descr="Part b: This illustration depicts a typical eukaryotic plant cell. The nucleus of a plant cell contains chromatin and a nucleolus, the same as in an animal cell. Other structures that a plant cell has in common with an animal cell include rough and smooth ER, the Golgi apparatus, mitochondria, peroxisomes, and ribosomes. The fluid inside the plant cell is called the cytoplasm, just as in an animal cell. The plant cell has three of the four cytoskeletal components found in animal cells: microtubules, intermediate filaments, and microfilaments. Plant cells do not have centrosomes. Plants have five structures not found in animals cells: plasmodesmata, chloroplasts, plastids, a central vacuole, and a cell wall. Plasmodesmata form channels between adjacent plant cells. Chloroplasts are responsible for photosynthesis; they have an outer membrane, an inner membrane, and stack of membranes inside the inner membrane. The central vacuole is a very large, fluid-filled structure that maintains pressure against the cell wall. Plastids store pigments. The cell wall is localized outside the cell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887" r="-33887"/>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A803D0E7-3CF0-460F-B5BF-F7E65D22ACE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3.7</a:t>
            </a:r>
          </a:p>
        </p:txBody>
      </p:sp>
    </p:spTree>
    <p:extLst>
      <p:ext uri="{BB962C8B-B14F-4D97-AF65-F5344CB8AC3E}">
        <p14:creationId xmlns:p14="http://schemas.microsoft.com/office/powerpoint/2010/main" val="9043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15E3F96-051B-4519-BFEE-E0A26B2F94C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plasma membrane is a phospholipid bilayer with embedded proteins. There are other components, such as cholesterol and carbohydrates, which can be found in the membrane in addition to phospholipids and protein.</a:t>
            </a:r>
          </a:p>
        </p:txBody>
      </p:sp>
      <p:pic>
        <p:nvPicPr>
          <p:cNvPr id="9" name="Figure" descr="the plasma membrane is composed of a phospholipid bilayer. in the bilayer, the two long hydrophobic tails of phospholipids face toward the center, and the hydrophilic head group faces the exterior. Integral membrane proteins and protein channels span the entire bilayer. Protein channels have a pore in the middle. Peripheral membrane proteins sit on the surface of the phospholipids and are associated with the head groups. On the exterior side of the membrane, carbohydrates are attached to certain proteins and lipids. Filaments of the cytoskeleton line the interior of the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27" r="-6727"/>
          <a:stretch>
            <a:fillRect/>
          </a:stretch>
        </p:blipFill>
        <p:spPr/>
      </p:pic>
      <p:pic>
        <p:nvPicPr>
          <p:cNvPr id="10" name="OpenStaxLogo" descr="openstax college logo">
            <a:extLst>
              <a:ext uri="{FF2B5EF4-FFF2-40B4-BE49-F238E27FC236}">
                <a16:creationId xmlns:a16="http://schemas.microsoft.com/office/drawing/2014/main" id="{C30BC8B3-989A-4275-A726-2F087222E7A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3.8</a:t>
            </a:r>
          </a:p>
        </p:txBody>
      </p:sp>
    </p:spTree>
    <p:extLst>
      <p:ext uri="{BB962C8B-B14F-4D97-AF65-F5344CB8AC3E}">
        <p14:creationId xmlns:p14="http://schemas.microsoft.com/office/powerpoint/2010/main" val="9502908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599</TotalTime>
  <Words>2696</Words>
  <Application>Microsoft Office PowerPoint</Application>
  <PresentationFormat>On-screen Show (4:3)</PresentationFormat>
  <Paragraphs>89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Arial Black</vt:lpstr>
      <vt:lpstr>Calibri</vt:lpstr>
      <vt:lpstr>Essential</vt:lpstr>
      <vt:lpstr>Concepts of Biology</vt:lpstr>
      <vt:lpstr>Figure 3.1</vt:lpstr>
      <vt:lpstr>Figure 3.2</vt:lpstr>
      <vt:lpstr>Figure 3.3</vt:lpstr>
      <vt:lpstr>Figure 3.4</vt:lpstr>
      <vt:lpstr>Figure 3.5</vt:lpstr>
      <vt:lpstr>Figure 3.6</vt:lpstr>
      <vt:lpstr>Figure 3.7</vt:lpstr>
      <vt:lpstr>Figure 3.8</vt:lpstr>
      <vt:lpstr>Figure 3.9</vt:lpstr>
      <vt:lpstr>Figure 3.10</vt:lpstr>
      <vt:lpstr>Figure 3.11</vt:lpstr>
      <vt:lpstr>Figure 3.12</vt:lpstr>
      <vt:lpstr>Figure 3.13</vt:lpstr>
      <vt:lpstr>Figure 3.14</vt:lpstr>
      <vt:lpstr>Figure 3.15</vt:lpstr>
      <vt:lpstr>Figure 3.16</vt:lpstr>
      <vt:lpstr>Figure 3.17</vt:lpstr>
      <vt:lpstr>Figure 3.18</vt:lpstr>
      <vt:lpstr>Figure 3.19</vt:lpstr>
      <vt:lpstr>Figure 3.20</vt:lpstr>
      <vt:lpstr>Figure 3.21</vt:lpstr>
      <vt:lpstr>Figure 3.22</vt:lpstr>
      <vt:lpstr>Figure 3.23</vt:lpstr>
      <vt:lpstr>Figure 3.24</vt:lpstr>
      <vt:lpstr>Figure 3.25</vt:lpstr>
      <vt:lpstr>Figure 3.26</vt:lpstr>
      <vt:lpstr>Figure 3.27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3 - CELL STRUCTURE AND FUNCTION</dc:title>
  <dc:creator>Spuddy McSpare</dc:creator>
  <cp:lastModifiedBy>Conversion_08</cp:lastModifiedBy>
  <cp:revision>175</cp:revision>
  <cp:lastPrinted>2013-07-05T18:10:32Z</cp:lastPrinted>
  <dcterms:created xsi:type="dcterms:W3CDTF">2012-06-04T02:13:36Z</dcterms:created>
  <dcterms:modified xsi:type="dcterms:W3CDTF">2017-09-13T15:50:28Z</dcterms:modified>
</cp:coreProperties>
</file>