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23"/>
  </p:notesMasterIdLst>
  <p:handoutMasterIdLst>
    <p:handoutMasterId r:id="rId24"/>
  </p:handoutMasterIdLst>
  <p:sldIdLst>
    <p:sldId id="256" r:id="rId2"/>
    <p:sldId id="277" r:id="rId3"/>
    <p:sldId id="279" r:id="rId4"/>
    <p:sldId id="281" r:id="rId5"/>
    <p:sldId id="273" r:id="rId6"/>
    <p:sldId id="280" r:id="rId7"/>
    <p:sldId id="283" r:id="rId8"/>
    <p:sldId id="284" r:id="rId9"/>
    <p:sldId id="285" r:id="rId10"/>
    <p:sldId id="278" r:id="rId11"/>
    <p:sldId id="288" r:id="rId12"/>
    <p:sldId id="289" r:id="rId13"/>
    <p:sldId id="290" r:id="rId14"/>
    <p:sldId id="286" r:id="rId15"/>
    <p:sldId id="292" r:id="rId16"/>
    <p:sldId id="293" r:id="rId17"/>
    <p:sldId id="291" r:id="rId18"/>
    <p:sldId id="294" r:id="rId19"/>
    <p:sldId id="295" r:id="rId20"/>
    <p:sldId id="287" r:id="rId21"/>
    <p:sldId id="29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6" autoAdjust="0"/>
    <p:restoredTop sz="91587" autoAdjust="0"/>
  </p:normalViewPr>
  <p:slideViewPr>
    <p:cSldViewPr snapToGrid="0" snapToObjects="1">
      <p:cViewPr varScale="1">
        <p:scale>
          <a:sx n="102" d="100"/>
          <a:sy n="102" d="100"/>
        </p:scale>
        <p:origin x="68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09/19/17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368B72-2FE2-4E5A-BB32-C252EE4B7902}" type="datetimeFigureOut">
              <a:rPr lang="en-US" smtClean="0"/>
              <a:t>09/19/17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7F2465-E3BB-4E48-A58A-E6AD164A9BB0}" type="slidenum">
              <a:rPr lang="en-US" smtClean="0"/>
              <a:t>‹#›</a:t>
            </a:fld>
            <a:endParaRPr lang="en-US"/>
          </a:p>
        </p:txBody>
      </p:sp>
    </p:spTree>
    <p:extLst>
      <p:ext uri="{BB962C8B-B14F-4D97-AF65-F5344CB8AC3E}">
        <p14:creationId xmlns:p14="http://schemas.microsoft.com/office/powerpoint/2010/main" val="3709191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19,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19,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19,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19,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19,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penStaxLogo" descr="openstax college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4" name="Figure" descr="Biology"/>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14624"/>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8 PHOTOSYNTHESIS</a:t>
            </a:r>
          </a:p>
          <a:p>
            <a:pPr algn="ct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id="{30277242-D4A8-4EE4-80D9-9E8275AC071E}"/>
              </a:ext>
            </a:extLst>
          </p:cNvPr>
          <p:cNvSpPr>
            <a:spLocks noGrp="1"/>
          </p:cNvSpPr>
          <p:nvPr>
            <p:ph type="title" idx="4294967295"/>
          </p:nvPr>
        </p:nvSpPr>
        <p:spPr>
          <a:xfrm>
            <a:off x="0" y="690286"/>
            <a:ext cx="9144000" cy="734641"/>
          </a:xfrm>
        </p:spPr>
        <p:txBody>
          <a:bodyPr>
            <a:normAutofit/>
          </a:bodyPr>
          <a:lstStyle/>
          <a:p>
            <a:pPr algn="ctr"/>
            <a:r>
              <a:rPr lang="en-US" sz="3600" dirty="0"/>
              <a:t>BIOLOGY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722415F-C311-4D24-8F69-A334004BE388}"/>
              </a:ext>
            </a:extLst>
          </p:cNvPr>
          <p:cNvSpPr>
            <a:spLocks noGrp="1"/>
          </p:cNvSpPr>
          <p:nvPr>
            <p:ph type="ftr" sz="quarter" idx="11"/>
          </p:nvPr>
        </p:nvSpPr>
        <p:spPr>
          <a:xfrm>
            <a:off x="704850" y="6492875"/>
            <a:ext cx="781526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A photo shows the silhouette of a grassy plant against the sun at sunse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162" b="-2162"/>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Photoautotrophs can capture light energy from the sun, converting it into the chemical energy used to build food molecules. (credit: Gerry Atwell)</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8.9</a:t>
            </a:r>
          </a:p>
        </p:txBody>
      </p:sp>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1793688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A89A32E-7F10-4EEB-9E21-291F31C9D8D7}"/>
              </a:ext>
            </a:extLst>
          </p:cNvPr>
          <p:cNvSpPr>
            <a:spLocks noGrp="1"/>
          </p:cNvSpPr>
          <p:nvPr>
            <p:ph type="ftr" sz="quarter" idx="11"/>
          </p:nvPr>
        </p:nvSpPr>
        <p:spPr>
          <a:xfrm>
            <a:off x="704850" y="6492875"/>
            <a:ext cx="781526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wavelength of a single wave is the distance between two consecutive points of similar position (two crests or two troughs) along the wave.</a:t>
            </a:r>
          </a:p>
        </p:txBody>
      </p:sp>
      <p:pic>
        <p:nvPicPr>
          <p:cNvPr id="2" name="Figure" descr="The illustration shows two waves. The distance between the crests (or troughs) is the wavelength."/>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435" r="-2643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8.10</a:t>
            </a:r>
          </a:p>
        </p:txBody>
      </p:sp>
    </p:spTree>
    <p:extLst>
      <p:ext uri="{BB962C8B-B14F-4D97-AF65-F5344CB8AC3E}">
        <p14:creationId xmlns:p14="http://schemas.microsoft.com/office/powerpoint/2010/main" val="1706108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8EAA21C-2595-41F1-A211-DA9CDEE002BC}"/>
              </a:ext>
            </a:extLst>
          </p:cNvPr>
          <p:cNvSpPr>
            <a:spLocks noGrp="1"/>
          </p:cNvSpPr>
          <p:nvPr>
            <p:ph type="ftr" sz="quarter" idx="11"/>
          </p:nvPr>
        </p:nvSpPr>
        <p:spPr>
          <a:xfrm>
            <a:off x="704850" y="6492875"/>
            <a:ext cx="781526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sun emits energy in the form of electromagnetic radiation. This radiation exists at different wavelengths, each of which has its own characteristic energy. All electromagnetic radiation, including visible light, is characterized by its wavelength..</a:t>
            </a:r>
          </a:p>
        </p:txBody>
      </p:sp>
      <p:pic>
        <p:nvPicPr>
          <p:cNvPr id="2" name="Figure" descr="The illustration lists the types of electromagnetic radiation in order of increasing wavelength. These include gamma rays, X-rays, ultraviolet, visible, infrared, and radio. Gamma rays have a very short wavelength, on the order of one thousandth of a nanometer. Radio waves have a very long wavelength, on the order of one kilometer. Visible light ranges from 380 nanometers at the violet end of the spectrum, to 750 nanometers at the red end of the spectru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890" r="-589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8.11</a:t>
            </a:r>
          </a:p>
        </p:txBody>
      </p:sp>
    </p:spTree>
    <p:extLst>
      <p:ext uri="{BB962C8B-B14F-4D97-AF65-F5344CB8AC3E}">
        <p14:creationId xmlns:p14="http://schemas.microsoft.com/office/powerpoint/2010/main" val="70945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834849B-D257-49BF-8469-BD8ECDA1C0D2}"/>
              </a:ext>
            </a:extLst>
          </p:cNvPr>
          <p:cNvSpPr>
            <a:spLocks noGrp="1"/>
          </p:cNvSpPr>
          <p:nvPr>
            <p:ph type="ftr" sz="quarter" idx="11"/>
          </p:nvPr>
        </p:nvSpPr>
        <p:spPr>
          <a:xfrm>
            <a:off x="704850" y="6492875"/>
            <a:ext cx="781526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colors of visible light do not carry the same amount of energy. Violet has the shortest wavelength and therefore carries the most energy, whereas red has the longest wavelength and carries the least amount of energy. (credit: modification of work by NASA)</a:t>
            </a:r>
          </a:p>
        </p:txBody>
      </p:sp>
      <p:pic>
        <p:nvPicPr>
          <p:cNvPr id="2" name="Figure" descr="The illustration shows the colors of visible light. In order of decreasing wavelength, these are red, orange, yellow, green, blue, indigo, and viole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899" r="-289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8.12</a:t>
            </a:r>
          </a:p>
        </p:txBody>
      </p:sp>
    </p:spTree>
    <p:extLst>
      <p:ext uri="{BB962C8B-B14F-4D97-AF65-F5344CB8AC3E}">
        <p14:creationId xmlns:p14="http://schemas.microsoft.com/office/powerpoint/2010/main" val="4281824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977CA79-77FF-483F-A605-1FF6229C8740}"/>
              </a:ext>
            </a:extLst>
          </p:cNvPr>
          <p:cNvSpPr>
            <a:spLocks noGrp="1"/>
          </p:cNvSpPr>
          <p:nvPr>
            <p:ph type="ftr" sz="quarter" idx="11"/>
          </p:nvPr>
        </p:nvSpPr>
        <p:spPr>
          <a:xfrm>
            <a:off x="704850" y="6492875"/>
            <a:ext cx="781526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500" dirty="0">
                <a:solidFill>
                  <a:srgbClr val="6CB255"/>
                </a:solidFill>
              </a:rPr>
              <a:t>(a)</a:t>
            </a:r>
            <a:r>
              <a:rPr lang="en-US" sz="1500" dirty="0"/>
              <a:t> Chlorophyll </a:t>
            </a:r>
            <a:r>
              <a:rPr lang="en-US" sz="1500" i="1" dirty="0"/>
              <a:t>a</a:t>
            </a:r>
            <a:r>
              <a:rPr lang="en-US" sz="1500" dirty="0"/>
              <a:t>, </a:t>
            </a:r>
            <a:r>
              <a:rPr lang="en-US" sz="1500" dirty="0">
                <a:solidFill>
                  <a:srgbClr val="6CB255"/>
                </a:solidFill>
              </a:rPr>
              <a:t>(b)</a:t>
            </a:r>
            <a:r>
              <a:rPr lang="en-US" sz="1500" dirty="0"/>
              <a:t> chlorophyll </a:t>
            </a:r>
            <a:r>
              <a:rPr lang="en-US" sz="1500" i="1" dirty="0"/>
              <a:t>b</a:t>
            </a:r>
            <a:r>
              <a:rPr lang="en-US" sz="1500" dirty="0"/>
              <a:t>, and </a:t>
            </a:r>
            <a:r>
              <a:rPr lang="en-US" sz="1500" dirty="0">
                <a:solidFill>
                  <a:srgbClr val="6CB255"/>
                </a:solidFill>
              </a:rPr>
              <a:t>(c)</a:t>
            </a:r>
            <a:r>
              <a:rPr lang="en-US" sz="1500" dirty="0"/>
              <a:t> </a:t>
            </a:r>
            <a:r>
              <a:rPr lang="en-US" sz="1500" i="1" dirty="0"/>
              <a:t>β</a:t>
            </a:r>
            <a:r>
              <a:rPr lang="en-US" sz="1500" dirty="0"/>
              <a:t>-carotene are hydrophobic organic pigments found in the thylakoid membrane. Chlorophyll </a:t>
            </a:r>
            <a:r>
              <a:rPr lang="en-US" sz="1500" i="1" dirty="0"/>
              <a:t>a </a:t>
            </a:r>
            <a:r>
              <a:rPr lang="en-US" sz="1500" dirty="0"/>
              <a:t>and </a:t>
            </a:r>
            <a:r>
              <a:rPr lang="en-US" sz="1500" i="1" dirty="0"/>
              <a:t>b</a:t>
            </a:r>
            <a:r>
              <a:rPr lang="en-US" sz="1500" dirty="0"/>
              <a:t>, which are identical except for the part indicated in the red box, are responsible for the green color of leaves. </a:t>
            </a:r>
            <a:r>
              <a:rPr lang="en-US" sz="1500" i="1" dirty="0"/>
              <a:t>β</a:t>
            </a:r>
            <a:r>
              <a:rPr lang="en-US" sz="1500" dirty="0"/>
              <a:t>-carotene is responsible for the orange color in carrots. Each pigment has </a:t>
            </a:r>
            <a:r>
              <a:rPr lang="en-US" sz="1500" dirty="0">
                <a:solidFill>
                  <a:srgbClr val="6CB255"/>
                </a:solidFill>
              </a:rPr>
              <a:t>(d)</a:t>
            </a:r>
            <a:r>
              <a:rPr lang="en-US" sz="1500" dirty="0"/>
              <a:t> a unique absorbance spectrum.</a:t>
            </a:r>
          </a:p>
        </p:txBody>
      </p:sp>
      <p:pic>
        <p:nvPicPr>
          <p:cNvPr id="2" name="Figure" descr="Chlorophyll a and chlorophyll b are made up of a long hydrocarbon chain attached to a large, complex ring made up of nitrogen and carbon. Magnesium is associated with the center of the ring. Chlorophyll b differs from chlorophyll a in that it has a CHO group instead of a CH3 group associated with one part of the ring. Beta-carotene is a branched hydrocarbon with a six-membered carbon ring at each end. Each chart shows the absorbance spectra for chlorophyll a, chlorophyll b, and β-carotene. The three pigments absorb blue-green and orange-red wavelengths of light but have slightly different spectr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6511" r="-1651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8.13</a:t>
            </a:r>
          </a:p>
        </p:txBody>
      </p:sp>
    </p:spTree>
    <p:extLst>
      <p:ext uri="{BB962C8B-B14F-4D97-AF65-F5344CB8AC3E}">
        <p14:creationId xmlns:p14="http://schemas.microsoft.com/office/powerpoint/2010/main" val="3638792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1E331FA-604B-415E-96D6-61FF93604A98}"/>
              </a:ext>
            </a:extLst>
          </p:cNvPr>
          <p:cNvSpPr>
            <a:spLocks noGrp="1"/>
          </p:cNvSpPr>
          <p:nvPr>
            <p:ph type="ftr" sz="quarter" idx="11"/>
          </p:nvPr>
        </p:nvSpPr>
        <p:spPr>
          <a:xfrm>
            <a:off x="704850" y="6492875"/>
            <a:ext cx="781526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Plants that commonly grow in the shade have adapted to low levels of light by changing the relative concentrations of their chlorophyll pigments. (credit: Jason Hollinger)</a:t>
            </a:r>
          </a:p>
        </p:txBody>
      </p:sp>
      <p:pic>
        <p:nvPicPr>
          <p:cNvPr id="2" name="Figure" descr="The photo shows undergrowth in a fores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859" r="-26859"/>
          <a:stretch>
            <a:fillRect/>
          </a:stretch>
        </p:blipFill>
        <p:spPr>
          <a:xfrm>
            <a:off x="457199" y="1169521"/>
            <a:ext cx="8062913" cy="3500071"/>
          </a:xfrm>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8.14</a:t>
            </a:r>
          </a:p>
        </p:txBody>
      </p:sp>
    </p:spTree>
    <p:extLst>
      <p:ext uri="{BB962C8B-B14F-4D97-AF65-F5344CB8AC3E}">
        <p14:creationId xmlns:p14="http://schemas.microsoft.com/office/powerpoint/2010/main" val="2148809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0EE71FE-4240-4751-BBDF-FF2C99F0D862}"/>
              </a:ext>
            </a:extLst>
          </p:cNvPr>
          <p:cNvSpPr>
            <a:spLocks noGrp="1"/>
          </p:cNvSpPr>
          <p:nvPr>
            <p:ph type="ftr" sz="quarter" idx="11"/>
          </p:nvPr>
        </p:nvSpPr>
        <p:spPr>
          <a:xfrm>
            <a:off x="704850" y="6492875"/>
            <a:ext cx="781526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A photosystem consists of a light-harvesting complex and a reaction center. Pigments in the light-harvesting complex pass light energy to two special chlorophyll </a:t>
            </a:r>
            <a:r>
              <a:rPr lang="en-US" sz="1600" i="1" dirty="0">
                <a:solidFill>
                  <a:schemeClr val="tx1"/>
                </a:solidFill>
              </a:rPr>
              <a:t>a </a:t>
            </a:r>
            <a:r>
              <a:rPr lang="en-US" sz="1600" dirty="0">
                <a:solidFill>
                  <a:schemeClr val="tx1"/>
                </a:solidFill>
              </a:rPr>
              <a:t>molecules in the reaction center. The light excites an electron from the chlorophyll </a:t>
            </a:r>
            <a:r>
              <a:rPr lang="en-US" sz="1600" i="1" dirty="0">
                <a:solidFill>
                  <a:schemeClr val="tx1"/>
                </a:solidFill>
              </a:rPr>
              <a:t>a </a:t>
            </a:r>
            <a:r>
              <a:rPr lang="en-US" sz="1600" dirty="0">
                <a:solidFill>
                  <a:schemeClr val="tx1"/>
                </a:solidFill>
              </a:rPr>
              <a:t>pair, which passes to the primary electron acceptor. The excited electron must then be replaced. In </a:t>
            </a:r>
            <a:r>
              <a:rPr lang="en-US" sz="1600" dirty="0">
                <a:solidFill>
                  <a:srgbClr val="6CB255"/>
                </a:solidFill>
              </a:rPr>
              <a:t>(a)</a:t>
            </a:r>
            <a:r>
              <a:rPr lang="en-US" sz="1600" dirty="0">
                <a:solidFill>
                  <a:schemeClr val="tx1"/>
                </a:solidFill>
              </a:rPr>
              <a:t> photosystem II, the electron comes from the splitting of water, which releases oxygen as a waste product. In </a:t>
            </a:r>
            <a:r>
              <a:rPr lang="en-US" sz="1600" dirty="0">
                <a:solidFill>
                  <a:srgbClr val="6CB255"/>
                </a:solidFill>
              </a:rPr>
              <a:t>(b)</a:t>
            </a:r>
            <a:r>
              <a:rPr lang="en-US" sz="1600" dirty="0">
                <a:solidFill>
                  <a:schemeClr val="tx1"/>
                </a:solidFill>
              </a:rPr>
              <a:t> photosystem I, the electron comes from the chloroplast electron transport chain discussed below.</a:t>
            </a:r>
          </a:p>
        </p:txBody>
      </p:sp>
      <p:pic>
        <p:nvPicPr>
          <p:cNvPr id="2" name="Figure" descr=" Illustration a shows the structure of PSII, which is embedded in the thylakoid membrane. At the core of PSII is the reaction center. The reaction center is surrounded by the light-harvesting complex, which contains antenna pigment molecules that shunt light energy toward a pair of chlorophyll a molecules in the reaction center. As a result, an electron is excited and transferred to the primary electron acceptor. A water molecule is split, releasing two electrons which are used to replace excited electrons. Illustration b shows the structure of PSI, which is similar in structure to PSII. However, PSII uses an electron from the chloroplast electron transport chain also embedded in the thylakoid membrane to replace the excited electr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2471" r="-12471"/>
          <a:stretch>
            <a:fillRect/>
          </a:stretch>
        </p:blipFill>
        <p:spPr>
          <a:xfrm>
            <a:off x="457200" y="1108075"/>
            <a:ext cx="4032250" cy="5256213"/>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8.15</a:t>
            </a:r>
          </a:p>
        </p:txBody>
      </p:sp>
    </p:spTree>
    <p:extLst>
      <p:ext uri="{BB962C8B-B14F-4D97-AF65-F5344CB8AC3E}">
        <p14:creationId xmlns:p14="http://schemas.microsoft.com/office/powerpoint/2010/main" val="1229008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C0CED11-51EE-4300-BFE9-ACDA1FAC2296}"/>
              </a:ext>
            </a:extLst>
          </p:cNvPr>
          <p:cNvSpPr>
            <a:spLocks noGrp="1"/>
          </p:cNvSpPr>
          <p:nvPr>
            <p:ph type="ftr" sz="quarter" idx="11"/>
          </p:nvPr>
        </p:nvSpPr>
        <p:spPr>
          <a:xfrm>
            <a:off x="704850" y="6492875"/>
            <a:ext cx="781526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230" dirty="0"/>
              <a:t>In the photosystem II (PSII) reaction center, energy from sunlight is used to extract electrons from water. The electrons travel through the chloroplast electron transport chain to photosystem I (PSI), which reduces NADP</a:t>
            </a:r>
            <a:r>
              <a:rPr lang="en-US" sz="1230" baseline="30000" dirty="0"/>
              <a:t>+</a:t>
            </a:r>
            <a:r>
              <a:rPr lang="en-US" sz="1230" dirty="0"/>
              <a:t> to NADPH. The electron transport chain moves protons across the thylakoid membrane into the lumen. At the same time, splitting of water adds protons to the lumen, and reduction of NADPH removes protons from the </a:t>
            </a:r>
            <a:r>
              <a:rPr lang="en-US" sz="1230" dirty="0" err="1"/>
              <a:t>stroma</a:t>
            </a:r>
            <a:r>
              <a:rPr lang="en-US" sz="1230" dirty="0"/>
              <a:t>. The net result is a low pH in the thylakoid lumen, and a high pH in the </a:t>
            </a:r>
            <a:r>
              <a:rPr lang="en-US" sz="1230" dirty="0" err="1"/>
              <a:t>stroma</a:t>
            </a:r>
            <a:r>
              <a:rPr lang="en-US" sz="1230" dirty="0"/>
              <a:t>. ATP synthase uses this electrochemical gradient to make ATP.</a:t>
            </a:r>
          </a:p>
        </p:txBody>
      </p:sp>
      <p:pic>
        <p:nvPicPr>
          <p:cNvPr id="2" name="Figure" descr="This illustration shows the components involved in the light reactions, which are all embedded in the thylakoid membrane. Photosystem II uses light energy to strip electrons from water, producing half an oxygen molecule and two protons in the process. The excited electron is then passed through the chloroplast electron transport chain to photosystem I. Photosystem I passes the electron to NADP+ reductase, which uses it to convert NADP+ and a proton to NADPH. As the electron transport chain moves electrons, it pumps protons into the thylakoid lumen. The splitting of water also adds electrons to the lumen, and the reduction of NADPH removes protons from the stroma. The net result is a low pH inside the thylakoid lumen, and a high pH outside, in the stroma. ATP synthase embedded the thylakoid  membrane moves protons down their electrochemical gradient, from the lumen to the stroma, and uses the energy from this gradient to make ATP."/>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31" r="-3633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8.16</a:t>
            </a:r>
          </a:p>
        </p:txBody>
      </p:sp>
    </p:spTree>
    <p:extLst>
      <p:ext uri="{BB962C8B-B14F-4D97-AF65-F5344CB8AC3E}">
        <p14:creationId xmlns:p14="http://schemas.microsoft.com/office/powerpoint/2010/main" val="1826484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7F30FD7-D4F4-4616-A68C-716C8C408D83}"/>
              </a:ext>
            </a:extLst>
          </p:cNvPr>
          <p:cNvSpPr>
            <a:spLocks noGrp="1"/>
          </p:cNvSpPr>
          <p:nvPr>
            <p:ph type="ftr" sz="quarter" idx="11"/>
          </p:nvPr>
        </p:nvSpPr>
        <p:spPr>
          <a:xfrm>
            <a:off x="704850" y="6492875"/>
            <a:ext cx="781526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Light reactions harness energy from the sun to produce chemical bonds, ATP, and NADPH. These energy-carrying molecules are made in the </a:t>
            </a:r>
            <a:r>
              <a:rPr lang="en-US" sz="1600" dirty="0" err="1"/>
              <a:t>stroma</a:t>
            </a:r>
            <a:r>
              <a:rPr lang="en-US" sz="1600" dirty="0"/>
              <a:t> where carbon fixation takes </a:t>
            </a:r>
            <a:r>
              <a:rPr lang="da-DK" sz="1600" dirty="0" err="1"/>
              <a:t>place</a:t>
            </a:r>
            <a:r>
              <a:rPr lang="da-DK" sz="1600" dirty="0"/>
              <a:t>.</a:t>
            </a:r>
            <a:endParaRPr lang="en-US" sz="1600" dirty="0"/>
          </a:p>
        </p:txBody>
      </p:sp>
      <p:pic>
        <p:nvPicPr>
          <p:cNvPr id="3" name="Figure" descr="This illustration shows that ATP and NADPH produced in the light reactions are used in the Calvin cycle to make suga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1664" r="-1166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8.17</a:t>
            </a:r>
          </a:p>
        </p:txBody>
      </p:sp>
    </p:spTree>
    <p:extLst>
      <p:ext uri="{BB962C8B-B14F-4D97-AF65-F5344CB8AC3E}">
        <p14:creationId xmlns:p14="http://schemas.microsoft.com/office/powerpoint/2010/main" val="1463811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CA90BCF-C04D-41D0-84E9-DEDFD12526D8}"/>
              </a:ext>
            </a:extLst>
          </p:cNvPr>
          <p:cNvSpPr>
            <a:spLocks noGrp="1"/>
          </p:cNvSpPr>
          <p:nvPr>
            <p:ph type="ftr" sz="quarter" idx="11"/>
          </p:nvPr>
        </p:nvSpPr>
        <p:spPr>
          <a:xfrm>
            <a:off x="704850" y="6492875"/>
            <a:ext cx="781526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310" dirty="0"/>
              <a:t>The Calvin cycle has three stages. In stage 1, the enzyme </a:t>
            </a:r>
            <a:r>
              <a:rPr lang="en-US" sz="1310" dirty="0" err="1"/>
              <a:t>RuBisCO</a:t>
            </a:r>
            <a:r>
              <a:rPr lang="en-US" sz="1310" dirty="0"/>
              <a:t> incorporates carbon dioxide into an organic molecule, 3-PGA. In stage 2, the organic molecule is reduced using electrons supplied by NADPH. In stage 3, </a:t>
            </a:r>
            <a:r>
              <a:rPr lang="en-US" sz="1310" dirty="0" err="1"/>
              <a:t>RuBP</a:t>
            </a:r>
            <a:r>
              <a:rPr lang="en-US" sz="1310" dirty="0"/>
              <a:t>, the molecule that starts the cycle, is regenerated so that the cycle can continue. Only one carbon dioxide molecule is incorporated at a time, so the cycle must be completed three times to produce a single three-carbon GA3P molecule, and six times to produce a six-carbon glucose molecule.</a:t>
            </a:r>
          </a:p>
        </p:txBody>
      </p:sp>
      <p:pic>
        <p:nvPicPr>
          <p:cNvPr id="2" name="Figure" descr="A diagram of the Calvin cycle is shown with its three stages: carbon fixation, 3-PGA reduction, and regeneration of RuBP. In stage 1, the enzyme RuBisCO adds a carbon dioxide to the five-carbon molecule RuBP, producing two three-carbon 3-PGA molecules. In stage 2, two NADPH and two ATP are used to reduce 3-PGA to GA3P. In stage 3 RuBP is regenerated from GA3P. One ATP is used in the process. Three complete cycles produces one new GA3P, which is shunted out of the cycle and made into glucose (C6H12O6)."/>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5968" r="-5596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8.18</a:t>
            </a:r>
          </a:p>
        </p:txBody>
      </p:sp>
    </p:spTree>
    <p:extLst>
      <p:ext uri="{BB962C8B-B14F-4D97-AF65-F5344CB8AC3E}">
        <p14:creationId xmlns:p14="http://schemas.microsoft.com/office/powerpoint/2010/main" val="3627714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0E02A0C5-2516-4BA5-A7DE-98F49D2AC7E2}"/>
              </a:ext>
            </a:extLst>
          </p:cNvPr>
          <p:cNvSpPr>
            <a:spLocks noGrp="1"/>
          </p:cNvSpPr>
          <p:nvPr>
            <p:ph type="ftr" sz="quarter" idx="11"/>
          </p:nvPr>
        </p:nvSpPr>
        <p:spPr>
          <a:xfrm>
            <a:off x="704850" y="6492875"/>
            <a:ext cx="781526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world map shows Earth’s distribution of photosynthesis as seen via chlorophyll </a:t>
            </a:r>
            <a:r>
              <a:rPr lang="en-US" sz="1600" i="1" dirty="0"/>
              <a:t>a </a:t>
            </a:r>
            <a:r>
              <a:rPr lang="en-US" sz="1600" dirty="0"/>
              <a:t>concentrations. On land, this is evident via terrestrial plants, and in oceanic zones, via phytoplankton. (credit: modification of work by </a:t>
            </a:r>
            <a:r>
              <a:rPr lang="en-US" sz="1600" dirty="0" err="1"/>
              <a:t>SeaWiFS</a:t>
            </a:r>
            <a:r>
              <a:rPr lang="en-US" sz="1600" dirty="0"/>
              <a:t> Project, NASA/Goddard Space Flight Center and ORBIMAGE)</a:t>
            </a:r>
          </a:p>
        </p:txBody>
      </p:sp>
      <p:pic>
        <p:nvPicPr>
          <p:cNvPr id="2" name="Figure" descr="The image shows a map of the world, colored by the levels of chlorophyll a on land and in the ocea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033" r="-2603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8.1</a:t>
            </a:r>
          </a:p>
        </p:txBody>
      </p:sp>
    </p:spTree>
    <p:extLst>
      <p:ext uri="{BB962C8B-B14F-4D97-AF65-F5344CB8AC3E}">
        <p14:creationId xmlns:p14="http://schemas.microsoft.com/office/powerpoint/2010/main" val="1039996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5CC2DCD-8163-4C20-A08E-219FF10E524B}"/>
              </a:ext>
            </a:extLst>
          </p:cNvPr>
          <p:cNvSpPr>
            <a:spLocks noGrp="1"/>
          </p:cNvSpPr>
          <p:nvPr>
            <p:ph type="ftr" sz="quarter" idx="11"/>
          </p:nvPr>
        </p:nvSpPr>
        <p:spPr>
          <a:xfrm>
            <a:off x="704850" y="6492875"/>
            <a:ext cx="781526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This photo shows short, round prickly cacti growing in cracks in a rock."/>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24" r="-324"/>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The harsh conditions of the desert have led plants like these cacti to evolve variations of the light-independent reactions of photosynthesis. These variations increase the efficiency of water </a:t>
            </a:r>
            <a:r>
              <a:rPr lang="pl-PL" sz="1600" dirty="0" err="1">
                <a:solidFill>
                  <a:schemeClr val="tx1"/>
                </a:solidFill>
              </a:rPr>
              <a:t>usage</a:t>
            </a:r>
            <a:r>
              <a:rPr lang="pl-PL" sz="1600" dirty="0">
                <a:solidFill>
                  <a:schemeClr val="tx1"/>
                </a:solidFill>
              </a:rPr>
              <a:t>, </a:t>
            </a:r>
            <a:r>
              <a:rPr lang="pl-PL" sz="1600" dirty="0" err="1">
                <a:solidFill>
                  <a:schemeClr val="tx1"/>
                </a:solidFill>
              </a:rPr>
              <a:t>helping</a:t>
            </a:r>
            <a:r>
              <a:rPr lang="pl-PL" sz="1600" dirty="0">
                <a:solidFill>
                  <a:schemeClr val="tx1"/>
                </a:solidFill>
              </a:rPr>
              <a:t> to </a:t>
            </a:r>
            <a:r>
              <a:rPr lang="pl-PL" sz="1600" dirty="0" err="1">
                <a:solidFill>
                  <a:schemeClr val="tx1"/>
                </a:solidFill>
              </a:rPr>
              <a:t>conserve</a:t>
            </a:r>
            <a:r>
              <a:rPr lang="pl-PL" sz="1600" dirty="0">
                <a:solidFill>
                  <a:schemeClr val="tx1"/>
                </a:solidFill>
              </a:rPr>
              <a:t> </a:t>
            </a:r>
            <a:r>
              <a:rPr lang="pl-PL" sz="1600" dirty="0" err="1">
                <a:solidFill>
                  <a:schemeClr val="tx1"/>
                </a:solidFill>
              </a:rPr>
              <a:t>water</a:t>
            </a:r>
            <a:r>
              <a:rPr lang="pl-PL" sz="1600" dirty="0">
                <a:solidFill>
                  <a:schemeClr val="tx1"/>
                </a:solidFill>
              </a:rPr>
              <a:t> and </a:t>
            </a:r>
            <a:r>
              <a:rPr lang="pl-PL" sz="1600" dirty="0" err="1">
                <a:solidFill>
                  <a:schemeClr val="tx1"/>
                </a:solidFill>
              </a:rPr>
              <a:t>energy</a:t>
            </a:r>
            <a:r>
              <a:rPr lang="pl-PL" sz="1600" dirty="0">
                <a:solidFill>
                  <a:schemeClr val="tx1"/>
                </a:solidFill>
              </a:rPr>
              <a:t>. (</a:t>
            </a:r>
            <a:r>
              <a:rPr lang="pl-PL" sz="1600" dirty="0" err="1">
                <a:solidFill>
                  <a:schemeClr val="tx1"/>
                </a:solidFill>
              </a:rPr>
              <a:t>credit</a:t>
            </a:r>
            <a:r>
              <a:rPr lang="pl-PL" sz="1600" dirty="0">
                <a:solidFill>
                  <a:schemeClr val="tx1"/>
                </a:solidFill>
              </a:rPr>
              <a:t>: Piotr Wojtkowski)</a:t>
            </a:r>
            <a:endParaRPr lang="en-US" sz="1600" dirty="0">
              <a:solidFill>
                <a:schemeClr val="tx1"/>
              </a:solidFill>
            </a:endParaRPr>
          </a:p>
        </p:txBody>
      </p:sp>
      <p:sp>
        <p:nvSpPr>
          <p:cNvPr id="5" name="Figure Number"/>
          <p:cNvSpPr>
            <a:spLocks noGrp="1"/>
          </p:cNvSpPr>
          <p:nvPr>
            <p:ph type="title"/>
          </p:nvPr>
        </p:nvSpPr>
        <p:spPr/>
        <p:txBody>
          <a:bodyPr>
            <a:normAutofit/>
          </a:bodyPr>
          <a:lstStyle/>
          <a:p>
            <a:pPr algn="r"/>
            <a:r>
              <a:rPr lang="en-US" sz="2400" dirty="0">
                <a:solidFill>
                  <a:srgbClr val="6CB255"/>
                </a:solidFill>
              </a:rPr>
              <a:t>Figure 8.19</a:t>
            </a:r>
          </a:p>
        </p:txBody>
      </p:sp>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2074284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51E340C-6EA4-420B-89DC-91609F049AB3}"/>
              </a:ext>
            </a:extLst>
          </p:cNvPr>
          <p:cNvSpPr>
            <a:spLocks noGrp="1"/>
          </p:cNvSpPr>
          <p:nvPr>
            <p:ph type="ftr" sz="quarter" idx="11"/>
          </p:nvPr>
        </p:nvSpPr>
        <p:spPr>
          <a:xfrm>
            <a:off x="704850" y="6492875"/>
            <a:ext cx="781526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Photosynthesis consumes carbon dioxide and produces oxygen. Aerobic respiration consumes oxygen and produces carbon dioxide. These two processes play an important role in the carbon cycle. (credit: modification of work by Stuart </a:t>
            </a:r>
            <a:r>
              <a:rPr lang="en-US" sz="1600" dirty="0" err="1"/>
              <a:t>Bassil</a:t>
            </a:r>
            <a:r>
              <a:rPr lang="en-US" sz="1600" dirty="0"/>
              <a:t>)</a:t>
            </a:r>
          </a:p>
        </p:txBody>
      </p:sp>
      <p:pic>
        <p:nvPicPr>
          <p:cNvPr id="2" name="Figure" descr="This photograph shows a giraffe eating leaves from a tree. Labels indicate that the giraffe consumes oxygen and releases carbon dioxide, whereas the tree consumes carbon dioxide and releases oxyge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6033" r="-4603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8.20</a:t>
            </a:r>
          </a:p>
        </p:txBody>
      </p:sp>
    </p:spTree>
    <p:extLst>
      <p:ext uri="{BB962C8B-B14F-4D97-AF65-F5344CB8AC3E}">
        <p14:creationId xmlns:p14="http://schemas.microsoft.com/office/powerpoint/2010/main" val="3110558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E1810F4-B68B-44D7-883C-7DD503EE9807}"/>
              </a:ext>
            </a:extLst>
          </p:cNvPr>
          <p:cNvSpPr>
            <a:spLocks noGrp="1"/>
          </p:cNvSpPr>
          <p:nvPr>
            <p:ph type="ftr" sz="quarter" idx="11"/>
          </p:nvPr>
        </p:nvSpPr>
        <p:spPr>
          <a:xfrm>
            <a:off x="704850" y="6492875"/>
            <a:ext cx="781526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020" dirty="0"/>
              <a:t>Photoautotrophs including </a:t>
            </a:r>
            <a:r>
              <a:rPr lang="en-US" sz="1020" dirty="0">
                <a:solidFill>
                  <a:srgbClr val="6CB255"/>
                </a:solidFill>
              </a:rPr>
              <a:t>(a)</a:t>
            </a:r>
            <a:r>
              <a:rPr lang="en-US" sz="1020" dirty="0"/>
              <a:t> plants, </a:t>
            </a:r>
            <a:r>
              <a:rPr lang="en-US" sz="1020" dirty="0">
                <a:solidFill>
                  <a:srgbClr val="6CB255"/>
                </a:solidFill>
              </a:rPr>
              <a:t>(b)</a:t>
            </a:r>
            <a:r>
              <a:rPr lang="en-US" sz="1020" dirty="0"/>
              <a:t> algae, and </a:t>
            </a:r>
            <a:r>
              <a:rPr lang="en-US" sz="1020" dirty="0">
                <a:solidFill>
                  <a:srgbClr val="6CB255"/>
                </a:solidFill>
              </a:rPr>
              <a:t>(c)</a:t>
            </a:r>
            <a:r>
              <a:rPr lang="en-US" sz="1020" dirty="0"/>
              <a:t> cyanobacteria synthesize their organic compounds via photosynthesis using sunlight as an energy source. Cyanobacteria and planktonic algae can grow over enormous areas in water, at times completely covering the surface. In a </a:t>
            </a:r>
            <a:r>
              <a:rPr lang="en-US" sz="1020" dirty="0">
                <a:solidFill>
                  <a:srgbClr val="6CB255"/>
                </a:solidFill>
              </a:rPr>
              <a:t>(d)</a:t>
            </a:r>
            <a:r>
              <a:rPr lang="en-US" sz="1020" dirty="0"/>
              <a:t> deep sea vent, chemoautotrophs, such as these </a:t>
            </a:r>
            <a:r>
              <a:rPr lang="en-US" sz="1020" dirty="0">
                <a:solidFill>
                  <a:srgbClr val="6CB255"/>
                </a:solidFill>
              </a:rPr>
              <a:t>(e)</a:t>
            </a:r>
            <a:r>
              <a:rPr lang="en-US" sz="1020" dirty="0"/>
              <a:t> </a:t>
            </a:r>
            <a:r>
              <a:rPr lang="en-US" sz="1020" dirty="0" err="1"/>
              <a:t>thermophilic</a:t>
            </a:r>
            <a:r>
              <a:rPr lang="en-US" sz="1020" dirty="0"/>
              <a:t> bacteria, capture energy from inorganic compounds to produce organic compounds. The ecosystem surrounding the vents has a diverse array of animals, such as tubeworms, crustaceans, and octopi that derive energy from the bacteria. (credit a: modification of work by Steve </a:t>
            </a:r>
            <a:r>
              <a:rPr lang="en-US" sz="1020" dirty="0" err="1"/>
              <a:t>Hillebrand</a:t>
            </a:r>
            <a:r>
              <a:rPr lang="en-US" sz="1020" dirty="0"/>
              <a:t>, U.S. Fish and Wildlife Service; credit b: modification of work by "</a:t>
            </a:r>
            <a:r>
              <a:rPr lang="en-US" sz="1020" dirty="0" err="1"/>
              <a:t>eutrophication&amp;hypoxia</a:t>
            </a:r>
            <a:r>
              <a:rPr lang="en-US" sz="1020" dirty="0"/>
              <a:t>"/Flickr; credit c: modification of work by NASA; credit d: University of Washington, NOAA; credit e: modification of work by Mark Amend, West Coast and Polar Regions Undersea Research Center, UAF, NOAA)</a:t>
            </a:r>
          </a:p>
        </p:txBody>
      </p:sp>
      <p:pic>
        <p:nvPicPr>
          <p:cNvPr id="2" name="Figure" descr="Photo a shows a fern leaf. Photo b shows thick, green algae growing on water. Micrograph c shows cyanobacteria, which are green rods about 10 microns long. Photo D shows black smoke pouring out of a deep sea vent covered with red worms. Micrograph E shows rod-shaped bacteria about 1.5 microns lon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2948" r="-12948"/>
          <a:stretch>
            <a:fillRect/>
          </a:stretch>
        </p:blipFill>
        <p:spPr>
          <a:xfrm>
            <a:off x="457199" y="1168473"/>
            <a:ext cx="8062913" cy="3500071"/>
          </a:xfrm>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8.2</a:t>
            </a:r>
          </a:p>
        </p:txBody>
      </p:sp>
    </p:spTree>
    <p:extLst>
      <p:ext uri="{BB962C8B-B14F-4D97-AF65-F5344CB8AC3E}">
        <p14:creationId xmlns:p14="http://schemas.microsoft.com/office/powerpoint/2010/main" val="2771261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387F087-65BF-48D0-B2CB-41CE4255BA3B}"/>
              </a:ext>
            </a:extLst>
          </p:cNvPr>
          <p:cNvSpPr>
            <a:spLocks noGrp="1"/>
          </p:cNvSpPr>
          <p:nvPr>
            <p:ph type="ftr" sz="quarter" idx="11"/>
          </p:nvPr>
        </p:nvSpPr>
        <p:spPr>
          <a:xfrm>
            <a:off x="704850" y="6492875"/>
            <a:ext cx="781526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energy stored in carbohydrate molecules from photosynthesis passes through the food chain. The predator that eats these deer receives a portion of the energy that originated in the photosynthetic vegetation that the deer consumed. (credit: modification of work by Steve </a:t>
            </a:r>
            <a:r>
              <a:rPr lang="en-US" sz="1600" dirty="0" err="1"/>
              <a:t>VanRiper</a:t>
            </a:r>
            <a:r>
              <a:rPr lang="en-US" sz="1600" dirty="0"/>
              <a:t>, U.S. Fish and Wildlife Service)</a:t>
            </a:r>
          </a:p>
        </p:txBody>
      </p:sp>
      <p:pic>
        <p:nvPicPr>
          <p:cNvPr id="2" name="Figure" descr="A photo shows deer running through tall grass beside a fores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859" r="-2685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8.3</a:t>
            </a:r>
          </a:p>
        </p:txBody>
      </p:sp>
    </p:spTree>
    <p:extLst>
      <p:ext uri="{BB962C8B-B14F-4D97-AF65-F5344CB8AC3E}">
        <p14:creationId xmlns:p14="http://schemas.microsoft.com/office/powerpoint/2010/main" val="2922761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07AB9CA-FA77-4E69-9268-B7DD0DC16458}"/>
              </a:ext>
            </a:extLst>
          </p:cNvPr>
          <p:cNvSpPr>
            <a:spLocks noGrp="1"/>
          </p:cNvSpPr>
          <p:nvPr>
            <p:ph type="ftr" sz="quarter" idx="11"/>
          </p:nvPr>
        </p:nvSpPr>
        <p:spPr>
          <a:xfrm>
            <a:off x="704850" y="6492875"/>
            <a:ext cx="781526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Photosynthesis uses solar energy, carbon dioxide, and water to produce energy-storing carbohydrates. Oxygen is generated as a waste product of photosynthesis.</a:t>
            </a:r>
          </a:p>
        </p:txBody>
      </p:sp>
      <p:pic>
        <p:nvPicPr>
          <p:cNvPr id="2" name="Figure" descr="Photo of a tree. Arrows indicate that the tree uses carbon dioxide, water, and sunlight to make sugars and oxyge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119" r="-1119"/>
          <a:stretch>
            <a:fillRect/>
          </a:stretch>
        </p:blipFill>
        <p:spPr>
          <a:xfrm>
            <a:off x="457200" y="1108075"/>
            <a:ext cx="4032250" cy="5256213"/>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8.4</a:t>
            </a:r>
          </a:p>
        </p:txBody>
      </p:sp>
    </p:spTree>
    <p:extLst>
      <p:ext uri="{BB962C8B-B14F-4D97-AF65-F5344CB8AC3E}">
        <p14:creationId xmlns:p14="http://schemas.microsoft.com/office/powerpoint/2010/main" val="3285096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0F8C116-B301-4415-986C-6F487385401D}"/>
              </a:ext>
            </a:extLst>
          </p:cNvPr>
          <p:cNvSpPr>
            <a:spLocks noGrp="1"/>
          </p:cNvSpPr>
          <p:nvPr>
            <p:ph type="ftr" sz="quarter" idx="11"/>
          </p:nvPr>
        </p:nvSpPr>
        <p:spPr>
          <a:xfrm>
            <a:off x="704850" y="6492875"/>
            <a:ext cx="781526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basic equation for photosynthesis is deceptively simple. In reality, the process takes place in many steps involving intermediate reactants and products. Glucose, the primary energy source in cells, is made from two three-carbon GA3Ps.</a:t>
            </a:r>
          </a:p>
        </p:txBody>
      </p:sp>
      <p:pic>
        <p:nvPicPr>
          <p:cNvPr id="2" name="Figure" descr="The photosynthesis equation is shown. According to this equation, six carbon dioxide and six water molecules produce one sugar molecule and six oxygen molecules. The sugar molecule is made of six carbons, twelve hydrogens, and six oxygens. Sunlight is used as an energy sourc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3814" b="-3381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8.5</a:t>
            </a:r>
          </a:p>
        </p:txBody>
      </p:sp>
    </p:spTree>
    <p:extLst>
      <p:ext uri="{BB962C8B-B14F-4D97-AF65-F5344CB8AC3E}">
        <p14:creationId xmlns:p14="http://schemas.microsoft.com/office/powerpoint/2010/main" val="3174469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C990745-F746-4BB1-9A3A-B90C36926C53}"/>
              </a:ext>
            </a:extLst>
          </p:cNvPr>
          <p:cNvSpPr>
            <a:spLocks noGrp="1"/>
          </p:cNvSpPr>
          <p:nvPr>
            <p:ph type="ftr" sz="quarter" idx="11"/>
          </p:nvPr>
        </p:nvSpPr>
        <p:spPr>
          <a:xfrm>
            <a:off x="704850" y="6492875"/>
            <a:ext cx="781526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Photosynthesis takes place in chloroplasts, which have an outer membrane and an inner membrane. Stacks of thylakoids called grana form a third membrane layer.</a:t>
            </a:r>
          </a:p>
        </p:txBody>
      </p:sp>
      <p:pic>
        <p:nvPicPr>
          <p:cNvPr id="3" name="Figure" descr="This illustration shows a chloroplast, which has an outer membrane and an inner membrane. The space between the outer and inner membranes is called the intermembrane space. Inside the inner membrane are flat, pancake-like structures called thylakoids. The thylakoids form stacks called grana. The liquid inside the inner membrane is called the stroma, and the space inside the thylakoid is called the thylakoid lume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7070" r="-2707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8.6</a:t>
            </a:r>
          </a:p>
        </p:txBody>
      </p:sp>
    </p:spTree>
    <p:extLst>
      <p:ext uri="{BB962C8B-B14F-4D97-AF65-F5344CB8AC3E}">
        <p14:creationId xmlns:p14="http://schemas.microsoft.com/office/powerpoint/2010/main" val="1939167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5D7C8B4-48BD-429E-9C88-763CB4BB95E9}"/>
              </a:ext>
            </a:extLst>
          </p:cNvPr>
          <p:cNvSpPr>
            <a:spLocks noGrp="1"/>
          </p:cNvSpPr>
          <p:nvPr>
            <p:ph type="ftr" sz="quarter" idx="11"/>
          </p:nvPr>
        </p:nvSpPr>
        <p:spPr>
          <a:xfrm>
            <a:off x="704850" y="6492875"/>
            <a:ext cx="781526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Photosynthesis takes place in two stages: light dependent reactions and the Calvin cycle. Light-dependent reactions, which take place in the thylakoid membrane, use light energy to make ATP and NADPH. The Calvin cycle, which takes place in the </a:t>
            </a:r>
            <a:r>
              <a:rPr lang="en-US" sz="1600" dirty="0" err="1"/>
              <a:t>stroma</a:t>
            </a:r>
            <a:r>
              <a:rPr lang="en-US" sz="1600" dirty="0"/>
              <a:t>, uses energy derived from these compounds to make GA3P from CO</a:t>
            </a:r>
            <a:r>
              <a:rPr lang="en-US" sz="1600" baseline="-25000" dirty="0"/>
              <a:t>2</a:t>
            </a:r>
            <a:r>
              <a:rPr lang="en-US" sz="1600" dirty="0"/>
              <a:t>.</a:t>
            </a:r>
          </a:p>
        </p:txBody>
      </p:sp>
      <p:pic>
        <p:nvPicPr>
          <p:cNvPr id="2" name="Figure" descr="This illustration shows a chloroplast with an outer membrane, an inner membrane, and stacks of membranes inside the inner membrane called thylakoids. The entire stack is called a granum. In the light reactions, energy from sunlight is converted into chemical energy in the form of ATP and NADPH. In the process, water is used and oxygen is produced. Energy from ATP and NADPH are used to power the Calvin cycle, which produces GA3P from carbon dioxide. ATP is broken down to ADP and Pi, and NADPH is oxidized to NADP+. The cycle is completed when the light reactions convert these molecules back into ATP and NADP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7172" r="-2717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8.7</a:t>
            </a:r>
          </a:p>
        </p:txBody>
      </p:sp>
    </p:spTree>
    <p:extLst>
      <p:ext uri="{BB962C8B-B14F-4D97-AF65-F5344CB8AC3E}">
        <p14:creationId xmlns:p14="http://schemas.microsoft.com/office/powerpoint/2010/main" val="3227158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56E8D22-B2E8-4B8E-8DBA-C1A6DC4B9DB6}"/>
              </a:ext>
            </a:extLst>
          </p:cNvPr>
          <p:cNvSpPr>
            <a:spLocks noGrp="1"/>
          </p:cNvSpPr>
          <p:nvPr>
            <p:ph type="ftr" sz="quarter" idx="11"/>
          </p:nvPr>
        </p:nvSpPr>
        <p:spPr>
          <a:xfrm>
            <a:off x="704850" y="6492875"/>
            <a:ext cx="781526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Foods that humans consume originate from photosynthesis. (credit: </a:t>
            </a:r>
            <a:r>
              <a:rPr lang="en-US" sz="1600" dirty="0" err="1"/>
              <a:t>Associaçäo</a:t>
            </a:r>
            <a:r>
              <a:rPr lang="en-US" sz="1600" dirty="0"/>
              <a:t> </a:t>
            </a:r>
            <a:r>
              <a:rPr lang="pt-BR" sz="1600" dirty="0"/>
              <a:t>Brasileira de Supermercados)</a:t>
            </a:r>
            <a:endParaRPr lang="en-US" sz="1600" dirty="0"/>
          </a:p>
        </p:txBody>
      </p:sp>
      <p:pic>
        <p:nvPicPr>
          <p:cNvPr id="2" name="Figure" descr="A photo shows people shopping in a grocery stor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2369" r="-2236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8.8</a:t>
            </a:r>
          </a:p>
        </p:txBody>
      </p:sp>
    </p:spTree>
    <p:extLst>
      <p:ext uri="{BB962C8B-B14F-4D97-AF65-F5344CB8AC3E}">
        <p14:creationId xmlns:p14="http://schemas.microsoft.com/office/powerpoint/2010/main" val="36943494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313</TotalTime>
  <Words>2316</Words>
  <Application>Microsoft Office PowerPoint</Application>
  <PresentationFormat>On-screen Show (4:3)</PresentationFormat>
  <Paragraphs>63</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Arial Black</vt:lpstr>
      <vt:lpstr>Calibri</vt:lpstr>
      <vt:lpstr>Essential</vt:lpstr>
      <vt:lpstr>BIOLOGY</vt:lpstr>
      <vt:lpstr>Figure 8.1</vt:lpstr>
      <vt:lpstr>Figure 8.2</vt:lpstr>
      <vt:lpstr>Figure 8.3</vt:lpstr>
      <vt:lpstr>Figure 8.4</vt:lpstr>
      <vt:lpstr>Figure 8.5</vt:lpstr>
      <vt:lpstr>Figure 8.6</vt:lpstr>
      <vt:lpstr>Figure 8.7</vt:lpstr>
      <vt:lpstr>Figure 8.8</vt:lpstr>
      <vt:lpstr>Figure 8.9</vt:lpstr>
      <vt:lpstr>Figure 8.10</vt:lpstr>
      <vt:lpstr>Figure 8.11</vt:lpstr>
      <vt:lpstr>Figure 8.12</vt:lpstr>
      <vt:lpstr>Figure 8.13</vt:lpstr>
      <vt:lpstr>Figure 8.14</vt:lpstr>
      <vt:lpstr>Figure 8.15</vt:lpstr>
      <vt:lpstr>Figure 8.16</vt:lpstr>
      <vt:lpstr>Figure 8.17</vt:lpstr>
      <vt:lpstr>Figure 8.18</vt:lpstr>
      <vt:lpstr>Figure 8.19</vt:lpstr>
      <vt:lpstr>Figure 8.20</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 Chapter 8 - PHOTOSYNTHESIS</dc:title>
  <dc:creator>Spuddy McSpare</dc:creator>
  <cp:lastModifiedBy>Conversion_07</cp:lastModifiedBy>
  <cp:revision>71</cp:revision>
  <dcterms:created xsi:type="dcterms:W3CDTF">2012-06-04T02:13:36Z</dcterms:created>
  <dcterms:modified xsi:type="dcterms:W3CDTF">2017-09-19T13:46:33Z</dcterms:modified>
</cp:coreProperties>
</file>