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0"/>
  </p:notesMasterIdLst>
  <p:handoutMasterIdLst>
    <p:handoutMasterId r:id="rId21"/>
  </p:handoutMasterIdLst>
  <p:sldIdLst>
    <p:sldId id="256" r:id="rId2"/>
    <p:sldId id="279" r:id="rId3"/>
    <p:sldId id="273" r:id="rId4"/>
    <p:sldId id="277" r:id="rId5"/>
    <p:sldId id="281" r:id="rId6"/>
    <p:sldId id="282" r:id="rId7"/>
    <p:sldId id="283" r:id="rId8"/>
    <p:sldId id="284" r:id="rId9"/>
    <p:sldId id="285" r:id="rId10"/>
    <p:sldId id="286" r:id="rId11"/>
    <p:sldId id="287" r:id="rId12"/>
    <p:sldId id="278" r:id="rId13"/>
    <p:sldId id="289" r:id="rId14"/>
    <p:sldId id="290" r:id="rId15"/>
    <p:sldId id="288" r:id="rId16"/>
    <p:sldId id="294" r:id="rId17"/>
    <p:sldId id="292" r:id="rId18"/>
    <p:sldId id="29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614" autoAdjust="0"/>
  </p:normalViewPr>
  <p:slideViewPr>
    <p:cSldViewPr snapToGrid="0" snapToObjects="1">
      <p:cViewPr varScale="1">
        <p:scale>
          <a:sx n="108" d="100"/>
          <a:sy n="108" d="100"/>
        </p:scale>
        <p:origin x="17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82802-2E76-4198-A094-C6B78A0435E4}" type="datetimeFigureOut">
              <a:rPr lang="en-US" smtClean="0"/>
              <a:t>09/22/17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CCAD4-EE13-44AF-A639-0C4DF26DFD88}" type="slidenum">
              <a:rPr lang="en-US" smtClean="0"/>
              <a:t>‹#›</a:t>
            </a:fld>
            <a:endParaRPr lang="en-US"/>
          </a:p>
        </p:txBody>
      </p:sp>
    </p:spTree>
    <p:extLst>
      <p:ext uri="{BB962C8B-B14F-4D97-AF65-F5344CB8AC3E}">
        <p14:creationId xmlns:p14="http://schemas.microsoft.com/office/powerpoint/2010/main" val="195359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22,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22,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22,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22,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22,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F309AFBC-E90F-4EE8-AC3F-928968A26C1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6" name="Figure" descr="Biology">
            <a:extLst>
              <a:ext uri="{FF2B5EF4-FFF2-40B4-BE49-F238E27FC236}">
                <a16:creationId xmlns:a16="http://schemas.microsoft.com/office/drawing/2014/main" id="{5D7CC265-D007-4BAA-8E5B-ACFAC2742B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782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47 CONSERVATION BIOLOGY AND BIODIVERSITY</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368FCE81-B7ED-4D97-92D5-1D0D345B6ED3}"/>
              </a:ext>
            </a:extLst>
          </p:cNvPr>
          <p:cNvSpPr>
            <a:spLocks noGrp="1"/>
          </p:cNvSpPr>
          <p:nvPr>
            <p:ph type="title" idx="4294967295"/>
          </p:nvPr>
        </p:nvSpPr>
        <p:spPr>
          <a:xfrm>
            <a:off x="0" y="770024"/>
            <a:ext cx="9144000" cy="658044"/>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82C649E-E7E6-4AAD-A181-41682D04FA72}"/>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Svalbard Global Seed Vault is a storage facility for seeds of Earth’s diverse crops. (credit: Mari </a:t>
            </a:r>
            <a:r>
              <a:rPr lang="en-US" sz="1600" dirty="0" err="1"/>
              <a:t>Tefre</a:t>
            </a:r>
            <a:r>
              <a:rPr lang="en-US" sz="1600" dirty="0"/>
              <a:t>, Svalbard Global Seed Vault)</a:t>
            </a:r>
          </a:p>
        </p:txBody>
      </p:sp>
      <p:pic>
        <p:nvPicPr>
          <p:cNvPr id="4" name="Figure" descr="The photo shows a tall structure with a bunker-like door that disappears into a snowban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922" r="-37922"/>
          <a:stretch>
            <a:fillRect/>
          </a:stretch>
        </p:blipFill>
        <p:spPr/>
      </p:pic>
      <p:pic>
        <p:nvPicPr>
          <p:cNvPr id="9" name="OpenStaxLogo" descr="openstax college logo">
            <a:extLst>
              <a:ext uri="{FF2B5EF4-FFF2-40B4-BE49-F238E27FC236}">
                <a16:creationId xmlns:a16="http://schemas.microsoft.com/office/drawing/2014/main" id="{670E21E0-4181-4E7D-8F97-D1717C98C59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47.9</a:t>
            </a:r>
          </a:p>
        </p:txBody>
      </p:sp>
    </p:spTree>
    <p:extLst>
      <p:ext uri="{BB962C8B-B14F-4D97-AF65-F5344CB8AC3E}">
        <p14:creationId xmlns:p14="http://schemas.microsoft.com/office/powerpoint/2010/main" val="218017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E8BA63E-C4FE-4C06-A322-04EF1D266ED7}"/>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Atmospheric carbon dioxide levels fluctuate in a cyclical manner. However, the burning of fossil fuels in recent history has caused a dramatic increase in the levels of carbon dioxide in the Earth’s atmosphere, which have now reached levels never before seen on Earth. Scientists predict that the addition of this “greenhouse gas” to the atmosphere is resulting in climate change that will significantly impact biodiversity in the coming century.</a:t>
            </a:r>
          </a:p>
        </p:txBody>
      </p:sp>
      <p:pic>
        <p:nvPicPr>
          <p:cNvPr id="3" name="Figure" descr="The graph plots atmospheric carbon dioxide concentration in parts per million over time (years before present). Historically, carbon dioxide levels have fluctuated in a cyclical manner, from about 280 parts per million at the peak to about 180 parts per million at the low point. This cycle repeated every one hundred thousand years or so, from about 425,000 years ago until recently. Prior to the industrial revolution, the atmospheric carbon dioxide concentration was at a low point in the cycle. Since then the carbon dioxide level has rapidly climbed to its current level of 395 parts per million. This carbon dioxide level is far higher than any previously recorded leve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075" r="-33075"/>
          <a:stretch>
            <a:fillRect/>
          </a:stretch>
        </p:blipFill>
        <p:spPr/>
      </p:pic>
      <p:pic>
        <p:nvPicPr>
          <p:cNvPr id="9" name="OpenStaxLogo" descr="openstax college logo">
            <a:extLst>
              <a:ext uri="{FF2B5EF4-FFF2-40B4-BE49-F238E27FC236}">
                <a16:creationId xmlns:a16="http://schemas.microsoft.com/office/drawing/2014/main" id="{D97FA22C-D5F1-4F2B-ACBF-401656EB75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47.10</a:t>
            </a:r>
          </a:p>
        </p:txBody>
      </p:sp>
    </p:spTree>
    <p:extLst>
      <p:ext uri="{BB962C8B-B14F-4D97-AF65-F5344CB8AC3E}">
        <p14:creationId xmlns:p14="http://schemas.microsoft.com/office/powerpoint/2010/main" val="298699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18AF97F-1DD5-485B-9345-85D577FB4DC2}"/>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 A shows an orangutan hanging from a wire in a lush rainforest filled with many different kinds of vegetation.  Photo B shows a tiger. Map C shows the islands of Borneo and Sumatra in the south Pacific, just northwest of Australia. Sumatra is in the country of Indonesia. Half of Borneo is in Indonesia, and half is in Malaysia. Photo D shows a gray elephant. Photo E shows rolling hills covered with homogenous short, bushy oil palm t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94" r="-679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450" dirty="0">
                <a:solidFill>
                  <a:srgbClr val="6CB255"/>
                </a:solidFill>
              </a:rPr>
              <a:t>(a) </a:t>
            </a:r>
            <a:r>
              <a:rPr lang="en-US" sz="1450" dirty="0">
                <a:solidFill>
                  <a:schemeClr val="tx1"/>
                </a:solidFill>
              </a:rPr>
              <a:t>One species of orangutan, </a:t>
            </a:r>
            <a:r>
              <a:rPr lang="en-US" sz="1450" i="1" dirty="0" err="1">
                <a:solidFill>
                  <a:schemeClr val="tx1"/>
                </a:solidFill>
              </a:rPr>
              <a:t>Pongo</a:t>
            </a:r>
            <a:r>
              <a:rPr lang="en-US" sz="1450" i="1" dirty="0">
                <a:solidFill>
                  <a:schemeClr val="tx1"/>
                </a:solidFill>
              </a:rPr>
              <a:t> </a:t>
            </a:r>
            <a:r>
              <a:rPr lang="en-US" sz="1450" i="1" dirty="0" err="1">
                <a:solidFill>
                  <a:schemeClr val="tx1"/>
                </a:solidFill>
              </a:rPr>
              <a:t>pygmaeus</a:t>
            </a:r>
            <a:r>
              <a:rPr lang="en-US" sz="1450" dirty="0">
                <a:solidFill>
                  <a:schemeClr val="tx1"/>
                </a:solidFill>
              </a:rPr>
              <a:t>, is found only in the rainforests of Borneo, and the other species of orangutan (</a:t>
            </a:r>
            <a:r>
              <a:rPr lang="en-US" sz="1450" i="1" dirty="0" err="1">
                <a:solidFill>
                  <a:schemeClr val="tx1"/>
                </a:solidFill>
              </a:rPr>
              <a:t>Pongo</a:t>
            </a:r>
            <a:r>
              <a:rPr lang="en-US" sz="1450" i="1" dirty="0">
                <a:solidFill>
                  <a:schemeClr val="tx1"/>
                </a:solidFill>
              </a:rPr>
              <a:t> </a:t>
            </a:r>
            <a:r>
              <a:rPr lang="en-US" sz="1450" i="1" dirty="0" err="1">
                <a:solidFill>
                  <a:schemeClr val="tx1"/>
                </a:solidFill>
              </a:rPr>
              <a:t>abelii</a:t>
            </a:r>
            <a:r>
              <a:rPr lang="en-US" sz="1450" dirty="0">
                <a:solidFill>
                  <a:schemeClr val="tx1"/>
                </a:solidFill>
              </a:rPr>
              <a:t>) is found only in the rainforests of Sumatra. These animals are examples of the exceptional biodiversity of </a:t>
            </a:r>
            <a:r>
              <a:rPr lang="en-US" sz="1450" dirty="0">
                <a:solidFill>
                  <a:srgbClr val="6CB255"/>
                </a:solidFill>
              </a:rPr>
              <a:t>(c) </a:t>
            </a:r>
            <a:r>
              <a:rPr lang="en-US" sz="1450" dirty="0">
                <a:solidFill>
                  <a:schemeClr val="tx1"/>
                </a:solidFill>
              </a:rPr>
              <a:t>the islands of Sumatra and Borneo. Other species include the </a:t>
            </a:r>
            <a:r>
              <a:rPr lang="en-US" sz="1450" dirty="0">
                <a:solidFill>
                  <a:srgbClr val="6CB255"/>
                </a:solidFill>
              </a:rPr>
              <a:t>(b) </a:t>
            </a:r>
            <a:r>
              <a:rPr lang="en-US" sz="1450" dirty="0">
                <a:solidFill>
                  <a:schemeClr val="tx1"/>
                </a:solidFill>
              </a:rPr>
              <a:t>Sumatran tiger (</a:t>
            </a:r>
            <a:r>
              <a:rPr lang="en-US" sz="1450" i="1" dirty="0" err="1">
                <a:solidFill>
                  <a:schemeClr val="tx1"/>
                </a:solidFill>
              </a:rPr>
              <a:t>Panthera</a:t>
            </a:r>
            <a:r>
              <a:rPr lang="en-US" sz="1450" i="1" dirty="0">
                <a:solidFill>
                  <a:schemeClr val="tx1"/>
                </a:solidFill>
              </a:rPr>
              <a:t> </a:t>
            </a:r>
            <a:r>
              <a:rPr lang="en-US" sz="1450" i="1" dirty="0" err="1">
                <a:solidFill>
                  <a:schemeClr val="tx1"/>
                </a:solidFill>
              </a:rPr>
              <a:t>tigris</a:t>
            </a:r>
            <a:r>
              <a:rPr lang="en-US" sz="1450" i="1" dirty="0">
                <a:solidFill>
                  <a:schemeClr val="tx1"/>
                </a:solidFill>
              </a:rPr>
              <a:t> </a:t>
            </a:r>
            <a:r>
              <a:rPr lang="en-US" sz="1450" i="1" dirty="0" err="1">
                <a:solidFill>
                  <a:schemeClr val="tx1"/>
                </a:solidFill>
              </a:rPr>
              <a:t>sumatrae</a:t>
            </a:r>
            <a:r>
              <a:rPr lang="en-US" sz="1450" dirty="0">
                <a:solidFill>
                  <a:schemeClr val="tx1"/>
                </a:solidFill>
              </a:rPr>
              <a:t>) and the </a:t>
            </a:r>
            <a:r>
              <a:rPr lang="en-US" sz="1450" dirty="0">
                <a:solidFill>
                  <a:srgbClr val="6CB255"/>
                </a:solidFill>
              </a:rPr>
              <a:t>(d) </a:t>
            </a:r>
            <a:r>
              <a:rPr lang="en-US" sz="1450" dirty="0">
                <a:solidFill>
                  <a:schemeClr val="tx1"/>
                </a:solidFill>
              </a:rPr>
              <a:t>Sumatran elephant (</a:t>
            </a:r>
            <a:r>
              <a:rPr lang="en-US" sz="1450" i="1" dirty="0" err="1">
                <a:solidFill>
                  <a:schemeClr val="tx1"/>
                </a:solidFill>
              </a:rPr>
              <a:t>Elephas</a:t>
            </a:r>
            <a:r>
              <a:rPr lang="en-US" sz="1450" i="1" dirty="0">
                <a:solidFill>
                  <a:schemeClr val="tx1"/>
                </a:solidFill>
              </a:rPr>
              <a:t> </a:t>
            </a:r>
            <a:r>
              <a:rPr lang="en-US" sz="1450" i="1" dirty="0" err="1">
                <a:solidFill>
                  <a:schemeClr val="tx1"/>
                </a:solidFill>
              </a:rPr>
              <a:t>maximus</a:t>
            </a:r>
            <a:r>
              <a:rPr lang="en-US" sz="1450" i="1" dirty="0">
                <a:solidFill>
                  <a:schemeClr val="tx1"/>
                </a:solidFill>
              </a:rPr>
              <a:t> </a:t>
            </a:r>
            <a:r>
              <a:rPr lang="en-US" sz="1450" i="1" dirty="0" err="1">
                <a:solidFill>
                  <a:schemeClr val="tx1"/>
                </a:solidFill>
              </a:rPr>
              <a:t>sumatranus</a:t>
            </a:r>
            <a:r>
              <a:rPr lang="en-US" sz="1450" dirty="0">
                <a:solidFill>
                  <a:schemeClr val="tx1"/>
                </a:solidFill>
              </a:rPr>
              <a:t>), both critically endangered species. Rainforest habitat is being removed to make way for </a:t>
            </a:r>
            <a:r>
              <a:rPr lang="en-US" sz="1450" dirty="0">
                <a:solidFill>
                  <a:srgbClr val="6CB255"/>
                </a:solidFill>
              </a:rPr>
              <a:t>(e) </a:t>
            </a:r>
            <a:r>
              <a:rPr lang="en-US" sz="1450" dirty="0">
                <a:solidFill>
                  <a:schemeClr val="tx1"/>
                </a:solidFill>
              </a:rPr>
              <a:t>oil palm plantations such as this one in Borneo’s Sabah Province. (credit a: modification of work by Thorsten </a:t>
            </a:r>
            <a:r>
              <a:rPr lang="en-US" sz="1450" dirty="0" err="1">
                <a:solidFill>
                  <a:schemeClr val="tx1"/>
                </a:solidFill>
              </a:rPr>
              <a:t>Bachner</a:t>
            </a:r>
            <a:r>
              <a:rPr lang="en-US" sz="1450" dirty="0">
                <a:solidFill>
                  <a:schemeClr val="tx1"/>
                </a:solidFill>
              </a:rPr>
              <a:t>; credit b: modification of work by Dick </a:t>
            </a:r>
            <a:r>
              <a:rPr lang="en-US" sz="1450" dirty="0" err="1">
                <a:solidFill>
                  <a:schemeClr val="tx1"/>
                </a:solidFill>
              </a:rPr>
              <a:t>Mudde</a:t>
            </a:r>
            <a:r>
              <a:rPr lang="en-US" sz="1450" dirty="0">
                <a:solidFill>
                  <a:schemeClr val="tx1"/>
                </a:solidFill>
              </a:rPr>
              <a:t>; credit c: modification of work by U.S. CIA World </a:t>
            </a:r>
            <a:r>
              <a:rPr lang="en-US" sz="1450" dirty="0" err="1">
                <a:solidFill>
                  <a:schemeClr val="tx1"/>
                </a:solidFill>
              </a:rPr>
              <a:t>Factbook</a:t>
            </a:r>
            <a:r>
              <a:rPr lang="en-US" sz="1450" dirty="0">
                <a:solidFill>
                  <a:schemeClr val="tx1"/>
                </a:solidFill>
              </a:rPr>
              <a:t>; credit d: modification of work by “Nonprofit Organizations”/Flickr; credit e: modification of work by Dr. </a:t>
            </a:r>
            <a:r>
              <a:rPr lang="en-US" sz="1450" dirty="0" err="1">
                <a:solidFill>
                  <a:schemeClr val="tx1"/>
                </a:solidFill>
              </a:rPr>
              <a:t>Lian</a:t>
            </a:r>
            <a:r>
              <a:rPr lang="en-US" sz="1450" dirty="0">
                <a:solidFill>
                  <a:schemeClr val="tx1"/>
                </a:solidFill>
              </a:rPr>
              <a:t> Pin </a:t>
            </a:r>
            <a:r>
              <a:rPr lang="en-US" sz="1450" dirty="0" err="1">
                <a:solidFill>
                  <a:schemeClr val="tx1"/>
                </a:solidFill>
              </a:rPr>
              <a:t>Koh</a:t>
            </a:r>
            <a:r>
              <a:rPr lang="en-US" sz="1450" dirty="0">
                <a:solidFill>
                  <a:schemeClr val="tx1"/>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47.11</a:t>
            </a:r>
            <a:endParaRPr lang="en-US" sz="2400" dirty="0">
              <a:solidFill>
                <a:srgbClr val="6CB255"/>
              </a:solidFill>
            </a:endParaRPr>
          </a:p>
        </p:txBody>
      </p:sp>
      <p:pic>
        <p:nvPicPr>
          <p:cNvPr id="7" name="OpenStaxLogo" descr="openstax college logo">
            <a:extLst>
              <a:ext uri="{FF2B5EF4-FFF2-40B4-BE49-F238E27FC236}">
                <a16:creationId xmlns:a16="http://schemas.microsoft.com/office/drawing/2014/main" id="{5FD663DA-44C4-4E8F-8104-91960CFD83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A1D5D37-B8C4-44E9-9845-6D2EF5100503}"/>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brown tree snake, </a:t>
            </a:r>
            <a:r>
              <a:rPr lang="en-US" sz="1600" i="1" dirty="0" err="1"/>
              <a:t>Boiga</a:t>
            </a:r>
            <a:r>
              <a:rPr lang="en-US" sz="1600" i="1" dirty="0"/>
              <a:t> </a:t>
            </a:r>
            <a:r>
              <a:rPr lang="en-US" sz="1600" i="1" dirty="0" err="1"/>
              <a:t>irregularis</a:t>
            </a:r>
            <a:r>
              <a:rPr lang="en-US" sz="1600" dirty="0"/>
              <a:t>, is an exotic species that has caused numerous extinctions on the island of Guam since its accidental introduction in 1950. (credit: NPS)</a:t>
            </a:r>
          </a:p>
        </p:txBody>
      </p:sp>
      <p:pic>
        <p:nvPicPr>
          <p:cNvPr id="4" name="Figure" descr="Photo shows a snake mottled brown and tan, with a forked tongue sticking out of its mou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563" r="-39563"/>
          <a:stretch>
            <a:fillRect/>
          </a:stretch>
        </p:blipFill>
        <p:spPr/>
      </p:pic>
      <p:pic>
        <p:nvPicPr>
          <p:cNvPr id="9" name="OpenStaxLogo" descr="openstax college logo">
            <a:extLst>
              <a:ext uri="{FF2B5EF4-FFF2-40B4-BE49-F238E27FC236}">
                <a16:creationId xmlns:a16="http://schemas.microsoft.com/office/drawing/2014/main" id="{82964CE5-94E3-4A6E-87FE-6529F08F97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47.12</a:t>
            </a:r>
          </a:p>
        </p:txBody>
      </p:sp>
    </p:spTree>
    <p:extLst>
      <p:ext uri="{BB962C8B-B14F-4D97-AF65-F5344CB8AC3E}">
        <p14:creationId xmlns:p14="http://schemas.microsoft.com/office/powerpoint/2010/main" val="2521729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A4EC675-FB6D-4A08-8174-D21EC4029609}"/>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a:t>
            </a:r>
            <a:r>
              <a:rPr lang="en-US" sz="1600" dirty="0" err="1">
                <a:solidFill>
                  <a:schemeClr val="tx1"/>
                </a:solidFill>
              </a:rPr>
              <a:t>Limosa</a:t>
            </a:r>
            <a:r>
              <a:rPr lang="en-US" sz="1600" dirty="0">
                <a:solidFill>
                  <a:schemeClr val="tx1"/>
                </a:solidFill>
              </a:rPr>
              <a:t> Harlequin Frog (</a:t>
            </a:r>
            <a:r>
              <a:rPr lang="en-US" sz="1600" i="1" dirty="0" err="1">
                <a:solidFill>
                  <a:schemeClr val="tx1"/>
                </a:solidFill>
              </a:rPr>
              <a:t>Atelopus</a:t>
            </a:r>
            <a:r>
              <a:rPr lang="en-US" sz="1600" i="1" dirty="0">
                <a:solidFill>
                  <a:schemeClr val="tx1"/>
                </a:solidFill>
              </a:rPr>
              <a:t> </a:t>
            </a:r>
            <a:r>
              <a:rPr lang="en-US" sz="1600" i="1" dirty="0" err="1">
                <a:solidFill>
                  <a:schemeClr val="tx1"/>
                </a:solidFill>
              </a:rPr>
              <a:t>limosus</a:t>
            </a:r>
            <a:r>
              <a:rPr lang="en-US" sz="1600" dirty="0">
                <a:solidFill>
                  <a:schemeClr val="tx1"/>
                </a:solidFill>
              </a:rPr>
              <a:t>), an endangered species from Panama, died from a fungal disease called </a:t>
            </a:r>
            <a:r>
              <a:rPr lang="en-US" sz="1600" dirty="0" err="1">
                <a:solidFill>
                  <a:schemeClr val="tx1"/>
                </a:solidFill>
              </a:rPr>
              <a:t>chytridiomycosis</a:t>
            </a:r>
            <a:r>
              <a:rPr lang="en-US" sz="1600" dirty="0">
                <a:solidFill>
                  <a:schemeClr val="tx1"/>
                </a:solidFill>
              </a:rPr>
              <a:t>. The red lesions are symptomatic of the disease. </a:t>
            </a:r>
            <a:r>
              <a:rPr lang="de-DE" sz="1600" dirty="0">
                <a:solidFill>
                  <a:schemeClr val="tx1"/>
                </a:solidFill>
              </a:rPr>
              <a:t>(</a:t>
            </a:r>
            <a:r>
              <a:rPr lang="de-DE" sz="1600" dirty="0" err="1">
                <a:solidFill>
                  <a:schemeClr val="tx1"/>
                </a:solidFill>
              </a:rPr>
              <a:t>credit</a:t>
            </a:r>
            <a:r>
              <a:rPr lang="de-DE" sz="1600" dirty="0">
                <a:solidFill>
                  <a:schemeClr val="tx1"/>
                </a:solidFill>
              </a:rPr>
              <a:t>: Brian Gratwicke)</a:t>
            </a:r>
            <a:endParaRPr lang="en-US" sz="1600" dirty="0">
              <a:solidFill>
                <a:schemeClr val="tx1"/>
              </a:solidFill>
            </a:endParaRPr>
          </a:p>
        </p:txBody>
      </p:sp>
      <p:pic>
        <p:nvPicPr>
          <p:cNvPr id="2" name="Figure" descr="Photo shows a dead frog laying upside-down on a rock. The frog has bright red lesions on its hind quart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373" b="-7373"/>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C492CA3C-4A06-4647-924C-F9E5E3D822A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47.13</a:t>
            </a:r>
            <a:endParaRPr lang="en-US" sz="2400" dirty="0">
              <a:solidFill>
                <a:srgbClr val="6CB255"/>
              </a:solidFill>
            </a:endParaRPr>
          </a:p>
        </p:txBody>
      </p:sp>
    </p:spTree>
    <p:extLst>
      <p:ext uri="{BB962C8B-B14F-4D97-AF65-F5344CB8AC3E}">
        <p14:creationId xmlns:p14="http://schemas.microsoft.com/office/powerpoint/2010/main" val="2258639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EFED58-67D6-4E58-9EB8-A65F2DB1724E}"/>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 shows a bat hanging from the roof of a cave. The bat has a powdery white residue on its head and win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435" b="-8435"/>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This little brown bat in Greeley Mine, Vermont, March 26, 2009, was found to have white-nose syndrome. (credit: Marvin Moriarty, USFWS)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47.14</a:t>
            </a:r>
            <a:endParaRPr lang="en-US" sz="2400" dirty="0">
              <a:solidFill>
                <a:srgbClr val="6CB255"/>
              </a:solidFill>
            </a:endParaRPr>
          </a:p>
        </p:txBody>
      </p:sp>
      <p:pic>
        <p:nvPicPr>
          <p:cNvPr id="7" name="OpenStaxLogo" descr="openstax college logo">
            <a:extLst>
              <a:ext uri="{FF2B5EF4-FFF2-40B4-BE49-F238E27FC236}">
                <a16:creationId xmlns:a16="http://schemas.microsoft.com/office/drawing/2014/main" id="{3DB0799E-5EAB-4498-AB32-5C1A8277EE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516322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43832AD-B7EE-4009-ABBF-078A192BC407}"/>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Since 2008, grizzly bears (</a:t>
            </a:r>
            <a:r>
              <a:rPr lang="en-US" sz="1600" i="1" dirty="0" err="1">
                <a:solidFill>
                  <a:srgbClr val="000000"/>
                </a:solidFill>
              </a:rPr>
              <a:t>Ursus</a:t>
            </a:r>
            <a:r>
              <a:rPr lang="en-US" sz="1600" i="1" dirty="0">
                <a:solidFill>
                  <a:srgbClr val="000000"/>
                </a:solidFill>
              </a:rPr>
              <a:t> </a:t>
            </a:r>
            <a:r>
              <a:rPr lang="en-US" sz="1600" i="1" dirty="0" err="1">
                <a:solidFill>
                  <a:srgbClr val="000000"/>
                </a:solidFill>
              </a:rPr>
              <a:t>arctos</a:t>
            </a:r>
            <a:r>
              <a:rPr lang="en-US" sz="1600" i="1" dirty="0">
                <a:solidFill>
                  <a:srgbClr val="000000"/>
                </a:solidFill>
              </a:rPr>
              <a:t> </a:t>
            </a:r>
            <a:r>
              <a:rPr lang="en-US" sz="1600" i="1" dirty="0" err="1">
                <a:solidFill>
                  <a:srgbClr val="000000"/>
                </a:solidFill>
              </a:rPr>
              <a:t>horribilis</a:t>
            </a:r>
            <a:r>
              <a:rPr lang="en-US" sz="1600" dirty="0">
                <a:solidFill>
                  <a:srgbClr val="000000"/>
                </a:solidFill>
              </a:rPr>
              <a:t>) have been spotted farther north than their historic range, a possible consequence of climate change. As a result, grizzly bear habitat now overlaps polar bear (</a:t>
            </a:r>
            <a:r>
              <a:rPr lang="en-US" sz="1600" i="1" dirty="0" err="1">
                <a:solidFill>
                  <a:srgbClr val="000000"/>
                </a:solidFill>
              </a:rPr>
              <a:t>Ursus</a:t>
            </a:r>
            <a:r>
              <a:rPr lang="en-US" sz="1600" i="1" dirty="0">
                <a:solidFill>
                  <a:srgbClr val="000000"/>
                </a:solidFill>
              </a:rPr>
              <a:t> </a:t>
            </a:r>
            <a:r>
              <a:rPr lang="en-US" sz="1600" i="1" dirty="0" err="1">
                <a:solidFill>
                  <a:srgbClr val="000000"/>
                </a:solidFill>
              </a:rPr>
              <a:t>maritimus</a:t>
            </a:r>
            <a:r>
              <a:rPr lang="en-US" sz="1600" dirty="0">
                <a:solidFill>
                  <a:srgbClr val="000000"/>
                </a:solidFill>
              </a:rPr>
              <a:t>) habitat. The two kinds of bears, which are capable of mating and producing viable offspring, are considered separate species as historically they lived in different habitats and never met. However, in 2006 a hunter shot a wild grizzly-polar bear hybrid known as a </a:t>
            </a:r>
            <a:r>
              <a:rPr lang="en-US" sz="1600" dirty="0" err="1">
                <a:solidFill>
                  <a:srgbClr val="000000"/>
                </a:solidFill>
              </a:rPr>
              <a:t>grolar</a:t>
            </a:r>
            <a:r>
              <a:rPr lang="en-US" sz="1600" dirty="0">
                <a:solidFill>
                  <a:srgbClr val="000000"/>
                </a:solidFill>
              </a:rPr>
              <a:t> bear, the first wild hybrid ever found.</a:t>
            </a:r>
          </a:p>
        </p:txBody>
      </p:sp>
      <p:pic>
        <p:nvPicPr>
          <p:cNvPr id="2" name="Figure" descr="Map A compares the historic and current ranges of grizzly bears with the range of polar bears. Historically, grizzly bear habitat extended from Mexico through the western United States and into the mid-latitudes of Canada. But in recent years this range has expanded northward, to the northern tip of Canada and throughout Alaska. This range now overlaps with the polar bear range in the northern extremes of Alaska in Canad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18" r="-2318"/>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2BB5B4A5-AD0D-4142-9CF5-D6F180754D7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47.15</a:t>
            </a:r>
          </a:p>
        </p:txBody>
      </p:sp>
    </p:spTree>
    <p:extLst>
      <p:ext uri="{BB962C8B-B14F-4D97-AF65-F5344CB8AC3E}">
        <p14:creationId xmlns:p14="http://schemas.microsoft.com/office/powerpoint/2010/main" val="232476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754819-EE21-45C0-AE28-1FFBB1775926}"/>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chart shows the percentage of various animal species, by group, on the IUCN Red List as of 2007.</a:t>
            </a:r>
          </a:p>
        </p:txBody>
      </p:sp>
      <p:pic>
        <p:nvPicPr>
          <p:cNvPr id="3" name="Figure" descr="Bar graph shows the percentage of animal species, by group, that are critically endangered, endangered, or vulnerable. Approximately 21% of mammal species are on the IUCN Red List. Of these, about 10% are vulnerable, 7% are endangered, and 4% are critically endangered. Approximately 12% of bird species are on the Red List. Of these, about 6% are vulnerable, 4% are endangered, and 2% are critically endangered. Approximately 6% of reptile species are on the Red List. Of these, about 3% are vulnerable, 2% are endangered, and 1% is critically endangered. Approximately 29% of amphibian species are on the Red List. Of these, about 10% are vulnerable, 12% are endangered, and 7% are critically endangered. Approximately 4% of fish species are on the Red List. Of these, about 2% are vulnerable, 1% is endangered, and 1% is critically endangered. No insect species fall on the Red List. Approximately 1.5% of mollusk species are on the Red List. Of these, about 1% is vulnerable, and 0.25% each are endangered or critically endangered. Approximately 3% of plant species are on the Red List. Of these, about 2% are vulnerable, .5% each are endangered or critically endange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376" r="-54376"/>
          <a:stretch>
            <a:fillRect/>
          </a:stretch>
        </p:blipFill>
        <p:spPr/>
      </p:pic>
      <p:pic>
        <p:nvPicPr>
          <p:cNvPr id="9" name="OpenStaxLogo" descr="openstax college logo">
            <a:extLst>
              <a:ext uri="{FF2B5EF4-FFF2-40B4-BE49-F238E27FC236}">
                <a16:creationId xmlns:a16="http://schemas.microsoft.com/office/drawing/2014/main" id="{604A9F47-0605-4966-A164-4586D0DC796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47.16</a:t>
            </a:r>
          </a:p>
        </p:txBody>
      </p:sp>
    </p:spTree>
    <p:extLst>
      <p:ext uri="{BB962C8B-B14F-4D97-AF65-F5344CB8AC3E}">
        <p14:creationId xmlns:p14="http://schemas.microsoft.com/office/powerpoint/2010/main" val="2542105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8A96063-2353-42F1-B4D2-EB139220D10B}"/>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220" dirty="0">
                <a:solidFill>
                  <a:srgbClr val="6CB255"/>
                </a:solidFill>
              </a:rPr>
              <a:t>(a) </a:t>
            </a:r>
            <a:r>
              <a:rPr lang="en-US" sz="1220" dirty="0"/>
              <a:t>The Gibbon wolf pack in Yellowstone National Park, March 1, 2007, represents a keystone species. The reintroduction of wolves into Yellowstone National Park in 1995 led to a change in the grazing behavior of </a:t>
            </a:r>
            <a:r>
              <a:rPr lang="en-US" sz="1220" dirty="0">
                <a:solidFill>
                  <a:srgbClr val="6CB255"/>
                </a:solidFill>
              </a:rPr>
              <a:t>(b) </a:t>
            </a:r>
            <a:r>
              <a:rPr lang="en-US" sz="1220" dirty="0"/>
              <a:t>elk. To avoid predation, the elk no longer grazed exposed stream and riverbeds, such as </a:t>
            </a:r>
            <a:r>
              <a:rPr lang="en-US" sz="1220" dirty="0">
                <a:solidFill>
                  <a:srgbClr val="6CB255"/>
                </a:solidFill>
              </a:rPr>
              <a:t>(c) </a:t>
            </a:r>
            <a:r>
              <a:rPr lang="en-US" sz="1220" dirty="0"/>
              <a:t>the Lamar Riverbed in Yellowstone. This allowed willow and cottonwood seedlings to grow. The seedlings decreased erosion and provided shading to the creek, which improved fish habitat. A new colony of </a:t>
            </a:r>
            <a:r>
              <a:rPr lang="en-US" sz="1220" dirty="0">
                <a:solidFill>
                  <a:srgbClr val="6CB255"/>
                </a:solidFill>
              </a:rPr>
              <a:t>(d) </a:t>
            </a:r>
            <a:r>
              <a:rPr lang="en-US" sz="1220" dirty="0"/>
              <a:t>beaver may also have benefited from the habitat change. (credit a: modification of work by Doug Smith, NPS; credit c: modification of work by Jim </a:t>
            </a:r>
            <a:r>
              <a:rPr lang="en-US" sz="1220" dirty="0" err="1"/>
              <a:t>Peaco</a:t>
            </a:r>
            <a:r>
              <a:rPr lang="en-US" sz="1220" dirty="0"/>
              <a:t>, NPS; credit d: modification of work by “Shiny Things”/Flickr)</a:t>
            </a:r>
          </a:p>
        </p:txBody>
      </p:sp>
      <p:pic>
        <p:nvPicPr>
          <p:cNvPr id="4" name="Figure" descr="Photo A shows a pack of wolves walking on snow. Photo B shows a river running through a meadow with a few copses of trees, some living and some dead. Photo C shows and elk, and photo d shows a beav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955" r="-35955"/>
          <a:stretch>
            <a:fillRect/>
          </a:stretch>
        </p:blipFill>
        <p:spPr/>
      </p:pic>
      <p:pic>
        <p:nvPicPr>
          <p:cNvPr id="9" name="OpenStaxLogo" descr="openstax college logo">
            <a:extLst>
              <a:ext uri="{FF2B5EF4-FFF2-40B4-BE49-F238E27FC236}">
                <a16:creationId xmlns:a16="http://schemas.microsoft.com/office/drawing/2014/main" id="{8012A343-2ED2-457F-94A2-FFD30A654F6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47.17</a:t>
            </a:r>
          </a:p>
        </p:txBody>
      </p:sp>
    </p:spTree>
    <p:extLst>
      <p:ext uri="{BB962C8B-B14F-4D97-AF65-F5344CB8AC3E}">
        <p14:creationId xmlns:p14="http://schemas.microsoft.com/office/powerpoint/2010/main" val="307310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E5E5E80-4AC6-4603-8442-F21EF52CD770}"/>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Lake Victoria in Africa, shown in this satellite image, was the site of one of the most extraordinary evolutionary findings on the planet, as well as a casualty of devastating biodiversity loss. (credit: modification of work by </a:t>
            </a:r>
            <a:r>
              <a:rPr lang="en-US" sz="1600" dirty="0" err="1"/>
              <a:t>Rishabh</a:t>
            </a:r>
            <a:r>
              <a:rPr lang="en-US" sz="1600" dirty="0"/>
              <a:t> </a:t>
            </a:r>
            <a:r>
              <a:rPr lang="en-US" sz="1600" dirty="0" err="1"/>
              <a:t>Tatiraju</a:t>
            </a:r>
            <a:r>
              <a:rPr lang="en-US" sz="1600" dirty="0"/>
              <a:t>, using NASA World Wind software)</a:t>
            </a:r>
          </a:p>
        </p:txBody>
      </p:sp>
      <p:pic>
        <p:nvPicPr>
          <p:cNvPr id="2" name="Figure" descr="Satellite image shows a large blue lake surrounded by green l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40" r="-5840"/>
          <a:stretch>
            <a:fillRect/>
          </a:stretch>
        </p:blipFill>
        <p:spPr/>
      </p:pic>
      <p:pic>
        <p:nvPicPr>
          <p:cNvPr id="9" name="OpenStaxLogo" descr="openstax college logo">
            <a:extLst>
              <a:ext uri="{FF2B5EF4-FFF2-40B4-BE49-F238E27FC236}">
                <a16:creationId xmlns:a16="http://schemas.microsoft.com/office/drawing/2014/main" id="{8B692C6A-302B-4B9C-9EDF-A36EB2C948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47.1</a:t>
            </a:r>
          </a:p>
        </p:txBody>
      </p:sp>
    </p:spTree>
    <p:extLst>
      <p:ext uri="{BB962C8B-B14F-4D97-AF65-F5344CB8AC3E}">
        <p14:creationId xmlns:p14="http://schemas.microsoft.com/office/powerpoint/2010/main" val="1080541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BC647FE-9490-4484-B523-2BBAAC07001C}"/>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variety of ecosystems on Earth—from </a:t>
            </a:r>
            <a:r>
              <a:rPr lang="en-US" sz="1600" dirty="0">
                <a:solidFill>
                  <a:srgbClr val="6CB255"/>
                </a:solidFill>
              </a:rPr>
              <a:t>(a) </a:t>
            </a:r>
            <a:r>
              <a:rPr lang="en-US" sz="1600" dirty="0">
                <a:solidFill>
                  <a:schemeClr val="tx1"/>
                </a:solidFill>
              </a:rPr>
              <a:t>coral reef to </a:t>
            </a:r>
            <a:r>
              <a:rPr lang="en-US" sz="1600" dirty="0">
                <a:solidFill>
                  <a:srgbClr val="6CB255"/>
                </a:solidFill>
              </a:rPr>
              <a:t>(b) </a:t>
            </a:r>
            <a:r>
              <a:rPr lang="en-US" sz="1600" dirty="0">
                <a:solidFill>
                  <a:schemeClr val="tx1"/>
                </a:solidFill>
              </a:rPr>
              <a:t>prairie—enables a great diversity of species to exist. (credit a: modification of work by Jim Maragos, USFWS; credit b: modification of work by Jim </a:t>
            </a:r>
            <a:r>
              <a:rPr lang="en-US" sz="1600" dirty="0" err="1">
                <a:solidFill>
                  <a:schemeClr val="tx1"/>
                </a:solidFill>
              </a:rPr>
              <a:t>Minnerath</a:t>
            </a:r>
            <a:r>
              <a:rPr lang="en-US" sz="1600" dirty="0">
                <a:solidFill>
                  <a:schemeClr val="tx1"/>
                </a:solidFill>
              </a:rPr>
              <a:t>, USFWS)</a:t>
            </a:r>
          </a:p>
        </p:txBody>
      </p:sp>
      <p:pic>
        <p:nvPicPr>
          <p:cNvPr id="2" name="Figure" descr="Photo a shows a coral reef. Some of the coral is lobe-shaped, with bumpy pink protrusions, and the other coral has long, slender beige branches. Fish swim among the coral. Photo b shows a rolling prairie, with nothing but tall brown grass as far as the eye can s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946" r="-8946"/>
          <a:stretch>
            <a:fillRect/>
          </a:stretch>
        </p:blipFill>
        <p:spPr>
          <a:xfrm>
            <a:off x="457200" y="1107617"/>
            <a:ext cx="4032250" cy="5256213"/>
          </a:xfrm>
        </p:spPr>
      </p:pic>
      <p:pic>
        <p:nvPicPr>
          <p:cNvPr id="7" name="OpenStaxLogo" descr="openstax college logo">
            <a:extLst>
              <a:ext uri="{FF2B5EF4-FFF2-40B4-BE49-F238E27FC236}">
                <a16:creationId xmlns:a16="http://schemas.microsoft.com/office/drawing/2014/main" id="{B466C5FF-EB8F-4BB3-95B3-C393B4F932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47.2</a:t>
            </a:r>
            <a:endParaRPr lang="en-US" sz="2400" dirty="0">
              <a:solidFill>
                <a:srgbClr val="6CB255"/>
              </a:solidFill>
            </a:endParaRPr>
          </a:p>
        </p:txBody>
      </p:sp>
    </p:spTree>
    <p:extLst>
      <p:ext uri="{BB962C8B-B14F-4D97-AF65-F5344CB8AC3E}">
        <p14:creationId xmlns:p14="http://schemas.microsoft.com/office/powerpoint/2010/main" val="328509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0A34925-585A-4291-9319-F6F0780FE595}"/>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map illustrates the number of amphibian species across the globe and shows the trend toward higher biodiversity at lower latitudes. A similar pattern is observed for most taxonomic groups.</a:t>
            </a:r>
          </a:p>
        </p:txBody>
      </p:sp>
      <p:pic>
        <p:nvPicPr>
          <p:cNvPr id="2" name="Figure" descr="The number of amphibian species in different areas is specified on a world map. The greatest number of species, 61-144, are found in the Amazon region of South America and in parts of Africa. Between 21 and 60 species are found in other parts of South America and Africa, and in the eastern United States and Southeast Asia. Other parts of the world have between 1 and 20 amphibian species, with the fewest species occurring at northern and southern latitudes. Generally, more amphibian species are found in warmer, wetter climat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662" r="-16662"/>
          <a:stretch>
            <a:fillRect/>
          </a:stretch>
        </p:blipFill>
        <p:spPr/>
      </p:pic>
      <p:pic>
        <p:nvPicPr>
          <p:cNvPr id="9" name="OpenStaxLogo" descr="openstax college logo">
            <a:extLst>
              <a:ext uri="{FF2B5EF4-FFF2-40B4-BE49-F238E27FC236}">
                <a16:creationId xmlns:a16="http://schemas.microsoft.com/office/drawing/2014/main" id="{C5BFA869-887B-4CAA-8844-499E80CD371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47.3</a:t>
            </a:r>
          </a:p>
        </p:txBody>
      </p:sp>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D029E85-8E64-4B7F-ACB3-B99FB0A6D984}"/>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Conservation International has identified 34 biodiversity hotspots, which cover only 2.3 percent of the Earth’s surface but have endemic to them 42 percent of the terrestrial vertebrate species and 50 percent of the world’s plants.</a:t>
            </a:r>
          </a:p>
        </p:txBody>
      </p:sp>
      <p:pic>
        <p:nvPicPr>
          <p:cNvPr id="3" name="Figure" descr="Biodiversity hotspots are indicated on a world map. Most hotspots occur in coastal regions and on isla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230" r="-16230"/>
          <a:stretch>
            <a:fillRect/>
          </a:stretch>
        </p:blipFill>
        <p:spPr/>
      </p:pic>
      <p:pic>
        <p:nvPicPr>
          <p:cNvPr id="9" name="OpenStaxLogo" descr="openstax college logo">
            <a:extLst>
              <a:ext uri="{FF2B5EF4-FFF2-40B4-BE49-F238E27FC236}">
                <a16:creationId xmlns:a16="http://schemas.microsoft.com/office/drawing/2014/main" id="{ED1525F7-9ACC-4546-8B6C-B23BE1C548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47.4</a:t>
            </a:r>
          </a:p>
        </p:txBody>
      </p:sp>
    </p:spTree>
    <p:extLst>
      <p:ext uri="{BB962C8B-B14F-4D97-AF65-F5344CB8AC3E}">
        <p14:creationId xmlns:p14="http://schemas.microsoft.com/office/powerpoint/2010/main" val="87653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C585DB7-D824-455C-B6D0-9F5F1180C4B9}"/>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Percent extinction occurrences as reflected in the fossil record have fluctuated throughout Earth’s history. Sudden and dramatic losses of biodiversity, called mass extinctions, have occurred five times.</a:t>
            </a:r>
          </a:p>
        </p:txBody>
      </p:sp>
      <p:pic>
        <p:nvPicPr>
          <p:cNvPr id="4" name="Figure" descr="The graph plots percent extinction occurrences versus time in millions of years before present time, starting 550 million years ago. Extinction occurrences increase and decrease in a cyclical manner. At the lowest points on the cycle, extinction occurrences were between 2% and 5% percent. Spikes in the number of extinctions occurred at the end of geological periods: end-Ordovician, 450 million years ago; end-Devonian, 374 million years ago; end-Permian, 252 million years ago; end-Triassic, 200 million years ago; and end-Cretaceous, 65 million years ago. During these spikes, extinction occurrences approximately ranged from 22% to 5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837" r="-20837"/>
          <a:stretch>
            <a:fillRect/>
          </a:stretch>
        </p:blipFill>
        <p:spPr/>
      </p:pic>
      <p:pic>
        <p:nvPicPr>
          <p:cNvPr id="9" name="OpenStaxLogo" descr="openstax college logo">
            <a:extLst>
              <a:ext uri="{FF2B5EF4-FFF2-40B4-BE49-F238E27FC236}">
                <a16:creationId xmlns:a16="http://schemas.microsoft.com/office/drawing/2014/main" id="{76C61D42-DF8B-47DB-ABE0-6FA2F4A4F5A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47.5</a:t>
            </a:r>
          </a:p>
        </p:txBody>
      </p:sp>
    </p:spTree>
    <p:extLst>
      <p:ext uri="{BB962C8B-B14F-4D97-AF65-F5344CB8AC3E}">
        <p14:creationId xmlns:p14="http://schemas.microsoft.com/office/powerpoint/2010/main" val="4111537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E8F986C-6037-4C92-8518-247D5086C2D9}"/>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In 1980, Luis and Walter Alvarez, Frank </a:t>
            </a:r>
            <a:r>
              <a:rPr lang="en-US" sz="1600" dirty="0" err="1"/>
              <a:t>Asaro</a:t>
            </a:r>
            <a:r>
              <a:rPr lang="en-US" sz="1600" dirty="0"/>
              <a:t>, and Helen </a:t>
            </a:r>
            <a:r>
              <a:rPr lang="en-US" sz="1600" dirty="0" err="1"/>
              <a:t>Michels</a:t>
            </a:r>
            <a:r>
              <a:rPr lang="en-US" sz="1600" dirty="0"/>
              <a:t> discovered, across the world, a spike in the concentration of iridium within the sedimentary layer at the K–</a:t>
            </a:r>
            <a:r>
              <a:rPr lang="en-US" sz="1600" dirty="0" err="1"/>
              <a:t>Pg</a:t>
            </a:r>
            <a:r>
              <a:rPr lang="en-US" sz="1600" dirty="0"/>
              <a:t> boundary. These researchers hypothesized that this iridium spike was caused by an asteroid impact that resulted in the K–</a:t>
            </a:r>
            <a:r>
              <a:rPr lang="en-US" sz="1600" dirty="0" err="1"/>
              <a:t>Pg</a:t>
            </a:r>
            <a:r>
              <a:rPr lang="en-US" sz="1600" dirty="0"/>
              <a:t> mass extinction. In the photo, the iridium layer is the light band. </a:t>
            </a:r>
            <a:r>
              <a:rPr lang="it-IT" sz="1600" dirty="0"/>
              <a:t>(credit: USGS)</a:t>
            </a:r>
            <a:endParaRPr lang="en-US" sz="1600" dirty="0"/>
          </a:p>
        </p:txBody>
      </p:sp>
      <p:pic>
        <p:nvPicPr>
          <p:cNvPr id="3" name="Figure" descr="Photo shows sedimentary rock with a distinct white band in the middle representing the K–Pg boundary. The rock below this layer, which has fine bands of dark and light gray, is distinct in appearance from the smoother, redder rock abov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116" r="-27116"/>
          <a:stretch>
            <a:fillRect/>
          </a:stretch>
        </p:blipFill>
        <p:spPr/>
      </p:pic>
      <p:pic>
        <p:nvPicPr>
          <p:cNvPr id="9" name="OpenStaxLogo" descr="openstax college logo">
            <a:extLst>
              <a:ext uri="{FF2B5EF4-FFF2-40B4-BE49-F238E27FC236}">
                <a16:creationId xmlns:a16="http://schemas.microsoft.com/office/drawing/2014/main" id="{E6D32DDC-46E5-4B3D-8AC7-1110CA43484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47.6</a:t>
            </a:r>
          </a:p>
        </p:txBody>
      </p:sp>
    </p:spTree>
    <p:extLst>
      <p:ext uri="{BB962C8B-B14F-4D97-AF65-F5344CB8AC3E}">
        <p14:creationId xmlns:p14="http://schemas.microsoft.com/office/powerpoint/2010/main" val="260967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7DB03A3-ECEE-4EE0-BAC0-E34135B66BEF}"/>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Studies have shown that the number of species present increases with the size of the habitat. (credit: modification of work by Adam B. Smith)</a:t>
            </a:r>
          </a:p>
        </p:txBody>
      </p:sp>
      <p:pic>
        <p:nvPicPr>
          <p:cNvPr id="4" name="Figure" descr="A graph plots the number of species present versus area in meters squared. The number of species present increases as a power function, such that the slope of the curve increases sharply at first, then more gradually as area increas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351" r="-39351"/>
          <a:stretch>
            <a:fillRect/>
          </a:stretch>
        </p:blipFill>
        <p:spPr/>
      </p:pic>
      <p:pic>
        <p:nvPicPr>
          <p:cNvPr id="9" name="OpenStaxLogo" descr="openstax college logo">
            <a:extLst>
              <a:ext uri="{FF2B5EF4-FFF2-40B4-BE49-F238E27FC236}">
                <a16:creationId xmlns:a16="http://schemas.microsoft.com/office/drawing/2014/main" id="{5C13029B-F89D-44A2-B3D3-386B023A99C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47.7</a:t>
            </a:r>
          </a:p>
        </p:txBody>
      </p:sp>
    </p:spTree>
    <p:extLst>
      <p:ext uri="{BB962C8B-B14F-4D97-AF65-F5344CB8AC3E}">
        <p14:creationId xmlns:p14="http://schemas.microsoft.com/office/powerpoint/2010/main" val="92358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D8DDA11-63C5-4F52-9447-A71558D1D76C}"/>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err="1"/>
              <a:t>Catharanthus</a:t>
            </a:r>
            <a:r>
              <a:rPr lang="en-US" sz="1600" i="1" dirty="0"/>
              <a:t> </a:t>
            </a:r>
            <a:r>
              <a:rPr lang="en-US" sz="1600" i="1" dirty="0" err="1"/>
              <a:t>roseus</a:t>
            </a:r>
            <a:r>
              <a:rPr lang="en-US" sz="1600" dirty="0"/>
              <a:t>, the Madagascar periwinkle, has various medicinal properties. Among other uses, it is a source of vincristine, a drug used in the treatment of lymphomas. (credit: Forest and Kim Starr)</a:t>
            </a:r>
          </a:p>
        </p:txBody>
      </p:sp>
      <p:pic>
        <p:nvPicPr>
          <p:cNvPr id="3" name="Figure" descr="Photo shows white and pink periwinkle flowers. Each flower has five triangular petals, with the narrow end of the petal meeting at the flower’s center. Pairs of waxy oval leaves grow perpendicular to one another on a separate st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3D586D3C-C56A-45E2-A891-A16CA0A7A0F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47.8</a:t>
            </a:r>
          </a:p>
        </p:txBody>
      </p:sp>
    </p:spTree>
    <p:extLst>
      <p:ext uri="{BB962C8B-B14F-4D97-AF65-F5344CB8AC3E}">
        <p14:creationId xmlns:p14="http://schemas.microsoft.com/office/powerpoint/2010/main" val="34371560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348</TotalTime>
  <Words>2017</Words>
  <Application>Microsoft Office PowerPoint</Application>
  <PresentationFormat>On-screen Show (4:3)</PresentationFormat>
  <Paragraphs>54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Black</vt:lpstr>
      <vt:lpstr>Calibri</vt:lpstr>
      <vt:lpstr>Essential</vt:lpstr>
      <vt:lpstr>Biology</vt:lpstr>
      <vt:lpstr>Figure 47.1</vt:lpstr>
      <vt:lpstr>Figure 47.2</vt:lpstr>
      <vt:lpstr>Figure 47.3</vt:lpstr>
      <vt:lpstr>Figure 47.4</vt:lpstr>
      <vt:lpstr>Figure 47.5</vt:lpstr>
      <vt:lpstr>Figure 47.6</vt:lpstr>
      <vt:lpstr>Figure 47.7</vt:lpstr>
      <vt:lpstr>Figure 47.8</vt:lpstr>
      <vt:lpstr>Figure 47.9</vt:lpstr>
      <vt:lpstr>Figure 47.10</vt:lpstr>
      <vt:lpstr>Figure 47.11</vt:lpstr>
      <vt:lpstr>Figure 47.12</vt:lpstr>
      <vt:lpstr>Figure 47.13</vt:lpstr>
      <vt:lpstr>Figure 47.14</vt:lpstr>
      <vt:lpstr>Figure 47.15</vt:lpstr>
      <vt:lpstr>Figure 47.16</vt:lpstr>
      <vt:lpstr>Figure 47.17</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47 - CONSERVATION BIOLOGY AND BIODIVERSITY</dc:title>
  <dc:creator>Spuddy McSpare</dc:creator>
  <cp:lastModifiedBy>Conversion_02</cp:lastModifiedBy>
  <cp:revision>107</cp:revision>
  <dcterms:created xsi:type="dcterms:W3CDTF">2012-06-04T02:13:36Z</dcterms:created>
  <dcterms:modified xsi:type="dcterms:W3CDTF">2017-09-21T18:01:05Z</dcterms:modified>
</cp:coreProperties>
</file>