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2"/>
  </p:notesMasterIdLst>
  <p:handoutMasterIdLst>
    <p:handoutMasterId r:id="rId33"/>
  </p:handoutMasterIdLst>
  <p:sldIdLst>
    <p:sldId id="256" r:id="rId2"/>
    <p:sldId id="277" r:id="rId3"/>
    <p:sldId id="279" r:id="rId4"/>
    <p:sldId id="281" r:id="rId5"/>
    <p:sldId id="278" r:id="rId6"/>
    <p:sldId id="283" r:id="rId7"/>
    <p:sldId id="284" r:id="rId8"/>
    <p:sldId id="285" r:id="rId9"/>
    <p:sldId id="306" r:id="rId10"/>
    <p:sldId id="286" r:id="rId11"/>
    <p:sldId id="287" r:id="rId12"/>
    <p:sldId id="288" r:id="rId13"/>
    <p:sldId id="289" r:id="rId14"/>
    <p:sldId id="290" r:id="rId15"/>
    <p:sldId id="291" r:id="rId16"/>
    <p:sldId id="307" r:id="rId17"/>
    <p:sldId id="292" r:id="rId18"/>
    <p:sldId id="293" r:id="rId19"/>
    <p:sldId id="294" r:id="rId20"/>
    <p:sldId id="295" r:id="rId21"/>
    <p:sldId id="296" r:id="rId22"/>
    <p:sldId id="297" r:id="rId23"/>
    <p:sldId id="298" r:id="rId24"/>
    <p:sldId id="308" r:id="rId25"/>
    <p:sldId id="300" r:id="rId26"/>
    <p:sldId id="301" r:id="rId27"/>
    <p:sldId id="309" r:id="rId28"/>
    <p:sldId id="303" r:id="rId29"/>
    <p:sldId id="310"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14" autoAdjust="0"/>
  </p:normalViewPr>
  <p:slideViewPr>
    <p:cSldViewPr snapToGrid="0" snapToObjects="1">
      <p:cViewPr varScale="1">
        <p:scale>
          <a:sx n="108" d="100"/>
          <a:sy n="108" d="100"/>
        </p:scale>
        <p:origin x="17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63DEA-537E-4534-9B4C-DB409C882C9A}"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F5D53-C685-421B-95BF-E04C7E7D35EA}" type="slidenum">
              <a:rPr lang="en-US" smtClean="0"/>
              <a:t>‹#›</a:t>
            </a:fld>
            <a:endParaRPr lang="en-US"/>
          </a:p>
        </p:txBody>
      </p:sp>
    </p:spTree>
    <p:extLst>
      <p:ext uri="{BB962C8B-B14F-4D97-AF65-F5344CB8AC3E}">
        <p14:creationId xmlns:p14="http://schemas.microsoft.com/office/powerpoint/2010/main" val="242144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14A2A6B4-9F13-462C-A3F1-508C9E3436A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05EFA00A-2166-41B2-A185-BE71635A2D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44 ECOLOGY AND THE BIOSPHERE</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4F3ADE4B-B00E-4CF0-B1CB-6C8CE2BF21D9}"/>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455A2B-6194-4390-A6A8-6CD92C81F9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Ocean upwelling is an important process that recycles nutrients and energy in the ocean. As wind (green arrows) pushes offshore, it causes water from the ocean bottom (red arrows) to move to the surface, bringing up nutrients from the ocean depths.</a:t>
            </a:r>
          </a:p>
        </p:txBody>
      </p:sp>
      <p:pic>
        <p:nvPicPr>
          <p:cNvPr id="4" name="Figure" descr="Arrows in the illustration indicate that the prevailing wind direction is from the coastline toward the open ocean. The wind pushes the surface water away from shore, inducing a current in this direction. A counter-current flows from the depths toward shore, where it meets the surface current. The counter-current brings nutrients from the depths up toward the surface near the shore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376" r="-54376"/>
          <a:stretch>
            <a:fillRect/>
          </a:stretch>
        </p:blipFill>
        <p:spPr/>
      </p:pic>
      <p:pic>
        <p:nvPicPr>
          <p:cNvPr id="9" name="OpenStaxLogo" descr="openstax college logo">
            <a:extLst>
              <a:ext uri="{FF2B5EF4-FFF2-40B4-BE49-F238E27FC236}">
                <a16:creationId xmlns:a16="http://schemas.microsoft.com/office/drawing/2014/main" id="{FBB04B67-5C93-4439-9C4B-337B553D2D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44.9</a:t>
            </a:r>
          </a:p>
        </p:txBody>
      </p:sp>
    </p:spTree>
    <p:extLst>
      <p:ext uri="{BB962C8B-B14F-4D97-AF65-F5344CB8AC3E}">
        <p14:creationId xmlns:p14="http://schemas.microsoft.com/office/powerpoint/2010/main" val="376393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9D9C73-C684-4BB2-B9B2-91364CF5A5E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spring and fall turnovers are important processes in freshwater lakes that act to move the nutrients and oxygen at the bottom of deep lakes to the top. Turnover occurs because water has a maximum density at 4 °C. Surface water temperature changes as the seasons progress, and denser water sinks.</a:t>
            </a:r>
          </a:p>
        </p:txBody>
      </p:sp>
      <p:pic>
        <p:nvPicPr>
          <p:cNvPr id="3" name="Figure" descr="The illustration shows a cross-section of a lake in four different seasons. In winter, the surface of the lake is frozen with a temperature of 0°C. The temperature at the bottom of the lake is 4°C, and the temperature just beneath the surface is 2°C. During the spring turnover, the surface ice melts and warms to 4°C. At this temperature, the surface water is denser than the 2°C water beneath; therefore, it sinks. In summertime, the surface of the lake is 21°C, and the temperature decreases with depth, to 4°C at the bottom. During the fall turnover, the warm surface water cools to about 10°C; thus, it becomes denser and sin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595" r="-29595"/>
          <a:stretch>
            <a:fillRect/>
          </a:stretch>
        </p:blipFill>
        <p:spPr>
          <a:xfrm>
            <a:off x="457200" y="1122386"/>
            <a:ext cx="8062913" cy="3500071"/>
          </a:xfrm>
        </p:spPr>
      </p:pic>
      <p:pic>
        <p:nvPicPr>
          <p:cNvPr id="9" name="OpenStaxLogo" descr="openstax college logo">
            <a:extLst>
              <a:ext uri="{FF2B5EF4-FFF2-40B4-BE49-F238E27FC236}">
                <a16:creationId xmlns:a16="http://schemas.microsoft.com/office/drawing/2014/main" id="{204BD810-9693-4463-BAA9-1ED7FF1533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44.10</a:t>
            </a:r>
          </a:p>
        </p:txBody>
      </p:sp>
    </p:spTree>
    <p:extLst>
      <p:ext uri="{BB962C8B-B14F-4D97-AF65-F5344CB8AC3E}">
        <p14:creationId xmlns:p14="http://schemas.microsoft.com/office/powerpoint/2010/main" val="208794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353F98-7853-46C5-8482-4D40724C555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mature cones of the jack pine (</a:t>
            </a:r>
            <a:r>
              <a:rPr lang="en-US" sz="1600" i="1" dirty="0" err="1"/>
              <a:t>Pinus</a:t>
            </a:r>
            <a:r>
              <a:rPr lang="en-US" sz="1600" i="1" dirty="0"/>
              <a:t> </a:t>
            </a:r>
            <a:r>
              <a:rPr lang="en-US" sz="1600" i="1" dirty="0" err="1"/>
              <a:t>banksiana</a:t>
            </a:r>
            <a:r>
              <a:rPr lang="en-US" sz="1600" dirty="0"/>
              <a:t>) open only when exposed to high temperatures, such as during a forest fire. A fire is likely to kill most vegetation, so a seedling that germinates after a fire is more likely to receive ample sunlight than one that germinates under normal conditions. (credit: USDA)</a:t>
            </a:r>
          </a:p>
        </p:txBody>
      </p:sp>
      <p:pic>
        <p:nvPicPr>
          <p:cNvPr id="4" name="Figure" descr="Photo shows two pine cones that are tightly closed and attached to a bran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pic>
        <p:nvPicPr>
          <p:cNvPr id="9" name="OpenStaxLogo" descr="openstax college logo">
            <a:extLst>
              <a:ext uri="{FF2B5EF4-FFF2-40B4-BE49-F238E27FC236}">
                <a16:creationId xmlns:a16="http://schemas.microsoft.com/office/drawing/2014/main" id="{7432E6D1-3172-443E-8F11-B4106AB312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44.11</a:t>
            </a:r>
          </a:p>
        </p:txBody>
      </p:sp>
    </p:spTree>
    <p:extLst>
      <p:ext uri="{BB962C8B-B14F-4D97-AF65-F5344CB8AC3E}">
        <p14:creationId xmlns:p14="http://schemas.microsoft.com/office/powerpoint/2010/main" val="128718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6C99CF-19CA-4CF8-965E-A2269923CA9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Each of the world’s major biomes is distinguished by characteristic temperatures and amounts of precipitation. Polar ice and mountains are also shown.</a:t>
            </a:r>
          </a:p>
        </p:txBody>
      </p:sp>
      <p:pic>
        <p:nvPicPr>
          <p:cNvPr id="3" name="Figure" descr="This world map shows the eight major biomes, polar ice, and mountains. Tropical forests, deserts and savannas are found primarily in South America, Africa, and Australia. Tropical forests also dominate Southeast Asia. Deserts dominate the Middle East and are found in the southwestern United States. Temperate forests dominate the eastern United States, Europe, and Eastern Asia. Temperate grasslands dominate the midwestern United States and parts of Asia, and are also found in South America. The boreal forest is found in northern Canada, Europe, and Asia, and tundra exists to the north of the boreal forest. Mountainous regions run the length of North and South America, and are found in northern India, Africa, and parts of Europe. Polar ice covers Greenland and Antarctica, which the latter is not shown on the m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8" r="-3788"/>
          <a:stretch>
            <a:fillRect/>
          </a:stretch>
        </p:blipFill>
        <p:spPr/>
      </p:pic>
      <p:pic>
        <p:nvPicPr>
          <p:cNvPr id="9" name="OpenStaxLogo" descr="openstax college logo">
            <a:extLst>
              <a:ext uri="{FF2B5EF4-FFF2-40B4-BE49-F238E27FC236}">
                <a16:creationId xmlns:a16="http://schemas.microsoft.com/office/drawing/2014/main" id="{EC9624B0-AC35-4C64-90BC-203CADAE04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44.12</a:t>
            </a:r>
          </a:p>
        </p:txBody>
      </p:sp>
    </p:spTree>
    <p:extLst>
      <p:ext uri="{BB962C8B-B14F-4D97-AF65-F5344CB8AC3E}">
        <p14:creationId xmlns:p14="http://schemas.microsoft.com/office/powerpoint/2010/main" val="156253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DB5356-C47B-4E8A-91A0-1E83CE6BB4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Tropical wet forests, such as these forests of Madre de Dios, Peru, near the Amazon River, have high species diversity. (credit: Roosevelt Garcia)</a:t>
            </a:r>
          </a:p>
        </p:txBody>
      </p:sp>
      <p:pic>
        <p:nvPicPr>
          <p:cNvPr id="4" name="Figure" descr="This photo depicts a section of the Amazon River, which is brown with mud. Trees line the edge of the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3C1C1868-EBBC-4D9A-80FF-D2889A7445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44.13</a:t>
            </a:r>
          </a:p>
        </p:txBody>
      </p:sp>
    </p:spTree>
    <p:extLst>
      <p:ext uri="{BB962C8B-B14F-4D97-AF65-F5344CB8AC3E}">
        <p14:creationId xmlns:p14="http://schemas.microsoft.com/office/powerpoint/2010/main" val="134161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29945F-7708-466D-A068-C0CA356DB6B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Savannas, like this one in </a:t>
            </a:r>
            <a:r>
              <a:rPr lang="en-US" sz="1600" dirty="0" err="1"/>
              <a:t>Taita</a:t>
            </a:r>
            <a:r>
              <a:rPr lang="en-US" sz="1600" dirty="0"/>
              <a:t> Hills Wildlife Sanctuary in Kenya, are dominated by </a:t>
            </a:r>
            <a:r>
              <a:rPr lang="nl-NL" sz="1600" dirty="0" err="1"/>
              <a:t>grasses</a:t>
            </a:r>
            <a:r>
              <a:rPr lang="nl-NL" sz="1600" dirty="0"/>
              <a:t>. (credit: </a:t>
            </a:r>
            <a:r>
              <a:rPr lang="nl-NL" sz="1600" dirty="0" err="1"/>
              <a:t>Christopher</a:t>
            </a:r>
            <a:r>
              <a:rPr lang="nl-NL" sz="1600" dirty="0"/>
              <a:t> T. Cooper)</a:t>
            </a:r>
            <a:endParaRPr lang="en-US" sz="1600" dirty="0"/>
          </a:p>
        </p:txBody>
      </p:sp>
      <p:pic>
        <p:nvPicPr>
          <p:cNvPr id="3" name="Figure" descr="A grassy slope plain is dotted with small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40" r="-26740"/>
          <a:stretch>
            <a:fillRect/>
          </a:stretch>
        </p:blipFill>
        <p:spPr/>
      </p:pic>
      <p:pic>
        <p:nvPicPr>
          <p:cNvPr id="9" name="OpenStaxLogo" descr="openstax college logo">
            <a:extLst>
              <a:ext uri="{FF2B5EF4-FFF2-40B4-BE49-F238E27FC236}">
                <a16:creationId xmlns:a16="http://schemas.microsoft.com/office/drawing/2014/main" id="{EAF23597-293D-430A-AE12-C68BF8BC5A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44.14</a:t>
            </a:r>
          </a:p>
        </p:txBody>
      </p:sp>
    </p:spTree>
    <p:extLst>
      <p:ext uri="{BB962C8B-B14F-4D97-AF65-F5344CB8AC3E}">
        <p14:creationId xmlns:p14="http://schemas.microsoft.com/office/powerpoint/2010/main" val="102747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D423BA-2C99-4AC8-9DA2-4ADD968E550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To reduce water loss, many desert plants have tiny leaves or no leaves at all. The leaves of ocotillo (</a:t>
            </a:r>
            <a:r>
              <a:rPr lang="en-US" sz="1600" i="1" dirty="0" err="1">
                <a:solidFill>
                  <a:srgbClr val="000000"/>
                </a:solidFill>
              </a:rPr>
              <a:t>Fouquieria</a:t>
            </a:r>
            <a:r>
              <a:rPr lang="en-US" sz="1600" i="1" dirty="0">
                <a:solidFill>
                  <a:srgbClr val="000000"/>
                </a:solidFill>
              </a:rPr>
              <a:t> </a:t>
            </a:r>
            <a:r>
              <a:rPr lang="en-US" sz="1600" i="1" dirty="0" err="1">
                <a:solidFill>
                  <a:srgbClr val="000000"/>
                </a:solidFill>
              </a:rPr>
              <a:t>splendens</a:t>
            </a:r>
            <a:r>
              <a:rPr lang="en-US" sz="1600" dirty="0">
                <a:solidFill>
                  <a:srgbClr val="000000"/>
                </a:solidFill>
              </a:rPr>
              <a:t>), shown here in the Sonora Desert near Gila Bend, Arizona, appear only after rainfall, and then are shed.</a:t>
            </a:r>
          </a:p>
        </p:txBody>
      </p:sp>
      <p:pic>
        <p:nvPicPr>
          <p:cNvPr id="2" name="Figure" descr="This photo shows a sandy desert dotted with scrubby bushes. An ocotillo plant dominates the picture. It has long, thin unbranched stems that grow straight up from the base of the plant and radiate out slightly. The plant has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AF127D4A-AAC5-416D-AF6E-4253B7D033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44.15</a:t>
            </a:r>
          </a:p>
        </p:txBody>
      </p:sp>
    </p:spTree>
    <p:extLst>
      <p:ext uri="{BB962C8B-B14F-4D97-AF65-F5344CB8AC3E}">
        <p14:creationId xmlns:p14="http://schemas.microsoft.com/office/powerpoint/2010/main" val="106776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841938-F977-48B2-AE0D-0A09D17B663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chaparral is dominated by shrubs. (credit: Miguel Vieira)</a:t>
            </a:r>
          </a:p>
        </p:txBody>
      </p:sp>
      <p:pic>
        <p:nvPicPr>
          <p:cNvPr id="4" name="Figure" descr="Photo depicts a landscape with many shrubs, dormant grass, a few trees, and mountain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53" r="-36453"/>
          <a:stretch>
            <a:fillRect/>
          </a:stretch>
        </p:blipFill>
        <p:spPr/>
      </p:pic>
      <p:pic>
        <p:nvPicPr>
          <p:cNvPr id="9" name="OpenStaxLogo" descr="openstax college logo">
            <a:extLst>
              <a:ext uri="{FF2B5EF4-FFF2-40B4-BE49-F238E27FC236}">
                <a16:creationId xmlns:a16="http://schemas.microsoft.com/office/drawing/2014/main" id="{3B01FF0D-6B1D-4610-A110-81696291AB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44.16</a:t>
            </a:r>
          </a:p>
        </p:txBody>
      </p:sp>
    </p:spTree>
    <p:extLst>
      <p:ext uri="{BB962C8B-B14F-4D97-AF65-F5344CB8AC3E}">
        <p14:creationId xmlns:p14="http://schemas.microsoft.com/office/powerpoint/2010/main" val="169314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7342B0-A4A0-41A4-A230-846057FB173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American bison (</a:t>
            </a:r>
            <a:r>
              <a:rPr lang="en-US" sz="1600" i="1" dirty="0"/>
              <a:t>Bison bison</a:t>
            </a:r>
            <a:r>
              <a:rPr lang="en-US" sz="1600" dirty="0"/>
              <a:t>), more commonly called the buffalo, is a grazing mammal that once populated American prairies in huge numbers. (credit: Jack </a:t>
            </a:r>
            <a:r>
              <a:rPr lang="en-US" sz="1600" dirty="0" err="1"/>
              <a:t>Dykinga</a:t>
            </a:r>
            <a:r>
              <a:rPr lang="en-US" sz="1600" dirty="0"/>
              <a:t>, USDA Agricultural Research Service)</a:t>
            </a:r>
          </a:p>
        </p:txBody>
      </p:sp>
      <p:pic>
        <p:nvPicPr>
          <p:cNvPr id="3" name="Figure" descr="This photo shows a bison, which is dark brown in color with an even darker head. The hind part of the animal has short fur, and the front of the animal has longer, curly f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56" r="-25156"/>
          <a:stretch>
            <a:fillRect/>
          </a:stretch>
        </p:blipFill>
        <p:spPr/>
      </p:pic>
      <p:pic>
        <p:nvPicPr>
          <p:cNvPr id="9" name="OpenStaxLogo" descr="openstax college logo">
            <a:extLst>
              <a:ext uri="{FF2B5EF4-FFF2-40B4-BE49-F238E27FC236}">
                <a16:creationId xmlns:a16="http://schemas.microsoft.com/office/drawing/2014/main" id="{6784261A-7756-43C7-A921-544AFE962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44.17</a:t>
            </a:r>
          </a:p>
        </p:txBody>
      </p:sp>
    </p:spTree>
    <p:extLst>
      <p:ext uri="{BB962C8B-B14F-4D97-AF65-F5344CB8AC3E}">
        <p14:creationId xmlns:p14="http://schemas.microsoft.com/office/powerpoint/2010/main" val="63551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FB7D81-9E26-4809-962E-196743562D7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Deciduous trees are the dominant plant in the temperate forest. (credit: Oliver </a:t>
            </a:r>
            <a:r>
              <a:rPr lang="en-US" sz="1600" dirty="0" err="1"/>
              <a:t>Herold</a:t>
            </a:r>
            <a:r>
              <a:rPr lang="en-US" sz="1600" dirty="0"/>
              <a:t>)</a:t>
            </a:r>
          </a:p>
        </p:txBody>
      </p:sp>
      <p:pic>
        <p:nvPicPr>
          <p:cNvPr id="4" name="Figure" descr="Photo shows a deciduous forest with many tall trees, some smaller trees and grass, and lots of dead leaves on the forest floor. Sunlight filters down to the forest flo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2D0CCF4F-E7CE-487D-A7B5-0691D69C8A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44.18</a:t>
            </a:r>
          </a:p>
        </p:txBody>
      </p:sp>
    </p:spTree>
    <p:extLst>
      <p:ext uri="{BB962C8B-B14F-4D97-AF65-F5344CB8AC3E}">
        <p14:creationId xmlns:p14="http://schemas.microsoft.com/office/powerpoint/2010/main" val="54751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424DD5F-8765-4973-AD3D-19B79060D6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t>
            </a:r>
            <a:r>
              <a:rPr lang="en-US" sz="1600" dirty="0">
                <a:solidFill>
                  <a:srgbClr val="6CB255"/>
                </a:solidFill>
              </a:rPr>
              <a:t>(a) </a:t>
            </a:r>
            <a:r>
              <a:rPr lang="en-US" sz="1600" dirty="0"/>
              <a:t>deer tick carries the bacterium that produces Lyme disease in humans, often evident in </a:t>
            </a:r>
            <a:r>
              <a:rPr lang="en-US" sz="1600" dirty="0">
                <a:solidFill>
                  <a:srgbClr val="6CB255"/>
                </a:solidFill>
              </a:rPr>
              <a:t>(b) </a:t>
            </a:r>
            <a:r>
              <a:rPr lang="en-US" sz="1600" dirty="0"/>
              <a:t>a symptomatic bull’s eye rash. The </a:t>
            </a:r>
            <a:r>
              <a:rPr lang="en-US" sz="1600" dirty="0">
                <a:solidFill>
                  <a:srgbClr val="6CB255"/>
                </a:solidFill>
              </a:rPr>
              <a:t>(c) </a:t>
            </a:r>
            <a:r>
              <a:rPr lang="en-US" sz="1600" dirty="0"/>
              <a:t>white-footed mouse is one well-known host to deer ticks carrying the Lyme disease bacterium. (credit a: modification of work by Scott Bauer, USDA ARS; credit b: modification of work by James </a:t>
            </a:r>
            <a:r>
              <a:rPr lang="en-US" sz="1600" dirty="0" err="1"/>
              <a:t>Gathany</a:t>
            </a:r>
            <a:r>
              <a:rPr lang="en-US" sz="1600" dirty="0"/>
              <a:t>, CDC; credit c: modification of work by Rob Ireton)</a:t>
            </a:r>
          </a:p>
        </p:txBody>
      </p:sp>
      <p:pic>
        <p:nvPicPr>
          <p:cNvPr id="2" name="Figure" descr="Photo (a) shows a deer tick on a leaf. The tick has a brown oval body with a smaller, round oval toward the front. The head and legs are black. Photo (b) shows an arm with a red, circular rash enclosed in a ring-like rash. Photo (c) shows a brown mouse with a white belly and legs and large, round 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8" r="-528"/>
          <a:stretch>
            <a:fillRect/>
          </a:stretch>
        </p:blipFill>
        <p:spPr/>
      </p:pic>
      <p:pic>
        <p:nvPicPr>
          <p:cNvPr id="9" name="OpenStaxLogo" descr="openstax college logo">
            <a:extLst>
              <a:ext uri="{FF2B5EF4-FFF2-40B4-BE49-F238E27FC236}">
                <a16:creationId xmlns:a16="http://schemas.microsoft.com/office/drawing/2014/main" id="{B3B8518A-257A-4D20-9D41-306A3F80E4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44829A-C320-41F8-8617-F7B0B8C0C32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boreal forest (taiga) has low lying plants and conifer trees. (credit: L.B. Brubaker)</a:t>
            </a:r>
          </a:p>
        </p:txBody>
      </p:sp>
      <p:pic>
        <p:nvPicPr>
          <p:cNvPr id="3" name="Figure" descr="The photo shows a boreal forest with a uniform low layer of plants and tall conifers scattered throughout the landscape. The snowcapped mountains of the Alaska Range are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76" r="-25876"/>
          <a:stretch>
            <a:fillRect/>
          </a:stretch>
        </p:blipFill>
        <p:spPr/>
      </p:pic>
      <p:pic>
        <p:nvPicPr>
          <p:cNvPr id="9" name="OpenStaxLogo" descr="openstax college logo">
            <a:extLst>
              <a:ext uri="{FF2B5EF4-FFF2-40B4-BE49-F238E27FC236}">
                <a16:creationId xmlns:a16="http://schemas.microsoft.com/office/drawing/2014/main" id="{94421604-9B8E-469C-A6D8-AD5A528B2A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44.19</a:t>
            </a:r>
          </a:p>
        </p:txBody>
      </p:sp>
    </p:spTree>
    <p:extLst>
      <p:ext uri="{BB962C8B-B14F-4D97-AF65-F5344CB8AC3E}">
        <p14:creationId xmlns:p14="http://schemas.microsoft.com/office/powerpoint/2010/main" val="337383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05B85B-B2F3-4130-8573-AE8FDA95B06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Low-growing plants such as shrub willow dominate the tundra landscape, shown here in the Arctic National Wildlife Refuge. (credit: USFWS Arctic National Wildlife Refuge)</a:t>
            </a:r>
          </a:p>
        </p:txBody>
      </p:sp>
      <p:pic>
        <p:nvPicPr>
          <p:cNvPr id="4" name="Figure" descr="This photo shows a flat plain covered with shrub. Many of the shrubs are covered in pink flow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pic>
        <p:nvPicPr>
          <p:cNvPr id="9" name="OpenStaxLogo" descr="openstax college logo">
            <a:extLst>
              <a:ext uri="{FF2B5EF4-FFF2-40B4-BE49-F238E27FC236}">
                <a16:creationId xmlns:a16="http://schemas.microsoft.com/office/drawing/2014/main" id="{1AD3B67C-9247-4EF2-8397-1D1AB59166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44.20</a:t>
            </a:r>
          </a:p>
        </p:txBody>
      </p:sp>
    </p:spTree>
    <p:extLst>
      <p:ext uri="{BB962C8B-B14F-4D97-AF65-F5344CB8AC3E}">
        <p14:creationId xmlns:p14="http://schemas.microsoft.com/office/powerpoint/2010/main" val="9059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1306FD-1114-44CA-8C7B-8ED8A8639F6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ocean is divided into different zones based on water depth and distance from the shoreline.</a:t>
            </a:r>
          </a:p>
        </p:txBody>
      </p:sp>
      <p:pic>
        <p:nvPicPr>
          <p:cNvPr id="3" name="Figure" descr="The illustration divides the ocean into different zones based on depth. The top layer, called the photic zone, extends from the surface to 200 m. The aphotic zone extends from 200 to 4,000 m. They abyssal zone extends from 4,000 m to the ocean bottom. The ocean is also divided into zones based on distance from the shore. The intertidal zone extends from high to low tide. The neritic zone extends from the intertidal zone to the point at which ocean depth is about 200 m. At about this depth, the continental shelf ends in a steep slope to the ocean bottom. The oceanic zone is the area of open ocean. A thin section of the oceanic zone extending from top to bottom and adjacent to the continental shelf is labeled the benthic realm. All of the ocean’s open water is referred to as the pelagic realm, which is labeled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80" r="-20380"/>
          <a:stretch>
            <a:fillRect/>
          </a:stretch>
        </p:blipFill>
        <p:spPr/>
      </p:pic>
      <p:pic>
        <p:nvPicPr>
          <p:cNvPr id="9" name="OpenStaxLogo" descr="openstax college logo">
            <a:extLst>
              <a:ext uri="{FF2B5EF4-FFF2-40B4-BE49-F238E27FC236}">
                <a16:creationId xmlns:a16="http://schemas.microsoft.com/office/drawing/2014/main" id="{CBFC20DC-3D4A-4E0A-94F0-D1B9CE16C7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44.21</a:t>
            </a:r>
          </a:p>
        </p:txBody>
      </p:sp>
    </p:spTree>
    <p:extLst>
      <p:ext uri="{BB962C8B-B14F-4D97-AF65-F5344CB8AC3E}">
        <p14:creationId xmlns:p14="http://schemas.microsoft.com/office/powerpoint/2010/main" val="352750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019C48-E5F5-4A74-A24F-91762D4BFA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urchins, mussel shells, and starfish are often found in the intertidal zone, shown here in </a:t>
            </a:r>
            <a:r>
              <a:rPr lang="en-US" sz="1600" dirty="0" err="1"/>
              <a:t>Kachemak</a:t>
            </a:r>
            <a:r>
              <a:rPr lang="en-US" sz="1600" dirty="0"/>
              <a:t> Bay, Alaska. (credit: NOAA)</a:t>
            </a:r>
          </a:p>
        </p:txBody>
      </p:sp>
      <p:pic>
        <p:nvPicPr>
          <p:cNvPr id="4" name="Figure" descr="Photo shows sea urchins, mussel shells, and starfish in a rocky intertidal z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76" r="-28976"/>
          <a:stretch>
            <a:fillRect/>
          </a:stretch>
        </p:blipFill>
        <p:spPr/>
      </p:pic>
      <p:pic>
        <p:nvPicPr>
          <p:cNvPr id="9" name="OpenStaxLogo" descr="openstax college logo">
            <a:extLst>
              <a:ext uri="{FF2B5EF4-FFF2-40B4-BE49-F238E27FC236}">
                <a16:creationId xmlns:a16="http://schemas.microsoft.com/office/drawing/2014/main" id="{C3BABFD9-C1E8-4DA5-A25C-9AA5C4914D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44.22</a:t>
            </a:r>
          </a:p>
        </p:txBody>
      </p:sp>
    </p:spTree>
    <p:extLst>
      <p:ext uri="{BB962C8B-B14F-4D97-AF65-F5344CB8AC3E}">
        <p14:creationId xmlns:p14="http://schemas.microsoft.com/office/powerpoint/2010/main" val="26440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F70287-E56D-4562-BD5D-D51BE7AB42D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n this photo, several fish are swimming among coral. The coral at the front of the photo is blue with branched arms. Further back are anvil-shaped cor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10" r="-13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Coral reefs are formed by the calcium carbonate skeletons of coral organisms, which are marine invertebrates in the phylum </a:t>
            </a:r>
            <a:r>
              <a:rPr lang="en-US" sz="1600" dirty="0" err="1">
                <a:solidFill>
                  <a:srgbClr val="000000"/>
                </a:solidFill>
              </a:rPr>
              <a:t>Cnidaria</a:t>
            </a:r>
            <a:r>
              <a:rPr lang="en-US" sz="1600" dirty="0">
                <a:solidFill>
                  <a:srgbClr val="000000"/>
                </a:solidFill>
              </a:rPr>
              <a:t>. (credit: Terry Hughes)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44.23</a:t>
            </a:r>
          </a:p>
        </p:txBody>
      </p:sp>
      <p:pic>
        <p:nvPicPr>
          <p:cNvPr id="7" name="OpenStaxLogo" descr="openstax college logo">
            <a:extLst>
              <a:ext uri="{FF2B5EF4-FFF2-40B4-BE49-F238E27FC236}">
                <a16:creationId xmlns:a16="http://schemas.microsoft.com/office/drawing/2014/main" id="{CDBD7A60-D181-4816-8C34-57AF5066F5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32817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C1A8BD-5D02-47E6-A742-0FC43F5C03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uncontrolled growth of algae in this lake has resulted in an algal bloom. (credit: Jeremy Nettleton)</a:t>
            </a:r>
          </a:p>
        </p:txBody>
      </p:sp>
      <p:pic>
        <p:nvPicPr>
          <p:cNvPr id="3" name="Figure" descr="This photo shows a body of water clogged with thick, green alg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10" name="OpenStaxLogo" descr="openstax college logo">
            <a:extLst>
              <a:ext uri="{FF2B5EF4-FFF2-40B4-BE49-F238E27FC236}">
                <a16:creationId xmlns:a16="http://schemas.microsoft.com/office/drawing/2014/main" id="{836DD5D2-26F5-4D05-84B9-9FA81588BF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44.24</a:t>
            </a:r>
          </a:p>
        </p:txBody>
      </p:sp>
    </p:spTree>
    <p:extLst>
      <p:ext uri="{BB962C8B-B14F-4D97-AF65-F5344CB8AC3E}">
        <p14:creationId xmlns:p14="http://schemas.microsoft.com/office/powerpoint/2010/main" val="422062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6B78AB-C59B-4C96-96E4-5C4ED33E3B8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Located in southern Florida, Everglades National Park is vast array of wetland environments, including </a:t>
            </a:r>
            <a:r>
              <a:rPr lang="en-US" sz="1600" dirty="0" err="1"/>
              <a:t>sawgrass</a:t>
            </a:r>
            <a:r>
              <a:rPr lang="en-US" sz="1600" dirty="0"/>
              <a:t> marshes, cypress swamps, and estuarine mangrove forests. Here, a great egret walks among cypress trees. (credit: NPS)</a:t>
            </a:r>
          </a:p>
        </p:txBody>
      </p:sp>
      <p:pic>
        <p:nvPicPr>
          <p:cNvPr id="4" name="Figure" descr="This photo shows mangrove trees growing in black water. The trunks of the mangroves widen and split toward the bottom. A white bird stands in the water among the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40" r="-26740"/>
          <a:stretch>
            <a:fillRect/>
          </a:stretch>
        </p:blipFill>
        <p:spPr/>
      </p:pic>
      <p:pic>
        <p:nvPicPr>
          <p:cNvPr id="10" name="OpenStaxLogo" descr="openstax college logo">
            <a:extLst>
              <a:ext uri="{FF2B5EF4-FFF2-40B4-BE49-F238E27FC236}">
                <a16:creationId xmlns:a16="http://schemas.microsoft.com/office/drawing/2014/main" id="{396B3E3F-8DE9-4224-820F-340FAB79BA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44.25</a:t>
            </a:r>
          </a:p>
        </p:txBody>
      </p:sp>
    </p:spTree>
    <p:extLst>
      <p:ext uri="{BB962C8B-B14F-4D97-AF65-F5344CB8AC3E}">
        <p14:creationId xmlns:p14="http://schemas.microsoft.com/office/powerpoint/2010/main" val="406390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D2B6DC-403E-4E0D-A3E9-248639CAB7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Ice at the Russian </a:t>
            </a:r>
            <a:r>
              <a:rPr lang="en-US" sz="1600" dirty="0" err="1">
                <a:solidFill>
                  <a:srgbClr val="000000"/>
                </a:solidFill>
              </a:rPr>
              <a:t>Vostok</a:t>
            </a:r>
            <a:r>
              <a:rPr lang="en-US" sz="1600" dirty="0">
                <a:solidFill>
                  <a:srgbClr val="000000"/>
                </a:solidFill>
              </a:rPr>
              <a:t> station in East Antarctica was laid down over the course 420,000 years and reached a depth of over 3,000 m. By measuring the amount of CO</a:t>
            </a:r>
            <a:r>
              <a:rPr lang="en-US" sz="1600" baseline="-25000" dirty="0">
                <a:solidFill>
                  <a:srgbClr val="000000"/>
                </a:solidFill>
              </a:rPr>
              <a:t>2</a:t>
            </a:r>
            <a:r>
              <a:rPr lang="en-US" sz="1600" dirty="0">
                <a:solidFill>
                  <a:srgbClr val="000000"/>
                </a:solidFill>
              </a:rPr>
              <a:t> trapped in the ice, scientists have determined past atmospheric CO</a:t>
            </a:r>
            <a:r>
              <a:rPr lang="en-US" sz="1600" baseline="-30000" dirty="0">
                <a:solidFill>
                  <a:srgbClr val="000000"/>
                </a:solidFill>
              </a:rPr>
              <a:t>2</a:t>
            </a:r>
            <a:r>
              <a:rPr lang="en-US" sz="1600" dirty="0">
                <a:solidFill>
                  <a:srgbClr val="000000"/>
                </a:solidFill>
              </a:rPr>
              <a:t> concentrations. Temperatures relative to modern day were determined from the amount of deuterium (an isotope of hydrogen) present.</a:t>
            </a:r>
          </a:p>
        </p:txBody>
      </p:sp>
      <p:pic>
        <p:nvPicPr>
          <p:cNvPr id="2" name="Figure" descr="Top graph plots temperature in degrees Celsius versus years before present, beginning 400,000 years ago. Temperature shows a cyclical variation, from about 2 degrees Celsius above today’s average temperature, to about 8 degrees below. Carbon dioxide levels also show a cyclical variation. Today, the carbon dioxide concentration is about 395 parts per million. In the past, it cycled between 180 and 300 parts per million. The temperature and carbon dioxide cycles, which repeat at about a hundred thousand year scale, closely mirror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59" r="-795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371E8BC0-8E00-46BA-8B24-F73C880EEA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44.26</a:t>
            </a:r>
          </a:p>
        </p:txBody>
      </p:sp>
    </p:spTree>
    <p:extLst>
      <p:ext uri="{BB962C8B-B14F-4D97-AF65-F5344CB8AC3E}">
        <p14:creationId xmlns:p14="http://schemas.microsoft.com/office/powerpoint/2010/main" val="2443850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DC61B1E-21FA-4658-9583-3C862FF662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atmospheric concentration of CO</a:t>
            </a:r>
            <a:r>
              <a:rPr lang="en-US" sz="1600" baseline="-30000" dirty="0"/>
              <a:t>2</a:t>
            </a:r>
            <a:r>
              <a:rPr lang="en-US" sz="1600" dirty="0"/>
              <a:t> has risen steadily since the beginning of industrialization.</a:t>
            </a:r>
          </a:p>
        </p:txBody>
      </p:sp>
      <p:pic>
        <p:nvPicPr>
          <p:cNvPr id="3" name="Figure" descr="Atmospheric carbon dioxide concentration is plotted against year, from 1960 to 2010. Carbon dioxide concentration has steadily risen in the timefram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33" r="-40833"/>
          <a:stretch>
            <a:fillRect/>
          </a:stretch>
        </p:blipFill>
        <p:spPr/>
      </p:pic>
      <p:pic>
        <p:nvPicPr>
          <p:cNvPr id="9" name="OpenStaxLogo" descr="openstax college logo">
            <a:extLst>
              <a:ext uri="{FF2B5EF4-FFF2-40B4-BE49-F238E27FC236}">
                <a16:creationId xmlns:a16="http://schemas.microsoft.com/office/drawing/2014/main" id="{D4993589-F414-499C-896E-09788424FA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44.27</a:t>
            </a:r>
          </a:p>
        </p:txBody>
      </p:sp>
    </p:spTree>
    <p:extLst>
      <p:ext uri="{BB962C8B-B14F-4D97-AF65-F5344CB8AC3E}">
        <p14:creationId xmlns:p14="http://schemas.microsoft.com/office/powerpoint/2010/main" val="178172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4D7322-023F-4EFC-8719-814EA7A0831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photo shows a smokestack from a factory churning gray smoke into the 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1" r="-138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burning of fossil fuels in industry and by vehicles releases carbon dioxide and other greenhouse gases into the atmosphere. (credit: “</a:t>
            </a:r>
            <a:r>
              <a:rPr lang="en-US" sz="1600" dirty="0" err="1">
                <a:solidFill>
                  <a:srgbClr val="000000"/>
                </a:solidFill>
              </a:rPr>
              <a:t>Pöllö</a:t>
            </a:r>
            <a:r>
              <a:rPr lang="en-US" sz="1600" dirty="0">
                <a:solidFill>
                  <a:srgbClr val="000000"/>
                </a:solidFill>
              </a:rPr>
              <a:t>” 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44.28</a:t>
            </a:r>
          </a:p>
        </p:txBody>
      </p:sp>
      <p:pic>
        <p:nvPicPr>
          <p:cNvPr id="7" name="OpenStaxLogo" descr="openstax college logo">
            <a:extLst>
              <a:ext uri="{FF2B5EF4-FFF2-40B4-BE49-F238E27FC236}">
                <a16:creationId xmlns:a16="http://schemas.microsoft.com/office/drawing/2014/main" id="{CFD01C8F-AA8A-4AA0-82E0-4CC10A0A31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00564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15F0D3-A0CC-4E99-8E21-77B617732D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Ecologists study within several biological levels of organization. (credit “organisms”: modification of work by “</a:t>
            </a:r>
            <a:r>
              <a:rPr lang="en-US" sz="1600" dirty="0" err="1">
                <a:solidFill>
                  <a:schemeClr val="tx1"/>
                </a:solidFill>
              </a:rPr>
              <a:t>Crystl</a:t>
            </a:r>
            <a:r>
              <a:rPr lang="en-US" sz="1600" dirty="0">
                <a:solidFill>
                  <a:schemeClr val="tx1"/>
                </a:solidFill>
              </a:rPr>
              <a:t>”/Flickr; credit “ecosystems”: modification of work by Tom Carlisle, US Fish and Wildlife Service Headquarters; credit “biosphere”: NASA)</a:t>
            </a:r>
          </a:p>
        </p:txBody>
      </p:sp>
      <p:pic>
        <p:nvPicPr>
          <p:cNvPr id="4" name="Figure" descr="A flow chart of three boxes shows the hierarchy of living organisms. The top box is labeled “Organisms, populations, and communities” and has a photograph of tall trees in a forest. The second box is labeled “ecosystems” and has a photograph of a body of water, behind which is a stand of tall grasses developing into more dense vegetation and trees as distance from the water increases. The third box is labeled “the biosphere” and shows a drawing of planet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39" b="-343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20ABF650-D4C2-4C68-82A3-9E831C087A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44.2</a:t>
            </a:r>
          </a:p>
        </p:txBody>
      </p:sp>
    </p:spTree>
    <p:extLst>
      <p:ext uri="{BB962C8B-B14F-4D97-AF65-F5344CB8AC3E}">
        <p14:creationId xmlns:p14="http://schemas.microsoft.com/office/powerpoint/2010/main" val="1165025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637CB0-53A9-453D-8E76-161EC7F2703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effect of global warming can be seen in the continuing retreat of </a:t>
            </a:r>
            <a:r>
              <a:rPr lang="en-US" sz="1600" dirty="0" err="1"/>
              <a:t>Grinnel</a:t>
            </a:r>
            <a:r>
              <a:rPr lang="en-US" sz="1600" dirty="0"/>
              <a:t> Glacier. The mean annual temperature in the park has increased 1.33 °C since 1900. The loss of a glacier results in the loss of summer </a:t>
            </a:r>
            <a:r>
              <a:rPr lang="en-US" sz="1600" dirty="0" err="1"/>
              <a:t>meltwaters</a:t>
            </a:r>
            <a:r>
              <a:rPr lang="en-US" sz="1600" dirty="0"/>
              <a:t>, sharply reducing seasonal water supplies and severely affecting local ecosystems. (credit: modification of work by USGS)</a:t>
            </a:r>
          </a:p>
        </p:txBody>
      </p:sp>
      <p:pic>
        <p:nvPicPr>
          <p:cNvPr id="4" name="Figure" descr="A series of photos shows the Grinnel Glacier in 1938, 1981, 1998 and 2009. In 1938, the lake beneath the glacier was completely frozen. In 1981, about one-third of the lake was thawed. In 1998, two-thirds of the lake was thawed. In 2009, it was covered with chunks of ice, but otherwise it was completely thawed. At the same time, the glacier itself has steadily reced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5" b="-5025"/>
          <a:stretch>
            <a:fillRect/>
          </a:stretch>
        </p:blipFill>
        <p:spPr/>
      </p:pic>
      <p:pic>
        <p:nvPicPr>
          <p:cNvPr id="10" name="OpenStaxLogo" descr="openstax college logo">
            <a:extLst>
              <a:ext uri="{FF2B5EF4-FFF2-40B4-BE49-F238E27FC236}">
                <a16:creationId xmlns:a16="http://schemas.microsoft.com/office/drawing/2014/main" id="{A82819FF-0F68-4527-8EBA-26B1CA6F09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44.29</a:t>
            </a:r>
          </a:p>
        </p:txBody>
      </p:sp>
    </p:spTree>
    <p:extLst>
      <p:ext uri="{BB962C8B-B14F-4D97-AF65-F5344CB8AC3E}">
        <p14:creationId xmlns:p14="http://schemas.microsoft.com/office/powerpoint/2010/main" val="71986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45146E3-1315-43EB-A599-81E30A968C8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Karner</a:t>
            </a:r>
            <a:r>
              <a:rPr lang="en-US" sz="1600" dirty="0"/>
              <a:t> blue butterfly (</a:t>
            </a:r>
            <a:r>
              <a:rPr lang="en-US" sz="1600" i="1" dirty="0" err="1"/>
              <a:t>Lycaeides</a:t>
            </a:r>
            <a:r>
              <a:rPr lang="en-US" sz="1600" i="1" dirty="0"/>
              <a:t> </a:t>
            </a:r>
            <a:r>
              <a:rPr lang="en-US" sz="1600" i="1" dirty="0" err="1"/>
              <a:t>melissa</a:t>
            </a:r>
            <a:r>
              <a:rPr lang="en-US" sz="1600" i="1" dirty="0"/>
              <a:t> </a:t>
            </a:r>
            <a:r>
              <a:rPr lang="en-US" sz="1600" i="1" dirty="0" err="1"/>
              <a:t>samuelis</a:t>
            </a:r>
            <a:r>
              <a:rPr lang="en-US" sz="1600" dirty="0"/>
              <a:t>) is a rare butterfly that lives only in open areas with few trees or shrubs, such as pine barrens and oak savannas. It can only lay its eggs on lupine plants. (credit: modification of work by J &amp; K Hollingsworth, USFWS)</a:t>
            </a:r>
          </a:p>
        </p:txBody>
      </p:sp>
      <p:pic>
        <p:nvPicPr>
          <p:cNvPr id="4" name="Figure" descr="Photo depicts a Karner blue butterfly, which has light blue wings with gold ovals and black dots around the edg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pic>
        <p:nvPicPr>
          <p:cNvPr id="9" name="OpenStaxLogo" descr="openstax college logo">
            <a:extLst>
              <a:ext uri="{FF2B5EF4-FFF2-40B4-BE49-F238E27FC236}">
                <a16:creationId xmlns:a16="http://schemas.microsoft.com/office/drawing/2014/main" id="{AD20F099-6C04-4D9E-9396-996855EEBC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44.3</a:t>
            </a:r>
          </a:p>
        </p:txBody>
      </p:sp>
    </p:spTree>
    <p:extLst>
      <p:ext uri="{BB962C8B-B14F-4D97-AF65-F5344CB8AC3E}">
        <p14:creationId xmlns:p14="http://schemas.microsoft.com/office/powerpoint/2010/main" val="411973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928B0F-3195-4E6B-95BB-A63E0D8869A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photo depicts a wild lupine flower, which is long and thin with clam-shaped petals radiating out from the center. The bottom third of the flower is blue, the middle is pink and blue, and the top is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163" r="-1816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wild lupine (</a:t>
            </a:r>
            <a:r>
              <a:rPr lang="en-US" sz="1600" i="1" dirty="0" err="1">
                <a:solidFill>
                  <a:srgbClr val="000000"/>
                </a:solidFill>
              </a:rPr>
              <a:t>Lupinus</a:t>
            </a:r>
            <a:r>
              <a:rPr lang="en-US" sz="1600" i="1" dirty="0">
                <a:solidFill>
                  <a:srgbClr val="000000"/>
                </a:solidFill>
              </a:rPr>
              <a:t> </a:t>
            </a:r>
            <a:r>
              <a:rPr lang="en-US" sz="1600" i="1" dirty="0" err="1">
                <a:solidFill>
                  <a:srgbClr val="000000"/>
                </a:solidFill>
              </a:rPr>
              <a:t>perennis</a:t>
            </a:r>
            <a:r>
              <a:rPr lang="en-US" sz="1600" dirty="0">
                <a:solidFill>
                  <a:srgbClr val="000000"/>
                </a:solidFill>
              </a:rPr>
              <a:t>) is the host plant for the </a:t>
            </a:r>
            <a:r>
              <a:rPr lang="en-US" sz="1600" dirty="0" err="1">
                <a:solidFill>
                  <a:srgbClr val="000000"/>
                </a:solidFill>
              </a:rPr>
              <a:t>Karner</a:t>
            </a:r>
            <a:r>
              <a:rPr lang="en-US" sz="1600" dirty="0">
                <a:solidFill>
                  <a:srgbClr val="000000"/>
                </a:solidFill>
              </a:rPr>
              <a:t> blue butterfly.</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44.4</a:t>
            </a:r>
          </a:p>
        </p:txBody>
      </p:sp>
      <p:pic>
        <p:nvPicPr>
          <p:cNvPr id="7" name="OpenStaxLogo" descr="openstax college logo">
            <a:extLst>
              <a:ext uri="{FF2B5EF4-FFF2-40B4-BE49-F238E27FC236}">
                <a16:creationId xmlns:a16="http://schemas.microsoft.com/office/drawing/2014/main" id="{2E490BDB-32EB-46F8-94B0-D2AD11319F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C50345-5592-40F5-B45B-C50AE2579D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landscape ecologist is releasing a black-footed ferret into its native habitat as part of a study. (credit: USFWS Mountain Prairie Region, NPS)</a:t>
            </a:r>
          </a:p>
        </p:txBody>
      </p:sp>
      <p:pic>
        <p:nvPicPr>
          <p:cNvPr id="3" name="Figure" descr="This photo shows a woman looking into a small cage with its door open. The cage sits on short prairie grass, next to a hole with dirt around the rim. In the background sits a second, closed cag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24" r="-26624"/>
          <a:stretch>
            <a:fillRect/>
          </a:stretch>
        </p:blipFill>
        <p:spPr/>
      </p:pic>
      <p:pic>
        <p:nvPicPr>
          <p:cNvPr id="9" name="OpenStaxLogo" descr="openstax college logo">
            <a:extLst>
              <a:ext uri="{FF2B5EF4-FFF2-40B4-BE49-F238E27FC236}">
                <a16:creationId xmlns:a16="http://schemas.microsoft.com/office/drawing/2014/main" id="{92594C6B-3B98-41EF-B7F8-63741308827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44.5</a:t>
            </a:r>
          </a:p>
        </p:txBody>
      </p:sp>
    </p:spTree>
    <p:extLst>
      <p:ext uri="{BB962C8B-B14F-4D97-AF65-F5344CB8AC3E}">
        <p14:creationId xmlns:p14="http://schemas.microsoft.com/office/powerpoint/2010/main" val="274903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62AF716-7BDB-4858-887B-571854FE51A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Australia is home to many endemic species. The </a:t>
            </a:r>
            <a:r>
              <a:rPr lang="en-US" sz="1600" dirty="0">
                <a:solidFill>
                  <a:srgbClr val="6CB255"/>
                </a:solidFill>
              </a:rPr>
              <a:t>(a)</a:t>
            </a:r>
            <a:r>
              <a:rPr lang="en-US" sz="1600" dirty="0"/>
              <a:t> wallaby (</a:t>
            </a:r>
            <a:r>
              <a:rPr lang="en-US" sz="1600" i="1" dirty="0" err="1"/>
              <a:t>Wallabia</a:t>
            </a:r>
            <a:r>
              <a:rPr lang="en-US" sz="1600" i="1" dirty="0"/>
              <a:t> bicolor</a:t>
            </a:r>
            <a:r>
              <a:rPr lang="en-US" sz="1600" dirty="0"/>
              <a:t>), a medium-sized member of the kangaroo family, is a pouched mammal, or marsupial. The </a:t>
            </a:r>
            <a:r>
              <a:rPr lang="en-US" sz="1600" dirty="0">
                <a:solidFill>
                  <a:srgbClr val="6CB255"/>
                </a:solidFill>
              </a:rPr>
              <a:t>(b)</a:t>
            </a:r>
            <a:r>
              <a:rPr lang="en-US" sz="1600" dirty="0"/>
              <a:t> echidna (</a:t>
            </a:r>
            <a:r>
              <a:rPr lang="en-US" sz="1600" i="1" dirty="0" err="1"/>
              <a:t>Tachyglossus</a:t>
            </a:r>
            <a:r>
              <a:rPr lang="en-US" sz="1600" i="1" dirty="0"/>
              <a:t> </a:t>
            </a:r>
            <a:r>
              <a:rPr lang="en-US" sz="1600" i="1" dirty="0" err="1"/>
              <a:t>aculeatus</a:t>
            </a:r>
            <a:r>
              <a:rPr lang="en-US" sz="1600" dirty="0"/>
              <a:t>) is an egg-laying mammal. (credit a: modification of work by Derrick Coetzee; credit b: modification of work by Allan </a:t>
            </a:r>
            <a:r>
              <a:rPr lang="en-US" sz="1600" dirty="0" err="1"/>
              <a:t>Whittome</a:t>
            </a:r>
            <a:r>
              <a:rPr lang="en-US" sz="1600" dirty="0"/>
              <a:t>)</a:t>
            </a:r>
          </a:p>
        </p:txBody>
      </p:sp>
      <p:pic>
        <p:nvPicPr>
          <p:cNvPr id="4" name="Figure" descr="Photo (a) depicts a wallaby, a member of the kangaroo family. The wallaby is brown with white flecks on its fur and a light brown underbelly. Its hands are clasped together. Photo (b) shows an echidna. Like a porcupine, the echidna has a compact body covered with brown and white quills. It has a long, slender snou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799" r="-12799"/>
          <a:stretch>
            <a:fillRect/>
          </a:stretch>
        </p:blipFill>
        <p:spPr/>
      </p:pic>
      <p:pic>
        <p:nvPicPr>
          <p:cNvPr id="9" name="OpenStaxLogo" descr="openstax college logo">
            <a:extLst>
              <a:ext uri="{FF2B5EF4-FFF2-40B4-BE49-F238E27FC236}">
                <a16:creationId xmlns:a16="http://schemas.microsoft.com/office/drawing/2014/main" id="{E3128E95-DD85-40D0-B3BB-1A99E6150B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44.6</a:t>
            </a:r>
          </a:p>
        </p:txBody>
      </p:sp>
    </p:spTree>
    <p:extLst>
      <p:ext uri="{BB962C8B-B14F-4D97-AF65-F5344CB8AC3E}">
        <p14:creationId xmlns:p14="http://schemas.microsoft.com/office/powerpoint/2010/main" val="136116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D2DA0E-EFB1-4799-BB69-227D4D93254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Listed as federally endangered, the forest gardenia is a small tree with distinctive flowers. It is found only in five of the Hawaiian Islands in small populations consisting of a few </a:t>
            </a:r>
            <a:r>
              <a:rPr lang="pt-BR" sz="1600" dirty="0"/>
              <a:t>individual </a:t>
            </a:r>
            <a:r>
              <a:rPr lang="pt-BR" sz="1600" dirty="0" err="1"/>
              <a:t>specimens</a:t>
            </a:r>
            <a:r>
              <a:rPr lang="pt-BR" sz="1600" dirty="0"/>
              <a:t>. (</a:t>
            </a:r>
            <a:r>
              <a:rPr lang="pt-BR" sz="1600" dirty="0" err="1"/>
              <a:t>credit</a:t>
            </a:r>
            <a:r>
              <a:rPr lang="pt-BR" sz="1600" dirty="0"/>
              <a:t>: Forest &amp; Kim Starr)</a:t>
            </a:r>
            <a:endParaRPr lang="en-US" sz="1600" dirty="0"/>
          </a:p>
        </p:txBody>
      </p:sp>
      <p:pic>
        <p:nvPicPr>
          <p:cNvPr id="3" name="Figure" descr="The photo shows a white flower with seven smooth, diamond-shaped petals radiating out from a yellow center. The flower is surrounded by waxy green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49" r="-53749"/>
          <a:stretch>
            <a:fillRect/>
          </a:stretch>
        </p:blipFill>
        <p:spPr/>
      </p:pic>
      <p:pic>
        <p:nvPicPr>
          <p:cNvPr id="9" name="OpenStaxLogo" descr="openstax college logo">
            <a:extLst>
              <a:ext uri="{FF2B5EF4-FFF2-40B4-BE49-F238E27FC236}">
                <a16:creationId xmlns:a16="http://schemas.microsoft.com/office/drawing/2014/main" id="{83F9B959-BF72-45CD-9183-F117F717D3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44.7</a:t>
            </a:r>
          </a:p>
        </p:txBody>
      </p:sp>
    </p:spTree>
    <p:extLst>
      <p:ext uri="{BB962C8B-B14F-4D97-AF65-F5344CB8AC3E}">
        <p14:creationId xmlns:p14="http://schemas.microsoft.com/office/powerpoint/2010/main" val="175508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2E1454-B723-441F-B6B2-7AC8533E065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spring beauty is an ephemeral spring plant that flowers early in the spring to avoid competing with larger forest trees for sunlight. (credit: John </a:t>
            </a:r>
            <a:r>
              <a:rPr lang="en-US" sz="1600" dirty="0" err="1"/>
              <a:t>Beetham</a:t>
            </a:r>
            <a:r>
              <a:rPr lang="en-US" sz="1600" dirty="0"/>
              <a:t>)</a:t>
            </a:r>
          </a:p>
        </p:txBody>
      </p:sp>
      <p:pic>
        <p:nvPicPr>
          <p:cNvPr id="2" name="Figure" descr="This photo shows a white flower with five diamond-shaped petals radiating out from a green center. Faint purple lines radiate out from the center of each petal toward the tip. Five stalk-like stamens with pink-tipped anthers extend from the flower’s green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penStaxLogo" descr="openstax college logo">
            <a:extLst>
              <a:ext uri="{FF2B5EF4-FFF2-40B4-BE49-F238E27FC236}">
                <a16:creationId xmlns:a16="http://schemas.microsoft.com/office/drawing/2014/main" id="{72819FED-C4DE-4E88-953A-0886F777CA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44.8</a:t>
            </a:r>
          </a:p>
        </p:txBody>
      </p:sp>
    </p:spTree>
    <p:extLst>
      <p:ext uri="{BB962C8B-B14F-4D97-AF65-F5344CB8AC3E}">
        <p14:creationId xmlns:p14="http://schemas.microsoft.com/office/powerpoint/2010/main" val="1138163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2820</Words>
  <Application>Microsoft Office PowerPoint</Application>
  <PresentationFormat>On-screen Show (4:3)</PresentationFormat>
  <Paragraphs>90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Essential</vt:lpstr>
      <vt:lpstr>Biology</vt:lpstr>
      <vt:lpstr>Figure 44.1</vt:lpstr>
      <vt:lpstr>Figure 44.2</vt:lpstr>
      <vt:lpstr>Figure 44.3</vt:lpstr>
      <vt:lpstr>Figure 44.4</vt:lpstr>
      <vt:lpstr>Figure 44.5</vt:lpstr>
      <vt:lpstr>Figure 44.6</vt:lpstr>
      <vt:lpstr>Figure 44.7</vt:lpstr>
      <vt:lpstr>Figure 44.8</vt:lpstr>
      <vt:lpstr>Figure 44.9</vt:lpstr>
      <vt:lpstr>Figure 44.10</vt:lpstr>
      <vt:lpstr>Figure 44.11</vt:lpstr>
      <vt:lpstr>Figure 44.12</vt:lpstr>
      <vt:lpstr>Figure 44.13</vt:lpstr>
      <vt:lpstr>Figure 44.14</vt:lpstr>
      <vt:lpstr>Figure 44.15</vt:lpstr>
      <vt:lpstr>Figure 44.16</vt:lpstr>
      <vt:lpstr>Figure 44.17</vt:lpstr>
      <vt:lpstr>Figure 44.18</vt:lpstr>
      <vt:lpstr>Figure 44.19</vt:lpstr>
      <vt:lpstr>Figure 44.20</vt:lpstr>
      <vt:lpstr>Figure 44.21</vt:lpstr>
      <vt:lpstr>Figure 44.22</vt:lpstr>
      <vt:lpstr>Figure 44.23</vt:lpstr>
      <vt:lpstr>Figure 44.24</vt:lpstr>
      <vt:lpstr>Figure 44.25</vt:lpstr>
      <vt:lpstr>Figure 44.26</vt:lpstr>
      <vt:lpstr>Figure 44.27</vt:lpstr>
      <vt:lpstr>Figure 44.28</vt:lpstr>
      <vt:lpstr>Figure 44.29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44 - ECOLOGY AND THE BIOSPHERE</dc:title>
  <dc:creator>Spuddy McSpare</dc:creator>
  <cp:lastModifiedBy>Conversion_02</cp:lastModifiedBy>
  <cp:revision>147</cp:revision>
  <dcterms:created xsi:type="dcterms:W3CDTF">2012-06-04T02:13:36Z</dcterms:created>
  <dcterms:modified xsi:type="dcterms:W3CDTF">2017-09-21T14:01:42Z</dcterms:modified>
</cp:coreProperties>
</file>