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37"/>
  </p:handoutMasterIdLst>
  <p:sldIdLst>
    <p:sldId id="256" r:id="rId2"/>
    <p:sldId id="277" r:id="rId3"/>
    <p:sldId id="280" r:id="rId4"/>
    <p:sldId id="279" r:id="rId5"/>
    <p:sldId id="282" r:id="rId6"/>
    <p:sldId id="281" r:id="rId7"/>
    <p:sldId id="284" r:id="rId8"/>
    <p:sldId id="285" r:id="rId9"/>
    <p:sldId id="286" r:id="rId10"/>
    <p:sldId id="273" r:id="rId11"/>
    <p:sldId id="283" r:id="rId12"/>
    <p:sldId id="288" r:id="rId13"/>
    <p:sldId id="290" r:id="rId14"/>
    <p:sldId id="278" r:id="rId15"/>
    <p:sldId id="289" r:id="rId16"/>
    <p:sldId id="292" r:id="rId17"/>
    <p:sldId id="294" r:id="rId18"/>
    <p:sldId id="293" r:id="rId19"/>
    <p:sldId id="295" r:id="rId20"/>
    <p:sldId id="312" r:id="rId21"/>
    <p:sldId id="296" r:id="rId22"/>
    <p:sldId id="291" r:id="rId23"/>
    <p:sldId id="298" r:id="rId24"/>
    <p:sldId id="287" r:id="rId25"/>
    <p:sldId id="300" r:id="rId26"/>
    <p:sldId id="303" r:id="rId27"/>
    <p:sldId id="304" r:id="rId28"/>
    <p:sldId id="305" r:id="rId29"/>
    <p:sldId id="306" r:id="rId30"/>
    <p:sldId id="307" r:id="rId31"/>
    <p:sldId id="308" r:id="rId32"/>
    <p:sldId id="301" r:id="rId33"/>
    <p:sldId id="302" r:id="rId34"/>
    <p:sldId id="310" r:id="rId35"/>
    <p:sldId id="31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0" autoAdjust="0"/>
    <p:restoredTop sz="94591" autoAdjust="0"/>
  </p:normalViewPr>
  <p:slideViewPr>
    <p:cSldViewPr snapToGrid="0" snapToObjects="1">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15,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15,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15,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15,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15,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34ACFB28-7F60-456F-8FD1-935AFA116BB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6" name="Figure" descr="Biology">
            <a:extLst>
              <a:ext uri="{FF2B5EF4-FFF2-40B4-BE49-F238E27FC236}">
                <a16:creationId xmlns:a16="http://schemas.microsoft.com/office/drawing/2014/main" id="{99E32CC9-EC6F-48DA-BEE3-B79E15A4FB8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263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 BIOLOGICAL MACROMOLECULES</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4B429036-D07D-4AE6-88E9-A02003C9F5E1}"/>
              </a:ext>
            </a:extLst>
          </p:cNvPr>
          <p:cNvSpPr>
            <a:spLocks noGrp="1"/>
          </p:cNvSpPr>
          <p:nvPr>
            <p:ph type="title" idx="4294967295"/>
          </p:nvPr>
        </p:nvSpPr>
        <p:spPr>
          <a:xfrm>
            <a:off x="0" y="795132"/>
            <a:ext cx="9144000" cy="629796"/>
          </a:xfrm>
        </p:spPr>
        <p:txBody>
          <a:bodyPr>
            <a:no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005D061-2A1D-433F-A647-8D046951AB8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Amylose and amylopectin are two different forms of starch. Amylose is composed of </a:t>
            </a:r>
            <a:r>
              <a:rPr lang="en-US" sz="1600" dirty="0" err="1">
                <a:solidFill>
                  <a:schemeClr val="tx1"/>
                </a:solidFill>
              </a:rPr>
              <a:t>unbranched</a:t>
            </a:r>
            <a:r>
              <a:rPr lang="en-US" sz="1600" dirty="0">
                <a:solidFill>
                  <a:schemeClr val="tx1"/>
                </a:solidFill>
              </a:rPr>
              <a:t> chains of glucose monomers connected by </a:t>
            </a:r>
            <a:r>
              <a:rPr lang="en-US" sz="1600" i="1" dirty="0">
                <a:solidFill>
                  <a:schemeClr val="tx1"/>
                </a:solidFill>
              </a:rPr>
              <a:t>α </a:t>
            </a:r>
            <a:r>
              <a:rPr lang="en-US" sz="1600" dirty="0">
                <a:solidFill>
                  <a:schemeClr val="tx1"/>
                </a:solidFill>
              </a:rPr>
              <a:t>1,4 </a:t>
            </a:r>
            <a:r>
              <a:rPr lang="en-US" sz="1600" dirty="0" err="1">
                <a:solidFill>
                  <a:schemeClr val="tx1"/>
                </a:solidFill>
              </a:rPr>
              <a:t>glycosidic</a:t>
            </a:r>
            <a:r>
              <a:rPr lang="en-US" sz="1600" dirty="0">
                <a:solidFill>
                  <a:schemeClr val="tx1"/>
                </a:solidFill>
              </a:rPr>
              <a:t> linkages. Amylopectin is composed of branched chains of glucose monomers connected by </a:t>
            </a:r>
            <a:r>
              <a:rPr lang="en-US" sz="1600" i="1" dirty="0">
                <a:solidFill>
                  <a:schemeClr val="tx1"/>
                </a:solidFill>
              </a:rPr>
              <a:t>α </a:t>
            </a:r>
            <a:r>
              <a:rPr lang="en-US" sz="1600" dirty="0">
                <a:solidFill>
                  <a:schemeClr val="tx1"/>
                </a:solidFill>
              </a:rPr>
              <a:t>1,4 and </a:t>
            </a:r>
            <a:r>
              <a:rPr lang="en-US" sz="1600" i="1" dirty="0">
                <a:solidFill>
                  <a:schemeClr val="tx1"/>
                </a:solidFill>
              </a:rPr>
              <a:t>α </a:t>
            </a:r>
            <a:r>
              <a:rPr lang="en-US" sz="1600" dirty="0">
                <a:solidFill>
                  <a:schemeClr val="tx1"/>
                </a:solidFill>
              </a:rPr>
              <a:t>1,6 </a:t>
            </a:r>
            <a:r>
              <a:rPr lang="en-US" sz="1600" dirty="0" err="1">
                <a:solidFill>
                  <a:schemeClr val="tx1"/>
                </a:solidFill>
              </a:rPr>
              <a:t>glycosidic</a:t>
            </a:r>
            <a:r>
              <a:rPr lang="en-US" sz="1600" dirty="0">
                <a:solidFill>
                  <a:schemeClr val="tx1"/>
                </a:solidFill>
              </a:rPr>
              <a:t> linkages. Because of the way the subunits are joined, the glucose chains have a helical structure. Glycogen (not shown) is similar in structure to amylopectin but more highly branched.</a:t>
            </a:r>
          </a:p>
        </p:txBody>
      </p:sp>
      <p:pic>
        <p:nvPicPr>
          <p:cNvPr id="2" name="Figure" descr="The chemical structures of amylose and amylopectin are shown. Amylose consists of unbranched chains of glucose subunits, and amylopectin consists of branched chains of glucose subuni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001" r="-13001"/>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0B306A62-5357-46F2-AAFF-CEBFCD82AC4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3.9</a:t>
            </a:r>
          </a:p>
        </p:txBody>
      </p:sp>
    </p:spTree>
    <p:extLst>
      <p:ext uri="{BB962C8B-B14F-4D97-AF65-F5344CB8AC3E}">
        <p14:creationId xmlns:p14="http://schemas.microsoft.com/office/powerpoint/2010/main" val="3285096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15A6748-6A52-4A83-8E31-38FD4233E45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cellulose, glucose monomers are linked in </a:t>
            </a:r>
            <a:r>
              <a:rPr lang="en-US" sz="1600" dirty="0" err="1"/>
              <a:t>unbranched</a:t>
            </a:r>
            <a:r>
              <a:rPr lang="en-US" sz="1600" dirty="0"/>
              <a:t> chains by </a:t>
            </a:r>
            <a:r>
              <a:rPr lang="en-US" sz="1600" i="1" dirty="0"/>
              <a:t>β </a:t>
            </a:r>
            <a:r>
              <a:rPr lang="en-US" sz="1600" dirty="0"/>
              <a:t>1-4 </a:t>
            </a:r>
            <a:r>
              <a:rPr lang="en-US" sz="1600" dirty="0" err="1"/>
              <a:t>glycosidic</a:t>
            </a:r>
            <a:r>
              <a:rPr lang="en-US" sz="1600" dirty="0"/>
              <a:t> linkages. Because of the way the glucose subunits are joined, every glucose monomer is flipped relative to the next one resulting in a linear, fibrous structure.</a:t>
            </a:r>
          </a:p>
        </p:txBody>
      </p:sp>
      <p:pic>
        <p:nvPicPr>
          <p:cNvPr id="2" name="Figure" descr="The chemical structure of cellulose is shown. Cellulose consists of unbranched chains of glucose subuni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261" r="-20261"/>
          <a:stretch>
            <a:fillRect/>
          </a:stretch>
        </p:blipFill>
        <p:spPr/>
      </p:pic>
      <p:pic>
        <p:nvPicPr>
          <p:cNvPr id="9" name="OpenStaxLogo" descr="openstax college logo">
            <a:extLst>
              <a:ext uri="{FF2B5EF4-FFF2-40B4-BE49-F238E27FC236}">
                <a16:creationId xmlns:a16="http://schemas.microsoft.com/office/drawing/2014/main" id="{237F5131-1FA9-468F-8989-A70909AA42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3.10</a:t>
            </a:r>
          </a:p>
        </p:txBody>
      </p:sp>
    </p:spTree>
    <p:extLst>
      <p:ext uri="{BB962C8B-B14F-4D97-AF65-F5344CB8AC3E}">
        <p14:creationId xmlns:p14="http://schemas.microsoft.com/office/powerpoint/2010/main" val="1349152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F95A5A5-5235-48B4-97B5-2563BC63DB0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Insects have a hard outer exoskeleton made of chitin, a type of polysaccharide. (credit: </a:t>
            </a:r>
            <a:r>
              <a:rPr lang="de-DE" sz="1600" dirty="0"/>
              <a:t>Louise Docker)</a:t>
            </a:r>
            <a:endParaRPr lang="en-US" sz="1600" dirty="0"/>
          </a:p>
        </p:txBody>
      </p:sp>
      <p:pic>
        <p:nvPicPr>
          <p:cNvPr id="2" name="Figure" descr="A photograph shows a bee in flight, getting nectar from a flow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879" r="-48879"/>
          <a:stretch>
            <a:fillRect/>
          </a:stretch>
        </p:blipFill>
        <p:spPr/>
      </p:pic>
      <p:pic>
        <p:nvPicPr>
          <p:cNvPr id="9" name="OpenStaxLogo" descr="openstax college logo">
            <a:extLst>
              <a:ext uri="{FF2B5EF4-FFF2-40B4-BE49-F238E27FC236}">
                <a16:creationId xmlns:a16="http://schemas.microsoft.com/office/drawing/2014/main" id="{EC8DCFF3-4ADC-4925-A989-9907DB97574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3.11</a:t>
            </a:r>
          </a:p>
        </p:txBody>
      </p:sp>
    </p:spTree>
    <p:extLst>
      <p:ext uri="{BB962C8B-B14F-4D97-AF65-F5344CB8AC3E}">
        <p14:creationId xmlns:p14="http://schemas.microsoft.com/office/powerpoint/2010/main" val="1393085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F1BE69F-215E-49A8-A3D8-E21100EC208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Hydrophobic lipids in the fur of aquatic mammals, such as this river otter, protect them from the elements. (credit: Ken </a:t>
            </a:r>
            <a:r>
              <a:rPr lang="en-US" sz="1600" dirty="0" err="1"/>
              <a:t>Bosma</a:t>
            </a:r>
            <a:r>
              <a:rPr lang="en-US" sz="1600" dirty="0"/>
              <a:t>)</a:t>
            </a:r>
          </a:p>
        </p:txBody>
      </p:sp>
      <p:pic>
        <p:nvPicPr>
          <p:cNvPr id="2" name="Figure" descr="Photo shows a river otter swimm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pic>
        <p:nvPicPr>
          <p:cNvPr id="9" name="OpenStaxLogo" descr="openstax college logo">
            <a:extLst>
              <a:ext uri="{FF2B5EF4-FFF2-40B4-BE49-F238E27FC236}">
                <a16:creationId xmlns:a16="http://schemas.microsoft.com/office/drawing/2014/main" id="{0192F1E1-9087-4290-A4B8-A67B4D9650C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3.12</a:t>
            </a:r>
          </a:p>
        </p:txBody>
      </p:sp>
    </p:spTree>
    <p:extLst>
      <p:ext uri="{BB962C8B-B14F-4D97-AF65-F5344CB8AC3E}">
        <p14:creationId xmlns:p14="http://schemas.microsoft.com/office/powerpoint/2010/main" val="2458939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BF46AE5-087F-4F18-ACC1-30EFEF8039A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The structures of glycerol, a fatty acid, and a triacylglycerol are shown. Glycerol is a chain of three carbons, with a hydroxyl (OH) group attached to each carbon. A fatty acid has an acetyl (COOH) group attached to a long carbon chain. In triacylglycerol, a fatty acid is attached to each of glycerol’s three hydroxyl groups via the carboxyl group. A water molecule is lost in the reaction so the structure of the linkage is C-O-C, with an oxygen double bonded to the second carb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11" r="-611"/>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Triacylglycerol is formed by the joining of three fatty acids to a glycerol backbone in a dehydration reaction. Three molecules of water are released in the process.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3.13</a:t>
            </a:r>
          </a:p>
        </p:txBody>
      </p:sp>
      <p:pic>
        <p:nvPicPr>
          <p:cNvPr id="7" name="OpenStaxLogo" descr="openstax college logo">
            <a:extLst>
              <a:ext uri="{FF2B5EF4-FFF2-40B4-BE49-F238E27FC236}">
                <a16:creationId xmlns:a16="http://schemas.microsoft.com/office/drawing/2014/main" id="{4A51848D-2914-494C-A84B-8CD851D22DD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6B9A28B-E943-4AF4-A11C-F7AC9BBDB66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Stearic acid is a common saturated fatty acid.</a:t>
            </a:r>
          </a:p>
        </p:txBody>
      </p:sp>
      <p:pic>
        <p:nvPicPr>
          <p:cNvPr id="2" name="Figure" descr="The structure of stearic acid is shown. This fatty acid has a hydrocarbon chain seventeen residues long attached to an acetyl group. All bonds between the carbons are single bond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7808" b="-87808"/>
          <a:stretch>
            <a:fillRect/>
          </a:stretch>
        </p:blipFill>
        <p:spPr/>
      </p:pic>
      <p:pic>
        <p:nvPicPr>
          <p:cNvPr id="9" name="OpenStaxLogo" descr="openstax college logo">
            <a:extLst>
              <a:ext uri="{FF2B5EF4-FFF2-40B4-BE49-F238E27FC236}">
                <a16:creationId xmlns:a16="http://schemas.microsoft.com/office/drawing/2014/main" id="{6DCF9231-FB3C-47C0-BA11-FECE0786E95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3.14</a:t>
            </a:r>
          </a:p>
        </p:txBody>
      </p:sp>
    </p:spTree>
    <p:extLst>
      <p:ext uri="{BB962C8B-B14F-4D97-AF65-F5344CB8AC3E}">
        <p14:creationId xmlns:p14="http://schemas.microsoft.com/office/powerpoint/2010/main" val="2760795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4B10187-29C4-42BE-9193-7CA9EEAC7A1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Oleic acid is a common unsaturated fatty acid.</a:t>
            </a:r>
          </a:p>
        </p:txBody>
      </p:sp>
      <p:pic>
        <p:nvPicPr>
          <p:cNvPr id="2" name="Figure" descr="The structure of oleic acid is shown. This fatty acid has a hydrocarbon chain seventeen residues long attached to an acetyl group. The bond between carbon eight and carbon nine is a double bo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7808" b="-87808"/>
          <a:stretch>
            <a:fillRect/>
          </a:stretch>
        </p:blipFill>
        <p:spPr/>
      </p:pic>
      <p:pic>
        <p:nvPicPr>
          <p:cNvPr id="9" name="OpenStaxLogo" descr="openstax college logo">
            <a:extLst>
              <a:ext uri="{FF2B5EF4-FFF2-40B4-BE49-F238E27FC236}">
                <a16:creationId xmlns:a16="http://schemas.microsoft.com/office/drawing/2014/main" id="{1764839A-F5CB-4FB5-A225-B036747CEAC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3.15</a:t>
            </a:r>
          </a:p>
        </p:txBody>
      </p:sp>
    </p:spTree>
    <p:extLst>
      <p:ext uri="{BB962C8B-B14F-4D97-AF65-F5344CB8AC3E}">
        <p14:creationId xmlns:p14="http://schemas.microsoft.com/office/powerpoint/2010/main" val="145825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D99AB80-3D48-4E99-90B0-8AE0607055D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Saturated fatty acids have hydrocarbon chains connected by single bonds only. Unsaturated fatty acids have one or more double bonds. Each double bond may be in a </a:t>
            </a:r>
            <a:r>
              <a:rPr lang="en-US" sz="1600" i="1" dirty="0" err="1">
                <a:solidFill>
                  <a:srgbClr val="000000"/>
                </a:solidFill>
              </a:rPr>
              <a:t>cis</a:t>
            </a:r>
            <a:r>
              <a:rPr lang="en-US" sz="1600" i="1" dirty="0">
                <a:solidFill>
                  <a:srgbClr val="000000"/>
                </a:solidFill>
              </a:rPr>
              <a:t> </a:t>
            </a:r>
            <a:r>
              <a:rPr lang="en-US" sz="1600" dirty="0">
                <a:solidFill>
                  <a:srgbClr val="000000"/>
                </a:solidFill>
              </a:rPr>
              <a:t>or </a:t>
            </a:r>
            <a:r>
              <a:rPr lang="en-US" sz="1600" i="1" dirty="0">
                <a:solidFill>
                  <a:srgbClr val="000000"/>
                </a:solidFill>
              </a:rPr>
              <a:t>trans </a:t>
            </a:r>
            <a:r>
              <a:rPr lang="en-US" sz="1600" dirty="0">
                <a:solidFill>
                  <a:srgbClr val="000000"/>
                </a:solidFill>
              </a:rPr>
              <a:t>configuration. In the </a:t>
            </a:r>
            <a:r>
              <a:rPr lang="en-US" sz="1600" i="1" dirty="0" err="1">
                <a:solidFill>
                  <a:srgbClr val="000000"/>
                </a:solidFill>
              </a:rPr>
              <a:t>cis</a:t>
            </a:r>
            <a:r>
              <a:rPr lang="en-US" sz="1600" i="1" dirty="0">
                <a:solidFill>
                  <a:srgbClr val="000000"/>
                </a:solidFill>
              </a:rPr>
              <a:t> </a:t>
            </a:r>
            <a:r>
              <a:rPr lang="en-US" sz="1600" dirty="0">
                <a:solidFill>
                  <a:srgbClr val="000000"/>
                </a:solidFill>
              </a:rPr>
              <a:t>configuration, both </a:t>
            </a:r>
            <a:r>
              <a:rPr lang="en-US" sz="1600" dirty="0" err="1">
                <a:solidFill>
                  <a:srgbClr val="000000"/>
                </a:solidFill>
              </a:rPr>
              <a:t>hydrogens</a:t>
            </a:r>
            <a:r>
              <a:rPr lang="en-US" sz="1600" dirty="0">
                <a:solidFill>
                  <a:srgbClr val="000000"/>
                </a:solidFill>
              </a:rPr>
              <a:t> are on the same side of the hydrocarbon chain. In the </a:t>
            </a:r>
            <a:r>
              <a:rPr lang="en-US" sz="1600" i="1" dirty="0">
                <a:solidFill>
                  <a:srgbClr val="000000"/>
                </a:solidFill>
              </a:rPr>
              <a:t>trans </a:t>
            </a:r>
            <a:r>
              <a:rPr lang="en-US" sz="1600" dirty="0">
                <a:solidFill>
                  <a:srgbClr val="000000"/>
                </a:solidFill>
              </a:rPr>
              <a:t>configuration, the </a:t>
            </a:r>
            <a:r>
              <a:rPr lang="en-US" sz="1600" dirty="0" err="1">
                <a:solidFill>
                  <a:srgbClr val="000000"/>
                </a:solidFill>
              </a:rPr>
              <a:t>hydrogens</a:t>
            </a:r>
            <a:r>
              <a:rPr lang="en-US" sz="1600" dirty="0">
                <a:solidFill>
                  <a:srgbClr val="000000"/>
                </a:solidFill>
              </a:rPr>
              <a:t> are on opposite sides. A </a:t>
            </a:r>
            <a:r>
              <a:rPr lang="en-US" sz="1600" i="1" dirty="0" err="1">
                <a:solidFill>
                  <a:srgbClr val="000000"/>
                </a:solidFill>
              </a:rPr>
              <a:t>cis</a:t>
            </a:r>
            <a:r>
              <a:rPr lang="en-US" sz="1600" i="1" dirty="0">
                <a:solidFill>
                  <a:srgbClr val="000000"/>
                </a:solidFill>
              </a:rPr>
              <a:t> </a:t>
            </a:r>
            <a:r>
              <a:rPr lang="en-US" sz="1600" dirty="0">
                <a:solidFill>
                  <a:srgbClr val="000000"/>
                </a:solidFill>
              </a:rPr>
              <a:t>double bond causes a kink in the chain.</a:t>
            </a:r>
          </a:p>
        </p:txBody>
      </p:sp>
      <p:pic>
        <p:nvPicPr>
          <p:cNvPr id="2" name="Figure" descr="A comparison of saturated and unsaturated fatty acids is shown. Stearic acid, a saturated fatty acid, has a hydrocarbon chain seventeen residues long attached to an acetyl group. Oleic acid also has a seventeen-residue hydrocarbon chain, but a double bond exists between the eighth and ninth carbon in the chain. In cis oleic acid, the hydrogens are on the same side of the double bond. In trans oleic acid, they are on opposite sid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056" b="-14056"/>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E2EE7D7A-74DC-46DA-BD25-75F1BE2C46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3.16</a:t>
            </a:r>
          </a:p>
        </p:txBody>
      </p:sp>
    </p:spTree>
    <p:extLst>
      <p:ext uri="{BB962C8B-B14F-4D97-AF65-F5344CB8AC3E}">
        <p14:creationId xmlns:p14="http://schemas.microsoft.com/office/powerpoint/2010/main" val="1477725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2F772EF-4AA3-437E-B67C-3CFE6A70855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Alpha-</a:t>
            </a:r>
            <a:r>
              <a:rPr lang="en-US" sz="1600" dirty="0" err="1"/>
              <a:t>linolenic</a:t>
            </a:r>
            <a:r>
              <a:rPr lang="en-US" sz="1600" dirty="0"/>
              <a:t> acid is an example of an omega-3 fatty acid. It has three </a:t>
            </a:r>
            <a:r>
              <a:rPr lang="en-US" sz="1600" i="1" dirty="0" err="1"/>
              <a:t>cis</a:t>
            </a:r>
            <a:r>
              <a:rPr lang="en-US" sz="1600" i="1" dirty="0"/>
              <a:t> </a:t>
            </a:r>
            <a:r>
              <a:rPr lang="en-US" sz="1600" dirty="0"/>
              <a:t>double bonds and, as a result, a curved shape. For clarity, the carbons are not shown. Each singly bonded carbon has two </a:t>
            </a:r>
            <a:r>
              <a:rPr lang="en-US" sz="1600" dirty="0" err="1"/>
              <a:t>hydrogens</a:t>
            </a:r>
            <a:r>
              <a:rPr lang="en-US" sz="1600" dirty="0"/>
              <a:t> associated with it, also not shown.</a:t>
            </a:r>
          </a:p>
        </p:txBody>
      </p:sp>
      <p:pic>
        <p:nvPicPr>
          <p:cNvPr id="2" name="Figure" descr="The molecular structures of alpha-linolenic acid, an omega-3 fatty acid is shown. Alpha-linolenic acid has three double bonds located eight, eleven, and fourteen residues from the acetyl group. It has a hooked shap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0799" r="-30799"/>
          <a:stretch>
            <a:fillRect/>
          </a:stretch>
        </p:blipFill>
        <p:spPr/>
      </p:pic>
      <p:pic>
        <p:nvPicPr>
          <p:cNvPr id="9" name="OpenStaxLogo" descr="openstax college logo">
            <a:extLst>
              <a:ext uri="{FF2B5EF4-FFF2-40B4-BE49-F238E27FC236}">
                <a16:creationId xmlns:a16="http://schemas.microsoft.com/office/drawing/2014/main" id="{C83C4777-A676-4FFE-8AF2-79B0006EB0A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3.17</a:t>
            </a:r>
          </a:p>
        </p:txBody>
      </p:sp>
    </p:spTree>
    <p:extLst>
      <p:ext uri="{BB962C8B-B14F-4D97-AF65-F5344CB8AC3E}">
        <p14:creationId xmlns:p14="http://schemas.microsoft.com/office/powerpoint/2010/main" val="568518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4D031DF-FBDD-4E7F-96F3-F6F6B1C3132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Waxy coverings on some leaves are made of lipids. (credit: Roger Griffith)</a:t>
            </a:r>
          </a:p>
        </p:txBody>
      </p:sp>
      <p:pic>
        <p:nvPicPr>
          <p:cNvPr id="2" name="Figure" descr="The photo shows leaves on a plant; the leaves appear thick, shiny, and wax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175" r="-36175"/>
          <a:stretch>
            <a:fillRect/>
          </a:stretch>
        </p:blipFill>
        <p:spPr/>
      </p:pic>
      <p:pic>
        <p:nvPicPr>
          <p:cNvPr id="9" name="OpenStaxLogo" descr="openstax college logo">
            <a:extLst>
              <a:ext uri="{FF2B5EF4-FFF2-40B4-BE49-F238E27FC236}">
                <a16:creationId xmlns:a16="http://schemas.microsoft.com/office/drawing/2014/main" id="{5331CB4A-FEDF-46AB-89D4-0EA867947EC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3.18</a:t>
            </a:r>
          </a:p>
        </p:txBody>
      </p:sp>
    </p:spTree>
    <p:extLst>
      <p:ext uri="{BB962C8B-B14F-4D97-AF65-F5344CB8AC3E}">
        <p14:creationId xmlns:p14="http://schemas.microsoft.com/office/powerpoint/2010/main" val="1502071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FE3098C-F8F8-4C97-87CB-F7CEA009B9B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Foods such as bread, fruit, and cheese are rich sources of biological macromolecules.(credit: modification of work by </a:t>
            </a:r>
            <a:r>
              <a:rPr lang="en-US" sz="1600" dirty="0" err="1"/>
              <a:t>Bengt</a:t>
            </a:r>
            <a:r>
              <a:rPr lang="en-US" sz="1600" dirty="0"/>
              <a:t> Nyman)</a:t>
            </a:r>
          </a:p>
        </p:txBody>
      </p:sp>
      <p:pic>
        <p:nvPicPr>
          <p:cNvPr id="2" name="Figure" descr="Photo shows a variety of cheeses, fruits, and breads served on a tra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pic>
        <p:nvPicPr>
          <p:cNvPr id="9" name="OpenStaxLogo" descr="openstax college logo">
            <a:extLst>
              <a:ext uri="{FF2B5EF4-FFF2-40B4-BE49-F238E27FC236}">
                <a16:creationId xmlns:a16="http://schemas.microsoft.com/office/drawing/2014/main" id="{A4EC1614-0709-4D5E-AD99-0E9ADBF4E47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8525598-4478-4A02-99C0-2DB372BB040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The molecular structure of a phospholipid is shown. It consists of two fatty acids attached to the first and second carbons in glycerol, and a phosphate group attached to the third position. The phosphate group may be further modified by addition of another molecule to one of its oxygens. Two molecules that may modify the phosphate group, choline and serine, are shown. Choline consists of a two-carbon chain with a hydroxy group attached to one end and a nitrogen attached to the other. The nitrogen, in turn, has three methyl groups attached to it and has a charge of plus one. Serine consists of a two-carbon chain with a hydroxyl group attached to one end. An amino group and a carboxyl group are attached to the other e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053" b="-8053"/>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A phospholipid is a molecule with two fatty acids and a modified phosphate group attached to a glycerol backbone. The phosphate may be modified by the addition of charged or polar chemical groups. Two chemical groups that may modify the phosphate, choline and serine, are shown here. Both choline and serine attach to the phosphate group at the position labeled R via the hydroxyl group indicated in green.</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3.19</a:t>
            </a:r>
          </a:p>
        </p:txBody>
      </p:sp>
      <p:pic>
        <p:nvPicPr>
          <p:cNvPr id="7" name="OpenStaxLogo" descr="openstax college logo">
            <a:extLst>
              <a:ext uri="{FF2B5EF4-FFF2-40B4-BE49-F238E27FC236}">
                <a16:creationId xmlns:a16="http://schemas.microsoft.com/office/drawing/2014/main" id="{60448B89-6CA0-4BF6-9464-F9BEAD62AB9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284826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8DF03EF-05B8-4931-8369-55B1FF088D7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phospholipid bilayer is the major component of all cellular membranes. The hydrophilic head groups of the phospholipids face the aqueous solution. The hydrophobic tails are sequestered in the middle of the bilayer.</a:t>
            </a:r>
          </a:p>
        </p:txBody>
      </p:sp>
      <p:pic>
        <p:nvPicPr>
          <p:cNvPr id="2" name="Figure" descr="An illustration of a phospholipids bilayer is shown. The phospholipids bilayer consists of two layers of phospholipids. The hydrophobic tails of the phospholipids face one another while the hydrophilic head groups face outwar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191" r="-11191"/>
          <a:stretch>
            <a:fillRect/>
          </a:stretch>
        </p:blipFill>
        <p:spPr/>
      </p:pic>
      <p:pic>
        <p:nvPicPr>
          <p:cNvPr id="9" name="OpenStaxLogo" descr="openstax college logo">
            <a:extLst>
              <a:ext uri="{FF2B5EF4-FFF2-40B4-BE49-F238E27FC236}">
                <a16:creationId xmlns:a16="http://schemas.microsoft.com/office/drawing/2014/main" id="{68DC6987-D698-43C5-8495-9FB7696DB89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3.20</a:t>
            </a:r>
          </a:p>
        </p:txBody>
      </p:sp>
    </p:spTree>
    <p:extLst>
      <p:ext uri="{BB962C8B-B14F-4D97-AF65-F5344CB8AC3E}">
        <p14:creationId xmlns:p14="http://schemas.microsoft.com/office/powerpoint/2010/main" val="3044898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9554F1B-500C-4DE4-8308-FA3D1599D2B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The structures of cholesterol and cortisol are shown. Each of these molecules is composed of three six-carbon rings fused to a five-carbon ring. Cholesterol has a branched hydrocarbon attached to the five-carbon ring, and a hydroxyl group attached to the terminal six-carbon ring. Cortisol has a two-carbon chain modified with a double-bonded oxygen, a hydroxyl group attached to the five-carbon ring, and an oxygen double-bonded to the terminal six-carbon r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859" b="-585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Steroids such as cholesterol and cortisol are composed of four fused hydrocarbon rings.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3.21</a:t>
            </a:r>
          </a:p>
        </p:txBody>
      </p:sp>
      <p:pic>
        <p:nvPicPr>
          <p:cNvPr id="7" name="OpenStaxLogo" descr="openstax college logo">
            <a:extLst>
              <a:ext uri="{FF2B5EF4-FFF2-40B4-BE49-F238E27FC236}">
                <a16:creationId xmlns:a16="http://schemas.microsoft.com/office/drawing/2014/main" id="{7BCC4A1C-A287-4B7E-B0CF-FA50B6752C9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500752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0CF1BF7-F110-42E9-BDE8-7B966AAA47D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Amino acids have a central asymmetric carbon to which an amino group, a carboxyl group, a hydrogen atom, and a side chain (R group) are attached.</a:t>
            </a:r>
          </a:p>
        </p:txBody>
      </p:sp>
      <p:pic>
        <p:nvPicPr>
          <p:cNvPr id="2" name="Figure" descr="The molecular structure of an amino acid is given. An amino acid has an alpha carbon to which an amino group, a carboxyl group, a hydrogen, and a side chain are attached. The side chain varies for different amino acids, and is designated with an “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787" r="-32787"/>
          <a:stretch>
            <a:fillRect/>
          </a:stretch>
        </p:blipFill>
        <p:spPr/>
      </p:pic>
      <p:pic>
        <p:nvPicPr>
          <p:cNvPr id="9" name="OpenStaxLogo" descr="openstax college logo">
            <a:extLst>
              <a:ext uri="{FF2B5EF4-FFF2-40B4-BE49-F238E27FC236}">
                <a16:creationId xmlns:a16="http://schemas.microsoft.com/office/drawing/2014/main" id="{13EAF72F-1EF5-4513-8739-626E96E5D45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3.22</a:t>
            </a:r>
          </a:p>
        </p:txBody>
      </p:sp>
    </p:spTree>
    <p:extLst>
      <p:ext uri="{BB962C8B-B14F-4D97-AF65-F5344CB8AC3E}">
        <p14:creationId xmlns:p14="http://schemas.microsoft.com/office/powerpoint/2010/main" val="773656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3BE9319-18F5-4645-91D3-FFFFD339A08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There are 20 common amino acids commonly found in proteins, each with a different R group (variant group) that determines its chemical nature.</a:t>
            </a:r>
          </a:p>
        </p:txBody>
      </p:sp>
      <p:pic>
        <p:nvPicPr>
          <p:cNvPr id="2" name="Figure" descr="The molecular structures of the twenty amino acids commonly found in proteins are given. These are divided into five categories: nonpolar aliphatic, polar uncharged, positively charged, negatively charged, and aromatic. Nonpolar aliphatic amino acids include glycine, alanine, valine, leucine, methionine, and isoleucine. Polar uncharged amino acids include serine, threonine, cysteine, proline, asparagine, and glutamine. Positively charged amino acids include lysine, arginine, and histidine. Negatively charged amino acids include aspartate and glutamate. Aromatic amino acids include phenylalanine, tyrosine, and tryptopha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0372" b="-20372"/>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3C74F806-8A7B-442F-835E-34623FDD06B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3.23</a:t>
            </a:r>
          </a:p>
        </p:txBody>
      </p:sp>
    </p:spTree>
    <p:extLst>
      <p:ext uri="{BB962C8B-B14F-4D97-AF65-F5344CB8AC3E}">
        <p14:creationId xmlns:p14="http://schemas.microsoft.com/office/powerpoint/2010/main" val="2656725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8183B1D-EFA9-452B-A233-59E2601CDB4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Peptide bond formation is a dehydration synthesis reaction. The carboxyl group of one amino acid is linked to the amino group of the incoming amino acid. In the process, a molecule of water is released.</a:t>
            </a:r>
          </a:p>
        </p:txBody>
      </p:sp>
      <p:pic>
        <p:nvPicPr>
          <p:cNvPr id="2" name="Figure" descr="The formation of a peptide bond between two amino acids is shown. When the peptide bond forms, the carbon from the carbonyl group becomes attached to the nitrogen from the amino group. The OH from the carboxyl group and an H from the amino group form a molecule of wat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2821" r="-32821"/>
          <a:stretch>
            <a:fillRect/>
          </a:stretch>
        </p:blipFill>
        <p:spPr/>
      </p:pic>
      <p:pic>
        <p:nvPicPr>
          <p:cNvPr id="9" name="OpenStaxLogo" descr="openstax college logo">
            <a:extLst>
              <a:ext uri="{FF2B5EF4-FFF2-40B4-BE49-F238E27FC236}">
                <a16:creationId xmlns:a16="http://schemas.microsoft.com/office/drawing/2014/main" id="{EADE9CE1-BA46-4FC3-8F8B-9C734600950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3.24</a:t>
            </a:r>
          </a:p>
        </p:txBody>
      </p:sp>
    </p:spTree>
    <p:extLst>
      <p:ext uri="{BB962C8B-B14F-4D97-AF65-F5344CB8AC3E}">
        <p14:creationId xmlns:p14="http://schemas.microsoft.com/office/powerpoint/2010/main" val="1955105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1E773B5-1AA3-49B9-A3DC-D3EE367AAE3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400" dirty="0"/>
              <a:t>Bovine serum insulin is a protein hormone made of two peptide chains, A (21 amino acids long) and B (30 amino acids long). In each chain, primary structure is indicated by three-letter abbreviations that represent the names of the amino acids in the order they are present. The amino acid cysteine (</a:t>
            </a:r>
            <a:r>
              <a:rPr lang="en-US" sz="1400" dirty="0" err="1"/>
              <a:t>cys</a:t>
            </a:r>
            <a:r>
              <a:rPr lang="en-US" sz="1400" dirty="0"/>
              <a:t>) has a sulfhydryl (SH) group as a side chain. Two sulfhydryl groups can react in the presence of oxygen to form a disulfide (S-S) bond. Two disulfide bonds connect the A and B chains together, and a third helps the A chain fold into the correct shape. Note that all disulfide bonds are the same length, but are drawn different sizes for clarity.</a:t>
            </a:r>
          </a:p>
        </p:txBody>
      </p:sp>
      <p:pic>
        <p:nvPicPr>
          <p:cNvPr id="2" name="Figure" descr="The amino acid sequences for the A chain and B chain of bovine insulin are shown. The A chain is 21 amino acids in length, and the B chain is 30 amino acids in length. One disulfide, or SS bond, connects two cysteine residues in the A chain. Two other disulfide linkages connect the A chain to the B cha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302" r="-6302"/>
          <a:stretch>
            <a:fillRect/>
          </a:stretch>
        </p:blipFill>
        <p:spPr/>
      </p:pic>
      <p:pic>
        <p:nvPicPr>
          <p:cNvPr id="9" name="OpenStaxLogo" descr="openstax college logo">
            <a:extLst>
              <a:ext uri="{FF2B5EF4-FFF2-40B4-BE49-F238E27FC236}">
                <a16:creationId xmlns:a16="http://schemas.microsoft.com/office/drawing/2014/main" id="{8AC59E0B-8EBD-49A1-8F22-E38D5A09384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3.25</a:t>
            </a:r>
          </a:p>
        </p:txBody>
      </p:sp>
    </p:spTree>
    <p:extLst>
      <p:ext uri="{BB962C8B-B14F-4D97-AF65-F5344CB8AC3E}">
        <p14:creationId xmlns:p14="http://schemas.microsoft.com/office/powerpoint/2010/main" val="184597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7A7FCAC-0AD2-46A5-82B5-D898921AAD8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beta chain of hemoglobin is 147 residues in length, yet a single amino acid substitution leads to sickle cell anemia. In normal hemoglobin, the amino acid at position seven is glutamate. In sickle cell hemoglobin, this glutamate is replaced by a </a:t>
            </a:r>
            <a:r>
              <a:rPr lang="en-US" sz="1600" dirty="0" err="1"/>
              <a:t>valine</a:t>
            </a:r>
            <a:r>
              <a:rPr lang="en-US" sz="1600" dirty="0"/>
              <a:t>.</a:t>
            </a:r>
          </a:p>
        </p:txBody>
      </p:sp>
      <p:pic>
        <p:nvPicPr>
          <p:cNvPr id="2" name="Figure" descr="A portion of the hemoglobin amino acid sequence is shown. The normal hemoglobin beta chain has a glutamate at position six. The sickle cell beta chain has a valine at this posi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275" r="-24275"/>
          <a:stretch>
            <a:fillRect/>
          </a:stretch>
        </p:blipFill>
        <p:spPr/>
      </p:pic>
      <p:pic>
        <p:nvPicPr>
          <p:cNvPr id="9" name="OpenStaxLogo" descr="openstax college logo">
            <a:extLst>
              <a:ext uri="{FF2B5EF4-FFF2-40B4-BE49-F238E27FC236}">
                <a16:creationId xmlns:a16="http://schemas.microsoft.com/office/drawing/2014/main" id="{E4CC95C8-4405-4100-8BEC-03ADB028718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3.26</a:t>
            </a:r>
          </a:p>
        </p:txBody>
      </p:sp>
    </p:spTree>
    <p:extLst>
      <p:ext uri="{BB962C8B-B14F-4D97-AF65-F5344CB8AC3E}">
        <p14:creationId xmlns:p14="http://schemas.microsoft.com/office/powerpoint/2010/main" val="3301844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41F1AC1-47DB-4D2F-B54A-D639E9FF19B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this blood smear, visualized at 535x magnification using bright field microscopy, sickle cells are crescent shaped, while normal cells are disc-shaped. (credit: modification of work by Ed </a:t>
            </a:r>
            <a:r>
              <a:rPr lang="en-US" sz="1600" dirty="0" err="1"/>
              <a:t>Uthman</a:t>
            </a:r>
            <a:r>
              <a:rPr lang="en-US" sz="1600" dirty="0"/>
              <a:t>; scale-bar data from Matt Russell)</a:t>
            </a:r>
          </a:p>
        </p:txBody>
      </p:sp>
      <p:pic>
        <p:nvPicPr>
          <p:cNvPr id="2" name="Figure" descr="This electron micrograph shows red blood cells from a patient with sickle cell anemia. Most of the cells have a normal, disk shape, but about one in five has a sickle shape. A normal blood cell is eight microns acros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929" r="-26929"/>
          <a:stretch>
            <a:fillRect/>
          </a:stretch>
        </p:blipFill>
        <p:spPr/>
      </p:pic>
      <p:pic>
        <p:nvPicPr>
          <p:cNvPr id="9" name="OpenStaxLogo" descr="openstax college logo">
            <a:extLst>
              <a:ext uri="{FF2B5EF4-FFF2-40B4-BE49-F238E27FC236}">
                <a16:creationId xmlns:a16="http://schemas.microsoft.com/office/drawing/2014/main" id="{BFD9A2EC-AC96-4519-8365-11F6D6C01D5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3.27</a:t>
            </a:r>
          </a:p>
        </p:txBody>
      </p:sp>
    </p:spTree>
    <p:extLst>
      <p:ext uri="{BB962C8B-B14F-4D97-AF65-F5344CB8AC3E}">
        <p14:creationId xmlns:p14="http://schemas.microsoft.com/office/powerpoint/2010/main" val="660271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05CEB51-895D-4A64-B0BE-58F691400C6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i="1" dirty="0"/>
              <a:t>α</a:t>
            </a:r>
            <a:r>
              <a:rPr lang="en-US" sz="1600" dirty="0"/>
              <a:t>-helix and </a:t>
            </a:r>
            <a:r>
              <a:rPr lang="en-US" sz="1600" i="1" dirty="0"/>
              <a:t>β</a:t>
            </a:r>
            <a:r>
              <a:rPr lang="en-US" sz="1600" dirty="0"/>
              <a:t>-pleated sheet are secondary structures of proteins that form because of hydrogen bonding between carbonyl and amino groups in the peptide backbone. Certain amino acids have a propensity to form an </a:t>
            </a:r>
            <a:r>
              <a:rPr lang="en-US" sz="1600" i="1" dirty="0"/>
              <a:t>α</a:t>
            </a:r>
            <a:r>
              <a:rPr lang="en-US" sz="1600" dirty="0"/>
              <a:t>-helix, while others have a propensity to form a </a:t>
            </a:r>
            <a:r>
              <a:rPr lang="en-US" sz="1600" i="1" dirty="0"/>
              <a:t>β</a:t>
            </a:r>
            <a:r>
              <a:rPr lang="en-US" sz="1600" dirty="0"/>
              <a:t>-pleated sheet.</a:t>
            </a:r>
          </a:p>
        </p:txBody>
      </p:sp>
      <p:pic>
        <p:nvPicPr>
          <p:cNvPr id="2" name="Figure" descr="The illustration shows an alpha helix protein structure, which coils like a spring, and a beta-pleated sheet structure, which forms flat sheets stacked together. In an alpha-helix, hydrogen bonding occurs between the carbonyl group of one amino acid and the amino group of the amino acid that occurs four residues later. In a beta-pleated sheet, hydrogen bonding occurs between two different lengths of peptide that are antiparallel to one an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913" r="-35913"/>
          <a:stretch>
            <a:fillRect/>
          </a:stretch>
        </p:blipFill>
        <p:spPr/>
      </p:pic>
      <p:pic>
        <p:nvPicPr>
          <p:cNvPr id="9" name="OpenStaxLogo" descr="openstax college logo">
            <a:extLst>
              <a:ext uri="{FF2B5EF4-FFF2-40B4-BE49-F238E27FC236}">
                <a16:creationId xmlns:a16="http://schemas.microsoft.com/office/drawing/2014/main" id="{98676CFB-3A6B-4937-8477-4B589338F95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3.28</a:t>
            </a:r>
          </a:p>
        </p:txBody>
      </p:sp>
    </p:spTree>
    <p:extLst>
      <p:ext uri="{BB962C8B-B14F-4D97-AF65-F5344CB8AC3E}">
        <p14:creationId xmlns:p14="http://schemas.microsoft.com/office/powerpoint/2010/main" val="128184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3F83395-CE3C-4815-B4D5-5947E79209A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the dehydration synthesis reaction depicted above, two molecules of glucose are linked together to form the </a:t>
            </a:r>
            <a:r>
              <a:rPr lang="en-US" sz="1600" dirty="0" err="1"/>
              <a:t>dissacharide</a:t>
            </a:r>
            <a:r>
              <a:rPr lang="en-US" sz="1600" dirty="0"/>
              <a:t> maltose. In the process, a water molecule is formed.</a:t>
            </a:r>
          </a:p>
        </p:txBody>
      </p:sp>
      <p:pic>
        <p:nvPicPr>
          <p:cNvPr id="2" name="Figure" descr="Shown is the reaction of two glucose monomers to form maltose. When maltose is formed, a water molecules is releas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5933" b="-45933"/>
          <a:stretch>
            <a:fillRect/>
          </a:stretch>
        </p:blipFill>
        <p:spPr/>
      </p:pic>
      <p:pic>
        <p:nvPicPr>
          <p:cNvPr id="9" name="OpenStaxLogo" descr="openstax college logo">
            <a:extLst>
              <a:ext uri="{FF2B5EF4-FFF2-40B4-BE49-F238E27FC236}">
                <a16:creationId xmlns:a16="http://schemas.microsoft.com/office/drawing/2014/main" id="{88437A29-B7B3-4C01-BD46-0D1311492A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3.2</a:t>
            </a:r>
          </a:p>
        </p:txBody>
      </p:sp>
    </p:spTree>
    <p:extLst>
      <p:ext uri="{BB962C8B-B14F-4D97-AF65-F5344CB8AC3E}">
        <p14:creationId xmlns:p14="http://schemas.microsoft.com/office/powerpoint/2010/main" val="3420997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85F0BE8-895A-4637-BD5C-7593DF4A134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tertiary structure of proteins is determined by a variety of chemical interactions. These include hydrophobic interactions, ionic bonding, hydrogen bonding and disulfide linkages.</a:t>
            </a:r>
          </a:p>
        </p:txBody>
      </p:sp>
      <p:pic>
        <p:nvPicPr>
          <p:cNvPr id="2" name="Figure" descr="This illustration shows a polypeptide backbone folded into a three-dimensional structure. Chemical interactions between amino acid side chains maintain its shape. These include an ionic bond between an amino group and a carboxyl group, hydrophobic interactions between two hydrophobic side chains, a hydrogen bond between a hydroxyl group and a carbonyl group, and a disulfide linkag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686" r="-15686"/>
          <a:stretch>
            <a:fillRect/>
          </a:stretch>
        </p:blipFill>
        <p:spPr/>
      </p:pic>
      <p:pic>
        <p:nvPicPr>
          <p:cNvPr id="9" name="OpenStaxLogo" descr="openstax college logo">
            <a:extLst>
              <a:ext uri="{FF2B5EF4-FFF2-40B4-BE49-F238E27FC236}">
                <a16:creationId xmlns:a16="http://schemas.microsoft.com/office/drawing/2014/main" id="{ACFD6881-870F-4854-A597-AED53573DC5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3.29</a:t>
            </a:r>
          </a:p>
        </p:txBody>
      </p:sp>
    </p:spTree>
    <p:extLst>
      <p:ext uri="{BB962C8B-B14F-4D97-AF65-F5344CB8AC3E}">
        <p14:creationId xmlns:p14="http://schemas.microsoft.com/office/powerpoint/2010/main" val="3058899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054416D-6313-4466-8B1C-D3E66A4F08C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Shown are the four levels of protein structure. The primary structure is the amino acid sequence. Secondary structure is a regular folding pattern due to hydrogen bonding. Two types of secondary structure are shown: a beta pleated sheet, which is flat with regular ripples, and an alpha helix, which coils like a spring. Tertiary structure is the three-dimensional folding pattern of the protein due to interactions between amino acid side chains. Quaternary structure is the interaction of two or more polypeptide chai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43" r="-1043"/>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four levels of protein structure can be observed in these illustrations. (credit: modification of work by National Human Genome Research Institute)</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3.30</a:t>
            </a:r>
          </a:p>
        </p:txBody>
      </p:sp>
      <p:pic>
        <p:nvPicPr>
          <p:cNvPr id="7" name="OpenStaxLogo" descr="openstax college logo">
            <a:extLst>
              <a:ext uri="{FF2B5EF4-FFF2-40B4-BE49-F238E27FC236}">
                <a16:creationId xmlns:a16="http://schemas.microsoft.com/office/drawing/2014/main" id="{D71C9542-20C1-4C4E-87AC-0E19081A70A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808604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6753070-C513-483F-9828-C189BAF0BF2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500" dirty="0">
                <a:solidFill>
                  <a:srgbClr val="000000"/>
                </a:solidFill>
              </a:rPr>
              <a:t>A nucleotide is made up of three components: a nitrogenous base, a pentose sugar, and one or more phosphate groups. Carbon residues in the pentose are numbered 1′ through 5′ (the prime distinguishes these residues from those in the base, which are numbered without using a prime notation). The base is attached to the 1′ position of the ribose, and the phosphate is attached to the 5′ position. When a polynucleotide is formed, the 5′ phosphate of the incoming nucleotide attaches to the 3′ hydroxyl group at the end of the growing chain. Two types of pentose are found in nucleotides, </a:t>
            </a:r>
            <a:r>
              <a:rPr lang="en-US" sz="1500" dirty="0" err="1">
                <a:solidFill>
                  <a:srgbClr val="000000"/>
                </a:solidFill>
              </a:rPr>
              <a:t>deoxyribose</a:t>
            </a:r>
            <a:r>
              <a:rPr lang="en-US" sz="1500" dirty="0">
                <a:solidFill>
                  <a:srgbClr val="000000"/>
                </a:solidFill>
              </a:rPr>
              <a:t> (found in DNA) and ribose (found in RNA). </a:t>
            </a:r>
            <a:r>
              <a:rPr lang="en-US" sz="1500" dirty="0" err="1">
                <a:solidFill>
                  <a:srgbClr val="000000"/>
                </a:solidFill>
              </a:rPr>
              <a:t>Deoxyribose</a:t>
            </a:r>
            <a:r>
              <a:rPr lang="en-US" sz="1500" dirty="0">
                <a:solidFill>
                  <a:srgbClr val="000000"/>
                </a:solidFill>
              </a:rPr>
              <a:t> is similar in structure to ribose, but it has an H instead of an OH at the 2′ position. Bases can be divided into two categories: purines and </a:t>
            </a:r>
            <a:r>
              <a:rPr lang="en-US" sz="1500" dirty="0" err="1">
                <a:solidFill>
                  <a:srgbClr val="000000"/>
                </a:solidFill>
              </a:rPr>
              <a:t>pyrimidines</a:t>
            </a:r>
            <a:r>
              <a:rPr lang="en-US" sz="1500" dirty="0">
                <a:solidFill>
                  <a:srgbClr val="000000"/>
                </a:solidFill>
              </a:rPr>
              <a:t>. Purines have a double ring structure, and </a:t>
            </a:r>
            <a:r>
              <a:rPr lang="en-US" sz="1500" dirty="0" err="1">
                <a:solidFill>
                  <a:srgbClr val="000000"/>
                </a:solidFill>
              </a:rPr>
              <a:t>pyrimidines</a:t>
            </a:r>
            <a:r>
              <a:rPr lang="en-US" sz="1500" dirty="0">
                <a:solidFill>
                  <a:srgbClr val="000000"/>
                </a:solidFill>
              </a:rPr>
              <a:t> have a </a:t>
            </a:r>
            <a:r>
              <a:rPr lang="da-DK" sz="1500" dirty="0">
                <a:solidFill>
                  <a:srgbClr val="000000"/>
                </a:solidFill>
              </a:rPr>
              <a:t>single ring.</a:t>
            </a:r>
            <a:endParaRPr lang="en-US" sz="1500" dirty="0">
              <a:solidFill>
                <a:srgbClr val="000000"/>
              </a:solidFill>
            </a:endParaRPr>
          </a:p>
        </p:txBody>
      </p:sp>
      <p:pic>
        <p:nvPicPr>
          <p:cNvPr id="2" name="Figure" descr="The molecular structure of a nucleotide is shown. The core of the nucleotide is a pentose whose carbon residues are numbered one prime through five prime. The base is attached to the one prime carbon, and the phosphate is attached to the five prime carbon. Two kinds of pentose are found in nucleotides: ribose and deoxyribose. Deoxyribose has an H instead of OH at the two prime position. Five kinds of base are found in nucleotides. Two of these, adenine and guanine, are purine bases with two rings fused together. The other three, cytosine, thymine and uracil, have one six-membered r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5885" b="-15885"/>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782788D9-0602-49A6-871D-5F91BD2B70C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3.31</a:t>
            </a:r>
          </a:p>
        </p:txBody>
      </p:sp>
    </p:spTree>
    <p:extLst>
      <p:ext uri="{BB962C8B-B14F-4D97-AF65-F5344CB8AC3E}">
        <p14:creationId xmlns:p14="http://schemas.microsoft.com/office/powerpoint/2010/main" val="4153057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B38C14B-CEC3-4D5F-A481-E12CB2072AD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Native DNA is an antiparallel double helix. The phosphate backbone (indicated by the curvy lines) is on the outside, and the bases are on the inside. Each base from one strand interacts via hydrogen bonding with a base from the opposing strand. (credit: Jerome Walker/Dennis </a:t>
            </a:r>
            <a:r>
              <a:rPr lang="en-US" sz="1600" dirty="0" err="1"/>
              <a:t>Myts</a:t>
            </a:r>
            <a:r>
              <a:rPr lang="en-US" sz="1600" dirty="0"/>
              <a:t>)</a:t>
            </a:r>
          </a:p>
        </p:txBody>
      </p:sp>
      <p:pic>
        <p:nvPicPr>
          <p:cNvPr id="2" name="Figure" descr="The molecular structure of DNA is shown. DNA consists of two antiparallel strands twisted in a double helix. The phosphate backbone is on the outside, and the nitrogenous bases face one another on the insi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3016" r="-73016"/>
          <a:stretch>
            <a:fillRect/>
          </a:stretch>
        </p:blipFill>
        <p:spPr/>
      </p:pic>
      <p:pic>
        <p:nvPicPr>
          <p:cNvPr id="9" name="OpenStaxLogo" descr="openstax college logo">
            <a:extLst>
              <a:ext uri="{FF2B5EF4-FFF2-40B4-BE49-F238E27FC236}">
                <a16:creationId xmlns:a16="http://schemas.microsoft.com/office/drawing/2014/main" id="{0954303F-60C5-48A8-933F-C4D3FA95611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3.32</a:t>
            </a:r>
          </a:p>
        </p:txBody>
      </p:sp>
    </p:spTree>
    <p:extLst>
      <p:ext uri="{BB962C8B-B14F-4D97-AF65-F5344CB8AC3E}">
        <p14:creationId xmlns:p14="http://schemas.microsoft.com/office/powerpoint/2010/main" val="1559518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3CCC69F-32BE-4BB8-8215-6DF126C0BE1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a double stranded DNA molecule, the two strands run antiparallel to one another so that one strand runs 5′ to 3′ and the other 3′ to 5′. The phosphate backbone is located on the outside, and the bases are in the middle. Adenine forms hydrogen bonds (or base pairs) with thymine, and guanine base pairs with cytosine.</a:t>
            </a:r>
          </a:p>
        </p:txBody>
      </p:sp>
      <p:pic>
        <p:nvPicPr>
          <p:cNvPr id="2" name="Figure" descr="Hydrogen bonding between thymine and adenine and between guanine and cytosine is shown. Thymine forms two hydrogen bonds with adenine, and guanine forms three hydrogen bonds with cytosine. The phosphate backbones of each strand are on the outside and run in opposite directi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993" r="-19993"/>
          <a:stretch>
            <a:fillRect/>
          </a:stretch>
        </p:blipFill>
        <p:spPr/>
      </p:pic>
      <p:pic>
        <p:nvPicPr>
          <p:cNvPr id="9" name="OpenStaxLogo" descr="openstax college logo">
            <a:extLst>
              <a:ext uri="{FF2B5EF4-FFF2-40B4-BE49-F238E27FC236}">
                <a16:creationId xmlns:a16="http://schemas.microsoft.com/office/drawing/2014/main" id="{90616DF2-64C3-4C6A-8D68-57FE1336BE7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3.33</a:t>
            </a:r>
          </a:p>
        </p:txBody>
      </p:sp>
    </p:spTree>
    <p:extLst>
      <p:ext uri="{BB962C8B-B14F-4D97-AF65-F5344CB8AC3E}">
        <p14:creationId xmlns:p14="http://schemas.microsoft.com/office/powerpoint/2010/main" val="2385378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0409080-8530-4E22-962B-6578178A8AC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ribosome has two parts: a large subunit and a small subunit. The mRNA sits in between the two subunits. A </a:t>
            </a:r>
            <a:r>
              <a:rPr lang="en-US" sz="1600" dirty="0" err="1"/>
              <a:t>tRNA</a:t>
            </a:r>
            <a:r>
              <a:rPr lang="en-US" sz="1600" dirty="0"/>
              <a:t> molecule recognizes a codon on the mRNA, binds to it by complementary base pairing, and adds the correct amino acid to the growing peptide chain. </a:t>
            </a:r>
          </a:p>
        </p:txBody>
      </p:sp>
      <p:pic>
        <p:nvPicPr>
          <p:cNvPr id="2" name="Figure" descr="An illustration of a ribosome is shown. mRNA sits between the large and small subunits. tRNA molecules bind the ribosome and add amino acids to the growing peptide chai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050" r="-5050"/>
          <a:stretch>
            <a:fillRect/>
          </a:stretch>
        </p:blipFill>
        <p:spPr/>
      </p:pic>
      <p:pic>
        <p:nvPicPr>
          <p:cNvPr id="9" name="OpenStaxLogo" descr="openstax college logo">
            <a:extLst>
              <a:ext uri="{FF2B5EF4-FFF2-40B4-BE49-F238E27FC236}">
                <a16:creationId xmlns:a16="http://schemas.microsoft.com/office/drawing/2014/main" id="{2A4932A3-3258-42C5-ADA8-1930F2FF22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3.34</a:t>
            </a:r>
          </a:p>
        </p:txBody>
      </p:sp>
    </p:spTree>
    <p:extLst>
      <p:ext uri="{BB962C8B-B14F-4D97-AF65-F5344CB8AC3E}">
        <p14:creationId xmlns:p14="http://schemas.microsoft.com/office/powerpoint/2010/main" val="4248899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CCCED91-A79E-420F-9B62-311DAB27501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the dehydration reaction shown here, the disaccharide maltose is broken down to form two glucose monomers. Note that this reaction is the reverse of the synthesis reaction shown in </a:t>
            </a:r>
            <a:r>
              <a:rPr lang="en-US" sz="1600" dirty="0">
                <a:solidFill>
                  <a:srgbClr val="212F62"/>
                </a:solidFill>
              </a:rPr>
              <a:t>Figure 3.2</a:t>
            </a:r>
            <a:r>
              <a:rPr lang="en-US" sz="1600" dirty="0"/>
              <a:t>.</a:t>
            </a:r>
          </a:p>
        </p:txBody>
      </p:sp>
      <p:pic>
        <p:nvPicPr>
          <p:cNvPr id="2" name="Figure" descr="Shown is the breakdown of maltose to form two glucose monomers. Water is a reactan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4369" b="-44369"/>
          <a:stretch>
            <a:fillRect/>
          </a:stretch>
        </p:blipFill>
        <p:spPr/>
      </p:pic>
      <p:pic>
        <p:nvPicPr>
          <p:cNvPr id="9" name="OpenStaxLogo" descr="openstax college logo">
            <a:extLst>
              <a:ext uri="{FF2B5EF4-FFF2-40B4-BE49-F238E27FC236}">
                <a16:creationId xmlns:a16="http://schemas.microsoft.com/office/drawing/2014/main" id="{A79A7A4E-3391-492A-86BA-4F3D61CB681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3.3</a:t>
            </a:r>
          </a:p>
        </p:txBody>
      </p:sp>
    </p:spTree>
    <p:extLst>
      <p:ext uri="{BB962C8B-B14F-4D97-AF65-F5344CB8AC3E}">
        <p14:creationId xmlns:p14="http://schemas.microsoft.com/office/powerpoint/2010/main" val="195575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71A0BD8-3619-4E50-84AE-6D302509711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err="1">
                <a:solidFill>
                  <a:schemeClr val="tx1"/>
                </a:solidFill>
              </a:rPr>
              <a:t>Monosaccharides</a:t>
            </a:r>
            <a:r>
              <a:rPr lang="en-US" sz="1600" dirty="0">
                <a:solidFill>
                  <a:schemeClr val="tx1"/>
                </a:solidFill>
              </a:rPr>
              <a:t> are classified based on the position of their carbonyl group and the number of carbons in the backbone. Aldoses have a carbonyl group (indicated in green) at the end of the carbon chain, and ketoses have a carbonyl group in the middle of the carbon chain. Trioses, </a:t>
            </a:r>
            <a:r>
              <a:rPr lang="en-US" sz="1600" dirty="0" err="1">
                <a:solidFill>
                  <a:schemeClr val="tx1"/>
                </a:solidFill>
              </a:rPr>
              <a:t>pentoses</a:t>
            </a:r>
            <a:r>
              <a:rPr lang="en-US" sz="1600" dirty="0">
                <a:solidFill>
                  <a:schemeClr val="tx1"/>
                </a:solidFill>
              </a:rPr>
              <a:t>, and hexoses have three, five, and six carbon backbones, respectively.</a:t>
            </a:r>
          </a:p>
        </p:txBody>
      </p:sp>
      <p:pic>
        <p:nvPicPr>
          <p:cNvPr id="2" name="Figure" descr="The molecular structures of glyceraldehyde, an aldose, and dihydroxyacetone, a ketose, are shown. Both sugars have a three-carbon backbone. Glyceraldehyde has a carbonyl group (c double bonded to O) at one end of the carbon chain with hydroxyl (OH) groups attached to the other carbons. Dihydroxyacetone has a carbonyl group in the middle of the chain and alcohol groups at each end. The molecular structures of linear forms of ribose, a pentose, and glucose, a hexose, are also shown. Both ribose and glucose are aldoses with a carbonyl group at the end of chain,and hydroxyl groups attached to the other carb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38" r="-1638"/>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D6176F23-33B1-4310-A5AD-A8AAD24D1E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3.4</a:t>
            </a:r>
          </a:p>
        </p:txBody>
      </p:sp>
    </p:spTree>
    <p:extLst>
      <p:ext uri="{BB962C8B-B14F-4D97-AF65-F5344CB8AC3E}">
        <p14:creationId xmlns:p14="http://schemas.microsoft.com/office/powerpoint/2010/main" val="458277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B90AC7E-CE8A-4FF1-80BF-B123D900D6B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Glucose, </a:t>
            </a:r>
            <a:r>
              <a:rPr lang="en-US" sz="1600" dirty="0" err="1"/>
              <a:t>galactose</a:t>
            </a:r>
            <a:r>
              <a:rPr lang="en-US" sz="1600" dirty="0"/>
              <a:t>, and fructose are all hexoses. They are structural isomers, meaning they have the same chemical formula (C</a:t>
            </a:r>
            <a:r>
              <a:rPr lang="en-US" sz="1600" baseline="-25000" dirty="0"/>
              <a:t>6</a:t>
            </a:r>
            <a:r>
              <a:rPr lang="en-US" sz="1600" dirty="0"/>
              <a:t>H</a:t>
            </a:r>
            <a:r>
              <a:rPr lang="en-US" sz="1600" baseline="-25000" dirty="0"/>
              <a:t>12</a:t>
            </a:r>
            <a:r>
              <a:rPr lang="en-US" sz="1600" dirty="0"/>
              <a:t>O</a:t>
            </a:r>
            <a:r>
              <a:rPr lang="en-US" sz="1600" baseline="-25000" dirty="0"/>
              <a:t>6</a:t>
            </a:r>
            <a:r>
              <a:rPr lang="en-US" sz="1600" dirty="0"/>
              <a:t>) but a different arrangement of atoms.</a:t>
            </a:r>
          </a:p>
        </p:txBody>
      </p:sp>
      <p:pic>
        <p:nvPicPr>
          <p:cNvPr id="2" name="Figure" descr="The molecular structures of the linear forms of glucose, galactose, and fructose are shown. Glucose and galactose are both aldoses with a carbonyl group (carbon double-bonded to oxygen) at one end of the molecule. A hydroxyl (OH) group is attached to each of the other residues. In glucose, the hydroxyl group attached to the second carbon is on the left side of the molecular structure and all other hydroxyl groups are on the right. In galactose, the hydroxyl groups attached to the third and fourth carbons are on the left, and the hydroxyl groups attached to the second, fifth and sixth carbon are on the right. Frucose is a ketose with C doubled bonded to O at the second carbon. All other carbons have hydroxyl groups associated with them. The hydroxyl group associated with the third carbon is on the left, and all the other hydroxyl groups are on the righ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380" r="-37380"/>
          <a:stretch>
            <a:fillRect/>
          </a:stretch>
        </p:blipFill>
        <p:spPr/>
      </p:pic>
      <p:pic>
        <p:nvPicPr>
          <p:cNvPr id="9" name="OpenStaxLogo" descr="openstax college logo">
            <a:extLst>
              <a:ext uri="{FF2B5EF4-FFF2-40B4-BE49-F238E27FC236}">
                <a16:creationId xmlns:a16="http://schemas.microsoft.com/office/drawing/2014/main" id="{D3B49FB7-57E4-4AC8-B122-8CD7EB2669A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3.5 </a:t>
            </a:r>
          </a:p>
        </p:txBody>
      </p:sp>
    </p:spTree>
    <p:extLst>
      <p:ext uri="{BB962C8B-B14F-4D97-AF65-F5344CB8AC3E}">
        <p14:creationId xmlns:p14="http://schemas.microsoft.com/office/powerpoint/2010/main" val="2232952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6685C94-0F0A-41D2-A8FF-40BC3643C8D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The conversion of glucose between linear and ring forms is shown. The glucose ring has five carbons and an oxygen. In alpha glucose, the first hydroxyl group is locked in a down position, and in beta glucose, the ring is locked in an up position. Structures for ring forms of ribose and fructose are also shown. Both sugars have a ring with four carbons and an oxyg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792" b="-4792"/>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Five and six carbon </a:t>
            </a:r>
            <a:r>
              <a:rPr lang="en-US" sz="1600" dirty="0" err="1">
                <a:solidFill>
                  <a:srgbClr val="000000"/>
                </a:solidFill>
              </a:rPr>
              <a:t>monosaccharides</a:t>
            </a:r>
            <a:r>
              <a:rPr lang="en-US" sz="1600" dirty="0">
                <a:solidFill>
                  <a:srgbClr val="000000"/>
                </a:solidFill>
              </a:rPr>
              <a:t> exist in equilibrium between linear and ring forms. When the ring forms, the side chain it closes on is locked into an </a:t>
            </a:r>
            <a:r>
              <a:rPr lang="en-US" sz="1600" i="1" dirty="0">
                <a:solidFill>
                  <a:srgbClr val="000000"/>
                </a:solidFill>
              </a:rPr>
              <a:t>α </a:t>
            </a:r>
            <a:r>
              <a:rPr lang="en-US" sz="1600" dirty="0">
                <a:solidFill>
                  <a:srgbClr val="000000"/>
                </a:solidFill>
              </a:rPr>
              <a:t>or </a:t>
            </a:r>
            <a:r>
              <a:rPr lang="en-US" sz="1600" i="1" dirty="0">
                <a:solidFill>
                  <a:srgbClr val="000000"/>
                </a:solidFill>
              </a:rPr>
              <a:t>β </a:t>
            </a:r>
            <a:r>
              <a:rPr lang="en-US" sz="1600" dirty="0">
                <a:solidFill>
                  <a:srgbClr val="000000"/>
                </a:solidFill>
              </a:rPr>
              <a:t>position. Fructose and ribose also form rings, although they form five-membered rings as opposed to the six-membered ring of glucose.</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3.6</a:t>
            </a:r>
          </a:p>
        </p:txBody>
      </p:sp>
      <p:pic>
        <p:nvPicPr>
          <p:cNvPr id="7" name="OpenStaxLogo" descr="openstax college logo">
            <a:extLst>
              <a:ext uri="{FF2B5EF4-FFF2-40B4-BE49-F238E27FC236}">
                <a16:creationId xmlns:a16="http://schemas.microsoft.com/office/drawing/2014/main" id="{7AC24B98-DB76-48D5-83C1-9532998E96C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939184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6E7DA46-E39E-4BAE-8B84-4931B4BC0DE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Sucrose is formed when a monomer of glucose and a monomer of fructose are joined in a dehydration reaction to form a </a:t>
            </a:r>
            <a:r>
              <a:rPr lang="en-US" sz="1600" dirty="0" err="1">
                <a:solidFill>
                  <a:srgbClr val="000000"/>
                </a:solidFill>
              </a:rPr>
              <a:t>glycosidic</a:t>
            </a:r>
            <a:r>
              <a:rPr lang="en-US" sz="1600" dirty="0">
                <a:solidFill>
                  <a:srgbClr val="000000"/>
                </a:solidFill>
              </a:rPr>
              <a:t> bond. In the process, a water molecule is lost. By convention, the carbon atoms in a monosaccharide are numbered from the terminal carbon closest to the carbonyl group. In sucrose, a </a:t>
            </a:r>
            <a:r>
              <a:rPr lang="en-US" sz="1600" dirty="0" err="1">
                <a:solidFill>
                  <a:srgbClr val="000000"/>
                </a:solidFill>
              </a:rPr>
              <a:t>glycosidic</a:t>
            </a:r>
            <a:r>
              <a:rPr lang="en-US" sz="1600" dirty="0">
                <a:solidFill>
                  <a:srgbClr val="000000"/>
                </a:solidFill>
              </a:rPr>
              <a:t> linkage is formed between carbon 1 in glucose and </a:t>
            </a:r>
            <a:r>
              <a:rPr lang="es-ES_tradnl" sz="1600" dirty="0" err="1">
                <a:solidFill>
                  <a:srgbClr val="000000"/>
                </a:solidFill>
              </a:rPr>
              <a:t>carbon</a:t>
            </a:r>
            <a:r>
              <a:rPr lang="es-ES_tradnl" sz="1600" dirty="0">
                <a:solidFill>
                  <a:srgbClr val="000000"/>
                </a:solidFill>
              </a:rPr>
              <a:t> 2 in </a:t>
            </a:r>
            <a:r>
              <a:rPr lang="es-ES_tradnl" sz="1600" dirty="0" err="1">
                <a:solidFill>
                  <a:srgbClr val="000000"/>
                </a:solidFill>
              </a:rPr>
              <a:t>fructose</a:t>
            </a:r>
            <a:r>
              <a:rPr lang="es-ES_tradnl" sz="1600" dirty="0">
                <a:solidFill>
                  <a:srgbClr val="000000"/>
                </a:solidFill>
              </a:rPr>
              <a:t>.</a:t>
            </a:r>
            <a:endParaRPr lang="en-US" sz="1600" dirty="0">
              <a:solidFill>
                <a:srgbClr val="000000"/>
              </a:solidFill>
            </a:endParaRPr>
          </a:p>
        </p:txBody>
      </p:sp>
      <p:pic>
        <p:nvPicPr>
          <p:cNvPr id="2" name="Figure" descr="The formation of sucrose from glucose and fructose is shown. In sucrose, the number one carbon of the glucose ring is connected to the number two carbon of fructose via an oxyg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963" b="-9963"/>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00176D94-721B-4083-9A11-F9ACABC6DF8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3.7</a:t>
            </a:r>
          </a:p>
        </p:txBody>
      </p:sp>
    </p:spTree>
    <p:extLst>
      <p:ext uri="{BB962C8B-B14F-4D97-AF65-F5344CB8AC3E}">
        <p14:creationId xmlns:p14="http://schemas.microsoft.com/office/powerpoint/2010/main" val="1202051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1432CD9-1B29-4573-B3A7-DDAAD684D4B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The chemical structures of maltose, lactose, and sucrose are shown. Both maltose and lactose are made from two glucose monomers joined together in ring form. In maltose, the oxygen in the glycosidic bond points downward. In lactose, the oxygen in the glycosidic bond points upward. Sucrose is made from glucose and fructose monomers. The oxygen in the glycosidic bond points downwar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54" r="-655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Common disaccharides include maltose (grain sugar), lactose (milk sugar), and sucrose </a:t>
            </a:r>
            <a:r>
              <a:rPr lang="es-ES_tradnl" sz="1600" dirty="0">
                <a:solidFill>
                  <a:schemeClr val="tx1"/>
                </a:solidFill>
              </a:rPr>
              <a:t>(</a:t>
            </a:r>
            <a:r>
              <a:rPr lang="es-ES_tradnl" sz="1600" dirty="0" err="1">
                <a:solidFill>
                  <a:schemeClr val="tx1"/>
                </a:solidFill>
              </a:rPr>
              <a:t>table</a:t>
            </a:r>
            <a:r>
              <a:rPr lang="es-ES_tradnl" sz="1600" dirty="0">
                <a:solidFill>
                  <a:schemeClr val="tx1"/>
                </a:solidFill>
              </a:rPr>
              <a:t> </a:t>
            </a:r>
            <a:r>
              <a:rPr lang="es-ES_tradnl" sz="1600" dirty="0" err="1">
                <a:solidFill>
                  <a:schemeClr val="tx1"/>
                </a:solidFill>
              </a:rPr>
              <a:t>sugar</a:t>
            </a:r>
            <a:r>
              <a:rPr lang="es-ES_tradnl" sz="1600" dirty="0">
                <a:solidFill>
                  <a:schemeClr val="tx1"/>
                </a:solidFill>
              </a:rPr>
              <a:t>).</a:t>
            </a:r>
            <a:endParaRPr lang="en-US" sz="160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3.8</a:t>
            </a:r>
          </a:p>
        </p:txBody>
      </p:sp>
      <p:pic>
        <p:nvPicPr>
          <p:cNvPr id="7" name="OpenStaxLogo" descr="openstax college logo">
            <a:extLst>
              <a:ext uri="{FF2B5EF4-FFF2-40B4-BE49-F238E27FC236}">
                <a16:creationId xmlns:a16="http://schemas.microsoft.com/office/drawing/2014/main" id="{1A108EF9-01BE-4C6D-8B30-499231D6457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1206461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494</TotalTime>
  <Words>3623</Words>
  <Application>Microsoft Office PowerPoint</Application>
  <PresentationFormat>On-screen Show (4:3)</PresentationFormat>
  <Paragraphs>105</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Arial Black</vt:lpstr>
      <vt:lpstr>Calibri</vt:lpstr>
      <vt:lpstr>Essential</vt:lpstr>
      <vt:lpstr>Biology</vt:lpstr>
      <vt:lpstr>Figure 3.1</vt:lpstr>
      <vt:lpstr>Figure 3.2</vt:lpstr>
      <vt:lpstr>Figure 3.3</vt:lpstr>
      <vt:lpstr>Figure 3.4</vt:lpstr>
      <vt:lpstr>Figure 3.5 </vt:lpstr>
      <vt:lpstr>Figure 3.6</vt:lpstr>
      <vt:lpstr>Figure 3.7</vt:lpstr>
      <vt:lpstr>Figure 3.8</vt:lpstr>
      <vt:lpstr>Figure 3.9</vt:lpstr>
      <vt:lpstr>Figure 3.10</vt:lpstr>
      <vt:lpstr>Figure 3.11</vt:lpstr>
      <vt:lpstr>Figure 3.12</vt:lpstr>
      <vt:lpstr>Figure 3.13</vt:lpstr>
      <vt:lpstr>Figure 3.14</vt:lpstr>
      <vt:lpstr>Figure 3.15</vt:lpstr>
      <vt:lpstr>Figure 3.16</vt:lpstr>
      <vt:lpstr>Figure 3.17</vt:lpstr>
      <vt:lpstr>Figure 3.18</vt:lpstr>
      <vt:lpstr>Figure 3.19</vt:lpstr>
      <vt:lpstr>Figure 3.20</vt:lpstr>
      <vt:lpstr>Figure 3.21</vt:lpstr>
      <vt:lpstr>Figure 3.22</vt:lpstr>
      <vt:lpstr>Figure 3.23</vt:lpstr>
      <vt:lpstr>Figure 3.24</vt:lpstr>
      <vt:lpstr>Figure 3.25</vt:lpstr>
      <vt:lpstr>Figure 3.26</vt:lpstr>
      <vt:lpstr>Figure 3.27</vt:lpstr>
      <vt:lpstr>Figure 3.28</vt:lpstr>
      <vt:lpstr>Figure 3.29</vt:lpstr>
      <vt:lpstr>Figure 3.30</vt:lpstr>
      <vt:lpstr>Figure 3.31</vt:lpstr>
      <vt:lpstr>Figure 3.32</vt:lpstr>
      <vt:lpstr>Figure 3.33</vt:lpstr>
      <vt:lpstr>Figure 3.34</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3 - BIOLOGICAL MACROMOLECULES</dc:title>
  <dc:creator>Spuddy McSpare</dc:creator>
  <cp:lastModifiedBy>Conversion_08</cp:lastModifiedBy>
  <cp:revision>129</cp:revision>
  <dcterms:created xsi:type="dcterms:W3CDTF">2012-06-04T02:13:36Z</dcterms:created>
  <dcterms:modified xsi:type="dcterms:W3CDTF">2017-09-14T21:15:43Z</dcterms:modified>
</cp:coreProperties>
</file>