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31"/>
  </p:notesMasterIdLst>
  <p:handoutMasterIdLst>
    <p:handoutMasterId r:id="rId32"/>
  </p:handoutMasterIdLst>
  <p:sldIdLst>
    <p:sldId id="256" r:id="rId2"/>
    <p:sldId id="277" r:id="rId3"/>
    <p:sldId id="282" r:id="rId4"/>
    <p:sldId id="280" r:id="rId5"/>
    <p:sldId id="284" r:id="rId6"/>
    <p:sldId id="285" r:id="rId7"/>
    <p:sldId id="283" r:id="rId8"/>
    <p:sldId id="286" r:id="rId9"/>
    <p:sldId id="287" r:id="rId10"/>
    <p:sldId id="289" r:id="rId11"/>
    <p:sldId id="290" r:id="rId12"/>
    <p:sldId id="288" r:id="rId13"/>
    <p:sldId id="291" r:id="rId14"/>
    <p:sldId id="296" r:id="rId15"/>
    <p:sldId id="292" r:id="rId16"/>
    <p:sldId id="293" r:id="rId17"/>
    <p:sldId id="294" r:id="rId18"/>
    <p:sldId id="273" r:id="rId19"/>
    <p:sldId id="295" r:id="rId20"/>
    <p:sldId id="281" r:id="rId21"/>
    <p:sldId id="298" r:id="rId22"/>
    <p:sldId id="299" r:id="rId23"/>
    <p:sldId id="300" r:id="rId24"/>
    <p:sldId id="301" r:id="rId25"/>
    <p:sldId id="279" r:id="rId26"/>
    <p:sldId id="306" r:id="rId27"/>
    <p:sldId id="307" r:id="rId28"/>
    <p:sldId id="305" r:id="rId29"/>
    <p:sldId id="30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2" autoAdjust="0"/>
  </p:normalViewPr>
  <p:slideViewPr>
    <p:cSldViewPr snapToGrid="0" snapToObjects="1">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C8F5A-B851-9F47-98F0-CE35397EEF92}" type="datetimeFigureOut">
              <a:rPr lang="en-US" smtClean="0"/>
              <a:t>09/15/17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199FA3-456A-9849-A6AD-60F9CC63EEC3}" type="slidenum">
              <a:rPr lang="en-US" smtClean="0"/>
              <a:t>‹#›</a:t>
            </a:fld>
            <a:endParaRPr lang="en-US"/>
          </a:p>
        </p:txBody>
      </p:sp>
    </p:spTree>
    <p:extLst>
      <p:ext uri="{BB962C8B-B14F-4D97-AF65-F5344CB8AC3E}">
        <p14:creationId xmlns:p14="http://schemas.microsoft.com/office/powerpoint/2010/main" val="30494063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199FA3-456A-9849-A6AD-60F9CC63EEC3}" type="slidenum">
              <a:rPr lang="en-US" smtClean="0"/>
              <a:t>8</a:t>
            </a:fld>
            <a:endParaRPr lang="en-US"/>
          </a:p>
        </p:txBody>
      </p:sp>
    </p:spTree>
    <p:extLst>
      <p:ext uri="{BB962C8B-B14F-4D97-AF65-F5344CB8AC3E}">
        <p14:creationId xmlns:p14="http://schemas.microsoft.com/office/powerpoint/2010/main" val="291345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15,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15,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15,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15,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OpenStaxLogo" descr="openstax college logo">
            <a:extLst>
              <a:ext uri="{FF2B5EF4-FFF2-40B4-BE49-F238E27FC236}">
                <a16:creationId xmlns:a16="http://schemas.microsoft.com/office/drawing/2014/main" id="{15A7377E-74AB-4095-ACC0-4027B4F40BE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7" name="Figure" descr="Biology">
            <a:extLst>
              <a:ext uri="{FF2B5EF4-FFF2-40B4-BE49-F238E27FC236}">
                <a16:creationId xmlns:a16="http://schemas.microsoft.com/office/drawing/2014/main" id="{62C7ED53-E00C-4726-B947-7FADD1B8FC1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263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 THE CHEMICAL FOUNDATION OF LIFE</a:t>
            </a:r>
          </a:p>
          <a:p>
            <a:pPr algn="ctr"/>
            <a:r>
              <a:rPr lang="en-US" sz="1600" cap="none" dirty="0">
                <a:solidFill>
                  <a:schemeClr val="tx1"/>
                </a:solidFill>
                <a:latin typeface="+mn-lt"/>
              </a:rPr>
              <a:t>PowerPoint Image Slideshow</a:t>
            </a:r>
          </a:p>
        </p:txBody>
      </p:sp>
      <p:sp>
        <p:nvSpPr>
          <p:cNvPr id="10" name="Title">
            <a:extLst>
              <a:ext uri="{FF2B5EF4-FFF2-40B4-BE49-F238E27FC236}">
                <a16:creationId xmlns:a16="http://schemas.microsoft.com/office/drawing/2014/main" id="{30118235-4834-4935-96A7-69A2D656A763}"/>
              </a:ext>
            </a:extLst>
          </p:cNvPr>
          <p:cNvSpPr>
            <a:spLocks noGrp="1"/>
          </p:cNvSpPr>
          <p:nvPr>
            <p:ph type="title" idx="4294967295"/>
          </p:nvPr>
        </p:nvSpPr>
        <p:spPr>
          <a:xfrm>
            <a:off x="0" y="690286"/>
            <a:ext cx="9144000" cy="734641"/>
          </a:xfrm>
        </p:spPr>
        <p:txBody>
          <a:bodyPr>
            <a:normAutofit/>
          </a:bodyPr>
          <a:lstStyle/>
          <a:p>
            <a:pPr algn="ctr"/>
            <a:r>
              <a:rPr lang="en-US" sz="3600" dirty="0"/>
              <a:t>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A72E582A-DC0B-45F5-AB3B-62FFEA5037C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Two or more atoms may bond with each other to form a molecule. When two </a:t>
            </a:r>
            <a:r>
              <a:rPr lang="en-US" sz="1600" dirty="0" err="1"/>
              <a:t>hydrogens</a:t>
            </a:r>
            <a:r>
              <a:rPr lang="en-US" sz="1600" dirty="0"/>
              <a:t> and an oxygen share electrons via covalent bonds, a water molecule is formed.</a:t>
            </a:r>
          </a:p>
        </p:txBody>
      </p:sp>
      <p:pic>
        <p:nvPicPr>
          <p:cNvPr id="2" name="Figure" descr="In the first image, an oxygen atom is shown with six valence electrons. Four of these valence electrons form pairs at the top and right sides of the valence shell. The other two electrons are alone on the bottom and left sides. A hydrogen atom sits next to each the lone electron of the oxygen. Each hydrogen has only one valence electron. An arrow indicates that a reaction takes place. After the reaction, in the second image, each unpaired electron in the oxygen joins an electron from one of the hydrogen atoms so that the valence rings are now connected together. The bond that forms between oxygen and hydrogen can also be represented by a das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55" r="-4855"/>
          <a:stretch>
            <a:fillRect/>
          </a:stretch>
        </p:blipFill>
        <p:spPr/>
      </p:pic>
      <p:pic>
        <p:nvPicPr>
          <p:cNvPr id="6" name="OpenStaxLogo" descr="openstax college logo">
            <a:extLst>
              <a:ext uri="{FF2B5EF4-FFF2-40B4-BE49-F238E27FC236}">
                <a16:creationId xmlns:a16="http://schemas.microsoft.com/office/drawing/2014/main" id="{ECC43664-F8A6-470C-BCCD-F9EFA8D5959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2.9</a:t>
            </a:r>
          </a:p>
        </p:txBody>
      </p:sp>
    </p:spTree>
    <p:extLst>
      <p:ext uri="{BB962C8B-B14F-4D97-AF65-F5344CB8AC3E}">
        <p14:creationId xmlns:p14="http://schemas.microsoft.com/office/powerpoint/2010/main" val="2231429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55BBFAD4-01B1-4117-A17F-B59F301BDB4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oxygen atoms in an O</a:t>
            </a:r>
            <a:r>
              <a:rPr lang="en-US" sz="1600" baseline="-25000" dirty="0"/>
              <a:t>2</a:t>
            </a:r>
            <a:r>
              <a:rPr lang="en-US" sz="1600" dirty="0"/>
              <a:t> molecule are joined by a double bond.</a:t>
            </a:r>
          </a:p>
        </p:txBody>
      </p:sp>
      <p:pic>
        <p:nvPicPr>
          <p:cNvPr id="2" name="Figure" descr="Two oxygen atoms are shown side-by-side. Each has six valence electrons, two that are paired and two that are unpaired. An arrow indicates that a reaction takes place. After the reaction, the four unpaired electrons join to form a double bond. This double bond can also be depicted by an equal sign between two O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696" b="-37696"/>
          <a:stretch>
            <a:fillRect/>
          </a:stretch>
        </p:blipFill>
        <p:spPr/>
      </p:pic>
      <p:pic>
        <p:nvPicPr>
          <p:cNvPr id="6" name="OpenStaxLogo" descr="openstax college logo">
            <a:extLst>
              <a:ext uri="{FF2B5EF4-FFF2-40B4-BE49-F238E27FC236}">
                <a16:creationId xmlns:a16="http://schemas.microsoft.com/office/drawing/2014/main" id="{BA0AE7CD-4DA1-4D76-90F3-F8ED4BE89B5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2.10</a:t>
            </a:r>
          </a:p>
        </p:txBody>
      </p:sp>
    </p:spTree>
    <p:extLst>
      <p:ext uri="{BB962C8B-B14F-4D97-AF65-F5344CB8AC3E}">
        <p14:creationId xmlns:p14="http://schemas.microsoft.com/office/powerpoint/2010/main" val="452651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F9838901-906C-4C93-ACDE-2A9A14A145F0}"/>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the formation of an ionic compound, metals lose electrons and nonmetals gain electrons to achieve an octet.</a:t>
            </a:r>
          </a:p>
        </p:txBody>
      </p:sp>
      <p:pic>
        <p:nvPicPr>
          <p:cNvPr id="2" name="Figure" descr="A sodium and a chlorine atom sit side by side. The sodium atom has one valence electron, and the chlorine atom has seven. Six of chlorine’s electrons form pairs at the top, bottom and right sides of the valence shell. The seventh electron sits alone on the left side. The sodium atom transfers its valence electron to chlorine’s valence shell, where it pairs with the unpaired left electron. An arrow indicates a reaction takes place. After the reaction takes place, the sodium becomes a cation with a charge of plus one and an empty valence shell, while the chlorine becomes an anion with a charge of minus one and a full valence shell containing eight electr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8658" b="-48658"/>
          <a:stretch>
            <a:fillRect/>
          </a:stretch>
        </p:blipFill>
        <p:spPr/>
      </p:pic>
      <p:pic>
        <p:nvPicPr>
          <p:cNvPr id="6" name="OpenStaxLogo" descr="openstax college logo">
            <a:extLst>
              <a:ext uri="{FF2B5EF4-FFF2-40B4-BE49-F238E27FC236}">
                <a16:creationId xmlns:a16="http://schemas.microsoft.com/office/drawing/2014/main" id="{A6A517EF-C7D7-4711-A764-3E0F0385B93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2.11</a:t>
            </a:r>
          </a:p>
        </p:txBody>
      </p:sp>
    </p:spTree>
    <p:extLst>
      <p:ext uri="{BB962C8B-B14F-4D97-AF65-F5344CB8AC3E}">
        <p14:creationId xmlns:p14="http://schemas.microsoft.com/office/powerpoint/2010/main" val="3938391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065A94C4-E261-4D80-B79B-747D0D0C849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Whether a molecule is polar or nonpolar depends both on bond type and molecular shape. Both water and carbon dioxide have polar covalent bonds, but carbon dioxide is linear, so the partial charges on the molecule cancel each other out.</a:t>
            </a:r>
          </a:p>
        </p:txBody>
      </p:sp>
      <p:pic>
        <p:nvPicPr>
          <p:cNvPr id="2" name="Figure" descr="Table compares water, methane and carbon dioxide molecules. In water, oxygen has a stronger pull on electrons than hydrogen resulting in a polar covalent O-H bond. Likewise in carbon dioxide the oxygen has a stronger pull on electrons than carbon and the bond is polar covalent. However, water has a bent shape because two lone pairs of electrons push the hydrogen atoms together so the molecule is polar. By contrast carbon dioxide has two double bonds that repel each other, resulting in a linear shape. The polar bonds in carbon dioxide cancel each other out, resulting in a nonpolar molecule. In methane, the bond between carbon and hydrogen is nonpolar and the molecule is a symmetrical tetrahedron with hydrogens spaced as far apart as possible on the three-dimensional sphere. Since methane is symmetrical with nonpolar bonds, it is a nonpolar molecu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7185" r="-47185"/>
          <a:stretch>
            <a:fillRect/>
          </a:stretch>
        </p:blipFill>
        <p:spPr/>
      </p:pic>
      <p:pic>
        <p:nvPicPr>
          <p:cNvPr id="6" name="OpenStaxLogo" descr="openstax college logo">
            <a:extLst>
              <a:ext uri="{FF2B5EF4-FFF2-40B4-BE49-F238E27FC236}">
                <a16:creationId xmlns:a16="http://schemas.microsoft.com/office/drawing/2014/main" id="{39704C3D-833F-4B55-A52D-D46FEE2581D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2.12</a:t>
            </a:r>
          </a:p>
        </p:txBody>
      </p:sp>
    </p:spTree>
    <p:extLst>
      <p:ext uri="{BB962C8B-B14F-4D97-AF65-F5344CB8AC3E}">
        <p14:creationId xmlns:p14="http://schemas.microsoft.com/office/powerpoint/2010/main" val="2145633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EB17611A-0098-43F1-8A19-60893158C77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Oil and water do not mix. As this macro image of oil and water shows, oil does not dissolve in water but forms droplets instead. This is due to it being a nonpolar compound. (credit: </a:t>
            </a:r>
            <a:r>
              <a:rPr lang="en-US" sz="1600" dirty="0" err="1"/>
              <a:t>Gautam</a:t>
            </a:r>
            <a:r>
              <a:rPr lang="en-US" sz="1600" dirty="0"/>
              <a:t> </a:t>
            </a:r>
            <a:r>
              <a:rPr lang="en-US" sz="1600" dirty="0" err="1"/>
              <a:t>Dogra</a:t>
            </a:r>
            <a:r>
              <a:rPr lang="en-US" sz="1600" dirty="0"/>
              <a:t>).</a:t>
            </a:r>
          </a:p>
        </p:txBody>
      </p:sp>
      <p:pic>
        <p:nvPicPr>
          <p:cNvPr id="2" name="Figure" descr="Image shows oil droplets floating in water. The oil droplets act like prisms that bend the light into all the colors of the rainb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1208" r="-51208"/>
          <a:stretch>
            <a:fillRect/>
          </a:stretch>
        </p:blipFill>
        <p:spPr/>
      </p:pic>
      <p:pic>
        <p:nvPicPr>
          <p:cNvPr id="6" name="OpenStaxLogo" descr="openstax college logo">
            <a:extLst>
              <a:ext uri="{FF2B5EF4-FFF2-40B4-BE49-F238E27FC236}">
                <a16:creationId xmlns:a16="http://schemas.microsoft.com/office/drawing/2014/main" id="{6F720B44-ECEE-41D3-A251-07EF8279B9C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2.13</a:t>
            </a:r>
          </a:p>
        </p:txBody>
      </p:sp>
    </p:spTree>
    <p:extLst>
      <p:ext uri="{BB962C8B-B14F-4D97-AF65-F5344CB8AC3E}">
        <p14:creationId xmlns:p14="http://schemas.microsoft.com/office/powerpoint/2010/main" val="210690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4BBB45DA-BC71-4506-AF83-D430019B573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Hydrogen bonding makes ice less dense than liquid water. The </a:t>
            </a:r>
            <a:r>
              <a:rPr lang="en-US" sz="1600" dirty="0">
                <a:solidFill>
                  <a:srgbClr val="6CB255"/>
                </a:solidFill>
              </a:rPr>
              <a:t>(a)</a:t>
            </a:r>
            <a:r>
              <a:rPr lang="en-US" sz="1600" dirty="0"/>
              <a:t> lattice structure of ice makes it less dense than the freely flowing molecules of liquid water, enabling it to </a:t>
            </a:r>
            <a:r>
              <a:rPr lang="en-US" sz="1600" dirty="0">
                <a:solidFill>
                  <a:srgbClr val="6CB255"/>
                </a:solidFill>
              </a:rPr>
              <a:t>(b)</a:t>
            </a:r>
            <a:r>
              <a:rPr lang="en-US" sz="1600" dirty="0"/>
              <a:t> float on water. (credit a: modification of work by Jane Whitney, image created using Visual Molecular Dynamics </a:t>
            </a:r>
            <a:r>
              <a:rPr lang="pl-PL" sz="1600" dirty="0"/>
              <a:t>(VMD) software </a:t>
            </a:r>
            <a:r>
              <a:rPr lang="en-US" sz="1600" baseline="30000" dirty="0"/>
              <a:t>[1]</a:t>
            </a:r>
            <a:r>
              <a:rPr lang="en-US" sz="1600" dirty="0"/>
              <a:t>; credit b: modification of work by Carlos Ponte)</a:t>
            </a:r>
          </a:p>
        </p:txBody>
      </p:sp>
      <p:pic>
        <p:nvPicPr>
          <p:cNvPr id="2" name="Figure" descr="Ice floes float on ocean water near a mountain range that rises out of the wat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20" b="-1520"/>
          <a:stretch>
            <a:fillRect/>
          </a:stretch>
        </p:blipFill>
        <p:spPr/>
      </p:pic>
      <p:pic>
        <p:nvPicPr>
          <p:cNvPr id="6" name="OpenStaxLogo" descr="openstax college logo">
            <a:extLst>
              <a:ext uri="{FF2B5EF4-FFF2-40B4-BE49-F238E27FC236}">
                <a16:creationId xmlns:a16="http://schemas.microsoft.com/office/drawing/2014/main" id="{39396045-A2C7-4392-B964-AF540EE8C81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2.14</a:t>
            </a:r>
          </a:p>
        </p:txBody>
      </p:sp>
    </p:spTree>
    <p:extLst>
      <p:ext uri="{BB962C8B-B14F-4D97-AF65-F5344CB8AC3E}">
        <p14:creationId xmlns:p14="http://schemas.microsoft.com/office/powerpoint/2010/main" val="1176506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6F4AF228-90F1-48B6-9FED-92247900129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When table salt (</a:t>
            </a:r>
            <a:r>
              <a:rPr lang="en-US" sz="1600" dirty="0" err="1"/>
              <a:t>NaCl</a:t>
            </a:r>
            <a:r>
              <a:rPr lang="en-US" sz="1600" dirty="0"/>
              <a:t>) is mixed in water, spheres of hydration are formed around the ions.</a:t>
            </a:r>
          </a:p>
        </p:txBody>
      </p:sp>
      <p:pic>
        <p:nvPicPr>
          <p:cNvPr id="2" name="Figure" descr="When sodium chloride dissolves in water, the positively charged sodium ions interact with the oxygen of water, and the negatively charged chlorine ions interact with the hydrogen of wat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75" b="-675"/>
          <a:stretch>
            <a:fillRect/>
          </a:stretch>
        </p:blipFill>
        <p:spPr/>
      </p:pic>
      <p:pic>
        <p:nvPicPr>
          <p:cNvPr id="6" name="OpenStaxLogo" descr="openstax college logo">
            <a:extLst>
              <a:ext uri="{FF2B5EF4-FFF2-40B4-BE49-F238E27FC236}">
                <a16:creationId xmlns:a16="http://schemas.microsoft.com/office/drawing/2014/main" id="{68A71AC4-325D-4EBC-8F2F-DADC6E2AE4F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2.15</a:t>
            </a:r>
          </a:p>
        </p:txBody>
      </p:sp>
    </p:spTree>
    <p:extLst>
      <p:ext uri="{BB962C8B-B14F-4D97-AF65-F5344CB8AC3E}">
        <p14:creationId xmlns:p14="http://schemas.microsoft.com/office/powerpoint/2010/main" val="1728060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4344EC0C-83E8-4C96-B5E4-33F6C0A8DDC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weight of the needle is pulling the surface downward; at the same time, the surface tension is pulling it up, suspending it on the surface of the water and keeping it from sinking. Notice the indentation in the water around the needle. (credit: Cory </a:t>
            </a:r>
            <a:r>
              <a:rPr lang="en-US" sz="1600" dirty="0" err="1"/>
              <a:t>Zanker</a:t>
            </a:r>
            <a:r>
              <a:rPr lang="en-US" sz="1600" dirty="0"/>
              <a:t>)</a:t>
            </a:r>
          </a:p>
        </p:txBody>
      </p:sp>
      <p:pic>
        <p:nvPicPr>
          <p:cNvPr id="2" name="Figure" descr="A need floats in a glass of wat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435" r="-26435"/>
          <a:stretch>
            <a:fillRect/>
          </a:stretch>
        </p:blipFill>
        <p:spPr/>
      </p:pic>
      <p:pic>
        <p:nvPicPr>
          <p:cNvPr id="6" name="OpenStaxLogo" descr="openstax college logo">
            <a:extLst>
              <a:ext uri="{FF2B5EF4-FFF2-40B4-BE49-F238E27FC236}">
                <a16:creationId xmlns:a16="http://schemas.microsoft.com/office/drawing/2014/main" id="{BBEB8029-529B-46A3-A55A-2D43301DF68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2.16</a:t>
            </a:r>
          </a:p>
        </p:txBody>
      </p:sp>
    </p:spTree>
    <p:extLst>
      <p:ext uri="{BB962C8B-B14F-4D97-AF65-F5344CB8AC3E}">
        <p14:creationId xmlns:p14="http://schemas.microsoft.com/office/powerpoint/2010/main" val="1853921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CB650A1F-FDD6-499E-8A8E-294D6C2A97A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Capillary action in a glass tube is caused by the adhesive forces exerted by the internal surface of the glass exceeding the cohesive forces between the water molecules themselves. (credit:  modification of work by Pearson-Scott </a:t>
            </a:r>
            <a:r>
              <a:rPr lang="en-US" sz="1600" dirty="0" err="1">
                <a:solidFill>
                  <a:schemeClr val="tx1"/>
                </a:solidFill>
              </a:rPr>
              <a:t>Foresman</a:t>
            </a:r>
            <a:r>
              <a:rPr lang="en-US" sz="1600" dirty="0">
                <a:solidFill>
                  <a:schemeClr val="tx1"/>
                </a:solidFill>
              </a:rPr>
              <a:t>, donated to the Wikimedia Foundation)</a:t>
            </a:r>
          </a:p>
        </p:txBody>
      </p:sp>
      <p:pic>
        <p:nvPicPr>
          <p:cNvPr id="2" name="Figure" descr="A thin hollow tube sits in a beaker of water. The water level inside the tube is higher than the water level in the beaker due to capillary ac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315" b="-13315"/>
          <a:stretch>
            <a:fillRect/>
          </a:stretch>
        </p:blipFill>
        <p:spPr>
          <a:xfrm>
            <a:off x="457200" y="1108075"/>
            <a:ext cx="4032250" cy="5256213"/>
          </a:xfrm>
        </p:spPr>
      </p:pic>
      <p:pic>
        <p:nvPicPr>
          <p:cNvPr id="6" name="OpenStaxLogo" descr="openstax college logo">
            <a:extLst>
              <a:ext uri="{FF2B5EF4-FFF2-40B4-BE49-F238E27FC236}">
                <a16:creationId xmlns:a16="http://schemas.microsoft.com/office/drawing/2014/main" id="{FEFB61CA-33BE-4D87-BE8E-5AF94C8FC45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2.17</a:t>
            </a:r>
          </a:p>
        </p:txBody>
      </p:sp>
    </p:spTree>
    <p:extLst>
      <p:ext uri="{BB962C8B-B14F-4D97-AF65-F5344CB8AC3E}">
        <p14:creationId xmlns:p14="http://schemas.microsoft.com/office/powerpoint/2010/main" val="3285096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7D51DB2-3B3F-49FE-B860-F2F5DFAEFB0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Water’s cohesive and adhesive properties allow this water strider (</a:t>
            </a:r>
            <a:r>
              <a:rPr lang="en-US" sz="1600" i="1" dirty="0" err="1"/>
              <a:t>Gerris</a:t>
            </a:r>
            <a:r>
              <a:rPr lang="en-US" sz="1600" dirty="0"/>
              <a:t> sp.) to stay </a:t>
            </a:r>
            <a:r>
              <a:rPr lang="ro-RO" sz="1600" dirty="0"/>
              <a:t>afloat. (credit: Tim Vickers)</a:t>
            </a:r>
            <a:endParaRPr lang="en-US" sz="1600" dirty="0"/>
          </a:p>
        </p:txBody>
      </p:sp>
      <p:pic>
        <p:nvPicPr>
          <p:cNvPr id="2" name="Figure" descr="Photo shows an insect with long, thin legs standing on the surface of wat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0506" b="10506"/>
          <a:stretch>
            <a:fillRect/>
          </a:stretch>
        </p:blipFill>
        <p:spPr/>
      </p:pic>
      <p:pic>
        <p:nvPicPr>
          <p:cNvPr id="6" name="OpenStaxLogo" descr="openstax college logo">
            <a:extLst>
              <a:ext uri="{FF2B5EF4-FFF2-40B4-BE49-F238E27FC236}">
                <a16:creationId xmlns:a16="http://schemas.microsoft.com/office/drawing/2014/main" id="{3811F0BA-5C41-4774-A682-79123B9E529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2.18</a:t>
            </a:r>
          </a:p>
        </p:txBody>
      </p:sp>
    </p:spTree>
    <p:extLst>
      <p:ext uri="{BB962C8B-B14F-4D97-AF65-F5344CB8AC3E}">
        <p14:creationId xmlns:p14="http://schemas.microsoft.com/office/powerpoint/2010/main" val="36219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5DF36F4D-92A0-4D49-9EFD-AF1C127AC3E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Atoms are the building blocks of molecules found in the universe—air, soil, water, rocks . . . and also the cells of all living organisms. In this model of an organic molecule, the atoms of carbon (black), hydrogen (white), nitrogen (blue), oxygen (red), and sulfur (yellow) are shown in proportional atomic size. The silver rods indicate chemical bonds. (credit: modification of work by Christian </a:t>
            </a:r>
            <a:r>
              <a:rPr lang="en-US" sz="1600" dirty="0" err="1"/>
              <a:t>Guthier</a:t>
            </a:r>
            <a:r>
              <a:rPr lang="en-US" sz="1600" dirty="0"/>
              <a:t>)</a:t>
            </a:r>
          </a:p>
        </p:txBody>
      </p:sp>
      <p:pic>
        <p:nvPicPr>
          <p:cNvPr id="2" name="Figure" descr="A molecular model shows hundreds of atoms, represented by yellow, red, black, blue and white balls, connected together by rods to form a molecule. The molecule has a complex but very specific three-dimensional structure with rings and branch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124" r="-12124"/>
          <a:stretch>
            <a:fillRect/>
          </a:stretch>
        </p:blipFill>
        <p:spPr/>
      </p:pic>
      <p:pic>
        <p:nvPicPr>
          <p:cNvPr id="6" name="OpenStaxLogo" descr="openstax college logo">
            <a:extLst>
              <a:ext uri="{FF2B5EF4-FFF2-40B4-BE49-F238E27FC236}">
                <a16:creationId xmlns:a16="http://schemas.microsoft.com/office/drawing/2014/main" id="{5741417A-B56B-4AF0-A2AE-AABB9207E16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2402621C-2759-42F2-A0B4-85052D2CC08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The pH scale, which ranges from zero to 14, sits next to a bar with the colors of the rainbow. The pH of common substances are given. These include gastric acid with a pH around one, lemon juice with a pH around two, orange juice with a pH around three, tomato juice with a pH around four, black coffee with a pH around five, urine with a pH around six, distilled water with a pH around seven, sea water with a pH around eight, baking soda with a pH around nine, milk of magnesia with a pH around ten, ammonia solution with a pH around 11, soapy water with a pH around 12, and bleach with a pH around 13."/>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236" b="-4236"/>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pH scale measures the concentration of hydrogen ions (H</a:t>
            </a:r>
            <a:r>
              <a:rPr lang="en-US" sz="1600" baseline="30000" dirty="0">
                <a:solidFill>
                  <a:srgbClr val="000000"/>
                </a:solidFill>
              </a:rPr>
              <a:t>+</a:t>
            </a:r>
            <a:r>
              <a:rPr lang="en-US" sz="1600" dirty="0">
                <a:solidFill>
                  <a:srgbClr val="000000"/>
                </a:solidFill>
              </a:rPr>
              <a:t>) in a solution. (credit: modification of work by Edward Stevens)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2.19</a:t>
            </a:r>
          </a:p>
        </p:txBody>
      </p:sp>
      <p:pic>
        <p:nvPicPr>
          <p:cNvPr id="6" name="OpenStaxLogo" descr="openstax college logo">
            <a:extLst>
              <a:ext uri="{FF2B5EF4-FFF2-40B4-BE49-F238E27FC236}">
                <a16:creationId xmlns:a16="http://schemas.microsoft.com/office/drawing/2014/main" id="{8938915E-7E8F-44E5-AC41-66352092AEB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2949189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A7294066-458A-4077-AFC3-67053AD121E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diagram shows the body’s buffering of blood pH levels. The blue arrows show the process of raising pH as more CO</a:t>
            </a:r>
            <a:r>
              <a:rPr lang="en-US" sz="1600" baseline="-25000" dirty="0"/>
              <a:t>2</a:t>
            </a:r>
            <a:r>
              <a:rPr lang="en-US" sz="1600" dirty="0"/>
              <a:t> is made. The purple arrows indicate the reverse process: the lowering of pH as more bicarbonate is created.</a:t>
            </a:r>
          </a:p>
        </p:txBody>
      </p:sp>
      <p:pic>
        <p:nvPicPr>
          <p:cNvPr id="2" name="Figure" descr="An H2O molecule can combine with a CO2 molecule to form H2CO3, or carbonic acid. A proton may dissociate from H2CO3, forming bicarbonate, or HCO3-, in the process. The reaction is reversible so that if acid is added protons combined with bicarbonate to form carbonic aci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49584" b="-149584"/>
          <a:stretch>
            <a:fillRect/>
          </a:stretch>
        </p:blipFill>
        <p:spPr/>
      </p:pic>
      <p:pic>
        <p:nvPicPr>
          <p:cNvPr id="6" name="OpenStaxLogo" descr="openstax college logo">
            <a:extLst>
              <a:ext uri="{FF2B5EF4-FFF2-40B4-BE49-F238E27FC236}">
                <a16:creationId xmlns:a16="http://schemas.microsoft.com/office/drawing/2014/main" id="{50AC2371-C606-470E-9053-CD12EFF20B9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2.20</a:t>
            </a:r>
          </a:p>
        </p:txBody>
      </p:sp>
    </p:spTree>
    <p:extLst>
      <p:ext uri="{BB962C8B-B14F-4D97-AF65-F5344CB8AC3E}">
        <p14:creationId xmlns:p14="http://schemas.microsoft.com/office/powerpoint/2010/main" val="1052448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E48D522-8886-492E-A74F-C7525BBC093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Methane has a tetrahedral geometry, with each of the four hydrogen atoms spaced </a:t>
            </a:r>
            <a:r>
              <a:rPr lang="pt-BR" sz="1600" dirty="0"/>
              <a:t>109.5° apart.</a:t>
            </a:r>
            <a:endParaRPr lang="en-US" sz="1600" dirty="0"/>
          </a:p>
        </p:txBody>
      </p:sp>
      <p:pic>
        <p:nvPicPr>
          <p:cNvPr id="2" name="Figure" descr="Methane, the simplest hydrocarbon, is composed of four hydrogen atoms surrounding a central carbon. The bond between the four hydrogen atoms and the central carbon spaced as far apart as possible. The resulting in a tetrahedral shape with hydrogen atoms projecting upward and off to three sides around the central carb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458" r="-11458"/>
          <a:stretch>
            <a:fillRect/>
          </a:stretch>
        </p:blipFill>
        <p:spPr/>
      </p:pic>
      <p:pic>
        <p:nvPicPr>
          <p:cNvPr id="6" name="OpenStaxLogo" descr="openstax college logo">
            <a:extLst>
              <a:ext uri="{FF2B5EF4-FFF2-40B4-BE49-F238E27FC236}">
                <a16:creationId xmlns:a16="http://schemas.microsoft.com/office/drawing/2014/main" id="{A7B87BCA-24AF-4EEB-BE40-595766FD1AB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2.21</a:t>
            </a:r>
          </a:p>
        </p:txBody>
      </p:sp>
    </p:spTree>
    <p:extLst>
      <p:ext uri="{BB962C8B-B14F-4D97-AF65-F5344CB8AC3E}">
        <p14:creationId xmlns:p14="http://schemas.microsoft.com/office/powerpoint/2010/main" val="3332142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FCD1D858-8961-4255-B169-A9CB02BFE45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When carbon forms single bonds with other atoms, the shape is tetrahedral. When two carbon atoms form a double bond, the shape is planar, or flat. Single bonds, like those found in ethane, are able to rotate. Double bonds, like those found in </a:t>
            </a:r>
            <a:r>
              <a:rPr lang="en-US" sz="1600" dirty="0" err="1"/>
              <a:t>ethene</a:t>
            </a:r>
            <a:r>
              <a:rPr lang="en-US" sz="1600" dirty="0"/>
              <a:t> cannot rotate, so the atoms on either side are locked in place.</a:t>
            </a:r>
          </a:p>
        </p:txBody>
      </p:sp>
      <p:pic>
        <p:nvPicPr>
          <p:cNvPr id="2" name="Figure" descr="Methane, the simplest hydrocarbon, is composed of four hydrogen atoms surrounding a central carbon. The bond between the four hydrogen atoms and the central carbon spaced as far apart as possible. This results in a tetrahedral shape with hydrogen atoms projecting upward and off to three sides around the central carbon. Ethane is composed of two carbons connected by a single bond. Each carbon also has three hydrogen atoms connected to it. The hydrogens are spaced as far apart from each other and from the other carbon so again the shape is tetrahedral. Ethene, like ethane, is composed of two carbon atoms, but in this case the carbons are connected by a double bond. Each carbon also has two hydrogen atoms connected to it, for a total of three bonds. The three bonds are spaced as far apart as possible around carbon, which means they are all on the same plane and pointing off in three directions. As a result, the molecule is planar, or fla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329" b="-3329"/>
          <a:stretch>
            <a:fillRect/>
          </a:stretch>
        </p:blipFill>
        <p:spPr/>
      </p:pic>
      <p:pic>
        <p:nvPicPr>
          <p:cNvPr id="6" name="OpenStaxLogo" descr="openstax college logo">
            <a:extLst>
              <a:ext uri="{FF2B5EF4-FFF2-40B4-BE49-F238E27FC236}">
                <a16:creationId xmlns:a16="http://schemas.microsoft.com/office/drawing/2014/main" id="{3FDA248D-D34C-4CF8-9C42-D4DB617E648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2.22</a:t>
            </a:r>
          </a:p>
        </p:txBody>
      </p:sp>
    </p:spTree>
    <p:extLst>
      <p:ext uri="{BB962C8B-B14F-4D97-AF65-F5344CB8AC3E}">
        <p14:creationId xmlns:p14="http://schemas.microsoft.com/office/powerpoint/2010/main" val="3968896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A3DE45D1-62CF-45E1-B45B-0CE69B7B214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Carbon can form five-and six membered rings. Single or double bonds may connect the carbons in the ring, and nitrogen may be substituted for carbon.</a:t>
            </a:r>
          </a:p>
        </p:txBody>
      </p:sp>
      <p:pic>
        <p:nvPicPr>
          <p:cNvPr id="2" name="Figure" descr="Four molecular structures are shown. Cyclopentane is a ring consisting of five carbons, each with two hydrogens attached. Cyclohexane is a ring of six carbons, each with two hydrogens attached. Benzene is a six-carbon ring with alternating double bonds. Each carbon has one hydrogen attached. Pyridine is the same as benzene, but a nitrogen is substituted for one of the carbons. No hydrogens are attached to the nitroge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5495" b="-25495"/>
          <a:stretch>
            <a:fillRect/>
          </a:stretch>
        </p:blipFill>
        <p:spPr/>
      </p:pic>
      <p:pic>
        <p:nvPicPr>
          <p:cNvPr id="6" name="OpenStaxLogo" descr="openstax college logo">
            <a:extLst>
              <a:ext uri="{FF2B5EF4-FFF2-40B4-BE49-F238E27FC236}">
                <a16:creationId xmlns:a16="http://schemas.microsoft.com/office/drawing/2014/main" id="{82CA76AE-22DF-4DB4-B958-8E979AEE46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2.23</a:t>
            </a:r>
          </a:p>
        </p:txBody>
      </p:sp>
    </p:spTree>
    <p:extLst>
      <p:ext uri="{BB962C8B-B14F-4D97-AF65-F5344CB8AC3E}">
        <p14:creationId xmlns:p14="http://schemas.microsoft.com/office/powerpoint/2010/main" val="2274346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90CF44A5-5AE1-4651-9A3A-E87BED6828D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Molecules that have the same number and type of atoms arranged differently are called isomers.</a:t>
            </a:r>
          </a:p>
          <a:p>
            <a:pPr marL="342900" indent="-342900">
              <a:buAutoNum type="alphaLcParenBoth"/>
            </a:pPr>
            <a:r>
              <a:rPr lang="en-US" sz="1600" dirty="0">
                <a:solidFill>
                  <a:srgbClr val="000000"/>
                </a:solidFill>
              </a:rPr>
              <a:t>Structural isomers have a different covalent arrangement of atoms.</a:t>
            </a:r>
          </a:p>
          <a:p>
            <a:pPr marL="342900" indent="-342900">
              <a:buAutoNum type="alphaLcParenBoth"/>
            </a:pPr>
            <a:r>
              <a:rPr lang="en-US" sz="1600" dirty="0">
                <a:solidFill>
                  <a:srgbClr val="000000"/>
                </a:solidFill>
              </a:rPr>
              <a:t>Geometric isomers have a different arrangement of atoms around a double bond.</a:t>
            </a:r>
          </a:p>
          <a:p>
            <a:pPr marL="342900" indent="-342900">
              <a:buAutoNum type="alphaLcParenBoth"/>
            </a:pPr>
            <a:r>
              <a:rPr lang="en-US" sz="1600" dirty="0">
                <a:solidFill>
                  <a:srgbClr val="000000"/>
                </a:solidFill>
              </a:rPr>
              <a:t>Enantiomers are mirror images of each other.</a:t>
            </a:r>
          </a:p>
        </p:txBody>
      </p:sp>
      <p:pic>
        <p:nvPicPr>
          <p:cNvPr id="3" name="Figure" descr="Part A shows butane and isobutene are structural isomers. Both molecules have four carbons and ten hydrogens, but in butane the carbons form a single chain, while in isobutene the carbons form a branched chain. Part B shows cis-2 butene and trans-2 butene each consist of a four-carbon chain. The two central carbons are connected by a double bond resulting in a planar, or flat shape. In the cis isomer, both terminal CH3 groups are on the same side of the plane, and two hydrogen atoms are on the opposite side. Imagine a person with arms stretched out and upwards and legs spread apart, with a glove on the left hand and a sock on the left foot: this represents a cis configuration. In cis-butene the terminal CH3 groups are on opposite sides of the plane. Now, imagine a person with outstretched arms and legs, but this time with a glove on the left hand and a sock on the right foot: this is what a trans configuration looks like. Part C shows two enantiomers, each with different arrangement of hydrogen, bromine, chlorine and fluorine around a central carbon. The molecules are mirror images of one an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89" r="-1689"/>
          <a:stretch>
            <a:fillRect/>
          </a:stretch>
        </p:blipFill>
        <p:spPr>
          <a:xfrm>
            <a:off x="457200" y="1108075"/>
            <a:ext cx="4032250" cy="5256213"/>
          </a:xfrm>
        </p:spPr>
      </p:pic>
      <p:pic>
        <p:nvPicPr>
          <p:cNvPr id="6" name="OpenStaxLogo" descr="openstax college logo">
            <a:extLst>
              <a:ext uri="{FF2B5EF4-FFF2-40B4-BE49-F238E27FC236}">
                <a16:creationId xmlns:a16="http://schemas.microsoft.com/office/drawing/2014/main" id="{27E348C3-6956-4242-BAD8-131072EA03C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2.24</a:t>
            </a:r>
          </a:p>
        </p:txBody>
      </p:sp>
    </p:spTree>
    <p:extLst>
      <p:ext uri="{BB962C8B-B14F-4D97-AF65-F5344CB8AC3E}">
        <p14:creationId xmlns:p14="http://schemas.microsoft.com/office/powerpoint/2010/main" val="1647558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E03533EC-925E-45C6-A521-FA09106D3B6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These space-filling models show a </a:t>
            </a:r>
            <a:r>
              <a:rPr lang="en-US" sz="1600" i="1" dirty="0" err="1"/>
              <a:t>cis</a:t>
            </a:r>
            <a:r>
              <a:rPr lang="en-US" sz="1600" dirty="0"/>
              <a:t> (oleic acid) and a </a:t>
            </a:r>
            <a:r>
              <a:rPr lang="en-US" sz="1600" i="1" dirty="0"/>
              <a:t>trans</a:t>
            </a:r>
            <a:r>
              <a:rPr lang="en-US" sz="1600" dirty="0"/>
              <a:t> (</a:t>
            </a:r>
            <a:r>
              <a:rPr lang="en-US" sz="1600" dirty="0" err="1"/>
              <a:t>eliadic</a:t>
            </a:r>
            <a:r>
              <a:rPr lang="en-US" sz="1600" dirty="0"/>
              <a:t> acid) fatty acid. Notice the bend in the molecule cause by the </a:t>
            </a:r>
            <a:r>
              <a:rPr lang="en-US" sz="1600" i="1" dirty="0" err="1"/>
              <a:t>cis</a:t>
            </a:r>
            <a:r>
              <a:rPr lang="en-US" sz="1600" dirty="0"/>
              <a:t> configuration.</a:t>
            </a:r>
          </a:p>
        </p:txBody>
      </p:sp>
      <p:pic>
        <p:nvPicPr>
          <p:cNvPr id="2" name="Figure" descr="Oleic acid and eliadic acid both consist of a long carbon chain. In oleic acid the chain is kinked due to the presence of a double bond about half way down, while in eliadic acid the chain is straigh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250" r="-37250"/>
          <a:stretch>
            <a:fillRect/>
          </a:stretch>
        </p:blipFill>
        <p:spPr/>
      </p:pic>
      <p:pic>
        <p:nvPicPr>
          <p:cNvPr id="6" name="OpenStaxLogo" descr="openstax college logo">
            <a:extLst>
              <a:ext uri="{FF2B5EF4-FFF2-40B4-BE49-F238E27FC236}">
                <a16:creationId xmlns:a16="http://schemas.microsoft.com/office/drawing/2014/main" id="{1FEC5982-B6D9-4EEA-80C6-0A9898203D9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2.25</a:t>
            </a:r>
          </a:p>
        </p:txBody>
      </p:sp>
    </p:spTree>
    <p:extLst>
      <p:ext uri="{BB962C8B-B14F-4D97-AF65-F5344CB8AC3E}">
        <p14:creationId xmlns:p14="http://schemas.microsoft.com/office/powerpoint/2010/main" val="744257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484B7FB6-7333-4949-967B-4E3657D3E6D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D-alanine and L-alanine are examples of enantiomers or mirror images. Only the L-forms of amino acids are used to make proteins.</a:t>
            </a:r>
            <a:endParaRPr lang="en-US" sz="1600" b="0" dirty="0">
              <a:solidFill>
                <a:schemeClr val="tx1"/>
              </a:solidFill>
            </a:endParaRPr>
          </a:p>
        </p:txBody>
      </p:sp>
      <p:pic>
        <p:nvPicPr>
          <p:cNvPr id="2" name="Figure" descr="Molecular models of D-and L-alanine are shown. The two molecules, which contain the same number of carbon, hydrogen, nitrogen atoms, are mirror images of one an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334" r="-11334"/>
          <a:stretch>
            <a:fillRect/>
          </a:stretch>
        </p:blipFill>
        <p:spPr/>
      </p:pic>
      <p:pic>
        <p:nvPicPr>
          <p:cNvPr id="6" name="OpenStaxLogo" descr="openstax college logo">
            <a:extLst>
              <a:ext uri="{FF2B5EF4-FFF2-40B4-BE49-F238E27FC236}">
                <a16:creationId xmlns:a16="http://schemas.microsoft.com/office/drawing/2014/main" id="{05B715CC-20CA-4560-957A-2FFF30B0C7C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2.26</a:t>
            </a:r>
          </a:p>
        </p:txBody>
      </p:sp>
    </p:spTree>
    <p:extLst>
      <p:ext uri="{BB962C8B-B14F-4D97-AF65-F5344CB8AC3E}">
        <p14:creationId xmlns:p14="http://schemas.microsoft.com/office/powerpoint/2010/main" val="1827441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CEA10CF6-6086-4F77-A7B2-0DD56BA00FEC}"/>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Table shows the structure and properties of different functional groups. Hydroxyl groups, which consist of OH attached to a carbon chain, are polar. Methyl groups, which consist of three hydrogens attached to a carbon chain, are nonpolar. Carbonyl groups, which consist of an oxygen double bonded to a carbon in the middle of a hydrocarbon chain, are polar. Carboxyl groups, which consist of a carbon with a double bonded oxygen and an OH group attached to a carbon chain, are able to ionize, releasing H+ ions into solution. Carboxyl groups are considered acidic. Amino groups, which consist of two hydrogens attached to a nitrogen, are able to accept H+ ions from solution, forming H3+. Amino groups are considered basic. Phosphate groups consist of a phosphorous with one double bonded oxygen and two OH groups. Another oxygen forms a link from the phosphorous to a carbon chain. Both OH groups in phosphorous can lose a H+ ion, and phosphate groups are considered acidic."/>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240" b="-3240"/>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functional groups shown here are found in many different biological molecules.</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2.27</a:t>
            </a:r>
          </a:p>
        </p:txBody>
      </p:sp>
      <p:pic>
        <p:nvPicPr>
          <p:cNvPr id="6" name="OpenStaxLogo" descr="openstax college logo">
            <a:extLst>
              <a:ext uri="{FF2B5EF4-FFF2-40B4-BE49-F238E27FC236}">
                <a16:creationId xmlns:a16="http://schemas.microsoft.com/office/drawing/2014/main" id="{E4660838-F28B-45B1-AA4B-BEC22AADF30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3972558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6A5E7032-F735-4065-9D15-ECC308572F9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Hydrogen bonds connect two strands of DNA together to create the double-helix structure.</a:t>
            </a:r>
          </a:p>
        </p:txBody>
      </p:sp>
      <p:pic>
        <p:nvPicPr>
          <p:cNvPr id="2" name="Figure" descr="Figure_02_01_12.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7237" r="-37237"/>
          <a:stretch>
            <a:fillRect/>
          </a:stretch>
        </p:blipFill>
        <p:spPr/>
      </p:pic>
      <p:pic>
        <p:nvPicPr>
          <p:cNvPr id="6" name="OpenStaxLogo" descr="openstax college logo">
            <a:extLst>
              <a:ext uri="{FF2B5EF4-FFF2-40B4-BE49-F238E27FC236}">
                <a16:creationId xmlns:a16="http://schemas.microsoft.com/office/drawing/2014/main" id="{7789784E-9731-4A13-8D42-3D94AE39375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2.28</a:t>
            </a:r>
          </a:p>
        </p:txBody>
      </p:sp>
    </p:spTree>
    <p:extLst>
      <p:ext uri="{BB962C8B-B14F-4D97-AF65-F5344CB8AC3E}">
        <p14:creationId xmlns:p14="http://schemas.microsoft.com/office/powerpoint/2010/main" val="1542731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BD11CE3D-9A58-4093-B59D-C0774FC305B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Elements, such as helium, depicted here, are made up of atoms. Atoms are made up of protons and neutrons located within the nucleus, with electrons in orbitals surrounding the nucleus.</a:t>
            </a:r>
          </a:p>
        </p:txBody>
      </p:sp>
      <p:pic>
        <p:nvPicPr>
          <p:cNvPr id="2" name="Figure" descr="This illustration shows that, like planets orbiting the sun, electrons orbit the nucleus of an atom. The nucleus contains two neutrally charged neutrons, and two positively charged protons represented by spheres. A single, circular orbital surrounding the nucleus contains two negatively charged electrons on opposite sid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354" r="-21354"/>
          <a:stretch>
            <a:fillRect/>
          </a:stretch>
        </p:blipFill>
        <p:spPr/>
      </p:pic>
      <p:pic>
        <p:nvPicPr>
          <p:cNvPr id="6" name="OpenStaxLogo" descr="openstax college logo">
            <a:extLst>
              <a:ext uri="{FF2B5EF4-FFF2-40B4-BE49-F238E27FC236}">
                <a16:creationId xmlns:a16="http://schemas.microsoft.com/office/drawing/2014/main" id="{B6E12C5A-DEBD-4276-B967-3345C2CABE9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2.2</a:t>
            </a:r>
          </a:p>
        </p:txBody>
      </p:sp>
    </p:spTree>
    <p:extLst>
      <p:ext uri="{BB962C8B-B14F-4D97-AF65-F5344CB8AC3E}">
        <p14:creationId xmlns:p14="http://schemas.microsoft.com/office/powerpoint/2010/main" val="2611083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482079E-10EB-4F8C-9D34-52BAEA970CE3}"/>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Carbon has an atomic number of six, and two stable isotopes with mass numbers of twelve and thirteen, respectively. Its atomic mass is 12.11.</a:t>
            </a:r>
          </a:p>
        </p:txBody>
      </p:sp>
      <p:pic>
        <p:nvPicPr>
          <p:cNvPr id="2" name="Figure" descr="Carbon is indicated by its atomic symbol, a capital C. Carbon has the atomic number six and two stable isotopes, carbon-12 and carbon-1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398" r="-11398"/>
          <a:stretch>
            <a:fillRect/>
          </a:stretch>
        </p:blipFill>
        <p:spPr/>
      </p:pic>
      <p:pic>
        <p:nvPicPr>
          <p:cNvPr id="6" name="OpenStaxLogo" descr="openstax college logo">
            <a:extLst>
              <a:ext uri="{FF2B5EF4-FFF2-40B4-BE49-F238E27FC236}">
                <a16:creationId xmlns:a16="http://schemas.microsoft.com/office/drawing/2014/main" id="{523D7D05-CFE8-4858-8FBF-28176C93326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2.3</a:t>
            </a:r>
          </a:p>
        </p:txBody>
      </p:sp>
    </p:spTree>
    <p:extLst>
      <p:ext uri="{BB962C8B-B14F-4D97-AF65-F5344CB8AC3E}">
        <p14:creationId xmlns:p14="http://schemas.microsoft.com/office/powerpoint/2010/main" val="3377703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98ED3864-93C5-4277-837A-DCF0E00B1F8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age of carbon-containing remains less than about 50,000 years old, such as this pygmy mammoth, can be determined using carbon dating. (credit: Bill Faulkner, NPS)</a:t>
            </a:r>
          </a:p>
        </p:txBody>
      </p:sp>
      <p:pic>
        <p:nvPicPr>
          <p:cNvPr id="2" name="Figure" descr="Photo shows scientists unearthing a mammoth skelet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434" r="-42434"/>
          <a:stretch>
            <a:fillRect/>
          </a:stretch>
        </p:blipFill>
        <p:spPr/>
      </p:pic>
      <p:pic>
        <p:nvPicPr>
          <p:cNvPr id="6" name="OpenStaxLogo" descr="openstax college logo">
            <a:extLst>
              <a:ext uri="{FF2B5EF4-FFF2-40B4-BE49-F238E27FC236}">
                <a16:creationId xmlns:a16="http://schemas.microsoft.com/office/drawing/2014/main" id="{B697F40D-05FB-4E38-9329-DB606E18FFC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2.4</a:t>
            </a:r>
          </a:p>
        </p:txBody>
      </p:sp>
    </p:spTree>
    <p:extLst>
      <p:ext uri="{BB962C8B-B14F-4D97-AF65-F5344CB8AC3E}">
        <p14:creationId xmlns:p14="http://schemas.microsoft.com/office/powerpoint/2010/main" val="215489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B2AC03D5-44D1-4ABA-B390-1917CBF431E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periodic table shows the atomic mass and atomic number of each element. The atomic number appears above the symbol for the element and the approximate atomic mass appears below it.</a:t>
            </a:r>
          </a:p>
        </p:txBody>
      </p:sp>
      <p:pic>
        <p:nvPicPr>
          <p:cNvPr id="2" name="Figure" descr="The periodic table consists of eighteen groups and seven periods. Two additional rows of elements, known as the lanthanides and actinides, are placed beneath the main table. The lanthanides include elements 57 through 71 and belong in period seven between groups three and four. The actinides include elements 89 through 98 and belong in period eight between the same groups. These elements are placed separately to make the table more compact. For each element, the name, atomic symbol, atomic number, and atomic mass are provided. The atomic number is a whole number that represents the number of protons. The atomic mass, which is the average mass of different isotopes, is estimated to two decimal places. For example, hydrogen has the atomic symbol H, the atomic number 1, and an atomic mass of 1.01. The atomic mass is always larger that the atomic number. For most small elements, the atomic mass is approximately double the atomic number as the number of protons and neutrons is about equal. The elements are divided into three categories: metals, nonmetals and metalloids. These form a diagonal line from period two, group thirteen to period seven, group sixteen. All elements to the left of the metalloids are metals, and all elements to the right are nonmeta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197" r="-39197"/>
          <a:stretch>
            <a:fillRect/>
          </a:stretch>
        </p:blipFill>
        <p:spPr/>
      </p:pic>
      <p:pic>
        <p:nvPicPr>
          <p:cNvPr id="6" name="OpenStaxLogo" descr="openstax college logo">
            <a:extLst>
              <a:ext uri="{FF2B5EF4-FFF2-40B4-BE49-F238E27FC236}">
                <a16:creationId xmlns:a16="http://schemas.microsoft.com/office/drawing/2014/main" id="{85522DAF-940A-40DC-93C7-1BF535E1642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2.5</a:t>
            </a:r>
          </a:p>
        </p:txBody>
      </p:sp>
    </p:spTree>
    <p:extLst>
      <p:ext uri="{BB962C8B-B14F-4D97-AF65-F5344CB8AC3E}">
        <p14:creationId xmlns:p14="http://schemas.microsoft.com/office/powerpoint/2010/main" val="123432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8E0D2400-B935-4432-8692-C68EB8CEA52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Bohr model was developed by </a:t>
            </a:r>
            <a:r>
              <a:rPr lang="en-US" sz="1600" dirty="0" err="1"/>
              <a:t>Niels</a:t>
            </a:r>
            <a:r>
              <a:rPr lang="en-US" sz="1600" dirty="0"/>
              <a:t> </a:t>
            </a:r>
            <a:r>
              <a:rPr lang="en-US" sz="1600" dirty="0" err="1"/>
              <a:t>Bohrs</a:t>
            </a:r>
            <a:r>
              <a:rPr lang="en-US" sz="1600" dirty="0"/>
              <a:t> in 1913. In this model, electrons exist within principal shells. An electron normally exists in the lowest energy shell available, which is the one closest to the nucleus. Energy from a photon of light can bump it up to a higher energy shell, but this situation is unstable, and the electron quickly decays back to the ground state. In the process, a photon of light is released.</a:t>
            </a:r>
          </a:p>
        </p:txBody>
      </p:sp>
      <p:pic>
        <p:nvPicPr>
          <p:cNvPr id="2" name="Figure" descr="Three concentric circles around the nucleus of a hydrogen atom represent principal shells. These are named 1n, 2n, and 3n in order of increasing distance from the nucleus. An electron orbits in the shell closest to the nucleus, 1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9042" r="-59042"/>
          <a:stretch>
            <a:fillRect/>
          </a:stretch>
        </p:blipFill>
        <p:spPr/>
      </p:pic>
      <p:pic>
        <p:nvPicPr>
          <p:cNvPr id="6" name="OpenStaxLogo" descr="openstax college logo">
            <a:extLst>
              <a:ext uri="{FF2B5EF4-FFF2-40B4-BE49-F238E27FC236}">
                <a16:creationId xmlns:a16="http://schemas.microsoft.com/office/drawing/2014/main" id="{8EF96074-603E-4D64-BB1F-40DA9340D45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2.6</a:t>
            </a:r>
          </a:p>
        </p:txBody>
      </p:sp>
    </p:spTree>
    <p:extLst>
      <p:ext uri="{BB962C8B-B14F-4D97-AF65-F5344CB8AC3E}">
        <p14:creationId xmlns:p14="http://schemas.microsoft.com/office/powerpoint/2010/main" val="3449803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3A18B1D-38DD-40E4-9BEE-4F0FFCB10239}"/>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Bohr diagrams indicate how many electrons fill each principal shell. Group 18 elements (helium, neon, and argon are shown) have a full outer, or valence, shell. A full valence shell is the most stable electron configuration. Elements in other groups have partially filled valence shells and gain or lose electrons to achieve a stable electron configuration.</a:t>
            </a:r>
          </a:p>
        </p:txBody>
      </p:sp>
      <p:pic>
        <p:nvPicPr>
          <p:cNvPr id="2" name="Figure" descr="Bohr diagrams of elements from groups 1, 14, 17 and 18, and periods 1, 2 and 3 are shown. Period 1, in which the 1n shell is filling, contains hydrogen and helium. Hydrogen, in group 1, has one valence electron. Helium, in group 18, has two valence electrons. The 1n shell holds a maximum of two electrons, so the shell is full and the electron configuration is stable. Period 2, in which the 2n shell is filling, contains lithium, carbon, fluorine, and neon. Lithium, in group 1, has 1 valence electron. Carbon, in group 14, has 4 valence electrons. Fluorine, in group 17, has 7 valence electrons. Neon, in group 18, has 8 valence electrons, a full octet. Period 3, in which the 3n shell is filling, contains sodium, silicon, chlorine, and argon. Sodium, in group 1, has 1 valence electron. Silicon, in group 14, has 4 valence electrons. Chlorine, in group 17, has 7 valence electrons. Argon, in group 18, has 8 valence electrons, a full octet."/>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27303" r="-27303"/>
          <a:stretch>
            <a:fillRect/>
          </a:stretch>
        </p:blipFill>
        <p:spPr/>
      </p:pic>
      <p:pic>
        <p:nvPicPr>
          <p:cNvPr id="6" name="OpenStaxLogo" descr="openstax college logo">
            <a:extLst>
              <a:ext uri="{FF2B5EF4-FFF2-40B4-BE49-F238E27FC236}">
                <a16:creationId xmlns:a16="http://schemas.microsoft.com/office/drawing/2014/main" id="{592D130F-2DFF-4B21-ABCA-C1E5CFBCBAC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2.7</a:t>
            </a:r>
          </a:p>
        </p:txBody>
      </p:sp>
    </p:spTree>
    <p:extLst>
      <p:ext uri="{BB962C8B-B14F-4D97-AF65-F5344CB8AC3E}">
        <p14:creationId xmlns:p14="http://schemas.microsoft.com/office/powerpoint/2010/main" val="1610133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1AD8F923-C5EC-442D-996F-FC554E572C61}"/>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i="1" dirty="0"/>
              <a:t>s</a:t>
            </a:r>
            <a:r>
              <a:rPr lang="en-US" sz="1600" dirty="0"/>
              <a:t> subshells are shaped like spheres. Both the 1n and 2n principal shells have an </a:t>
            </a:r>
            <a:r>
              <a:rPr lang="en-US" sz="1600" i="1" dirty="0"/>
              <a:t>s</a:t>
            </a:r>
            <a:r>
              <a:rPr lang="en-US" sz="1600" dirty="0"/>
              <a:t> orbital, but the size of the sphere is larger in the 2n orbital. Each sphere is a single orbital. </a:t>
            </a:r>
            <a:r>
              <a:rPr lang="en-US" sz="1600" i="1" dirty="0"/>
              <a:t>p</a:t>
            </a:r>
            <a:r>
              <a:rPr lang="en-US" sz="1600" dirty="0"/>
              <a:t> subshells are made up of three dumbbell-shaped orbitals. Principal shell 2n has a </a:t>
            </a:r>
            <a:r>
              <a:rPr lang="en-US" sz="1600" i="1" dirty="0"/>
              <a:t>p</a:t>
            </a:r>
            <a:r>
              <a:rPr lang="en-US" sz="1600" dirty="0"/>
              <a:t> subshell, but shell 1 does not.</a:t>
            </a:r>
          </a:p>
        </p:txBody>
      </p:sp>
      <p:pic>
        <p:nvPicPr>
          <p:cNvPr id="2" name="Figure" descr="Illustration shows 1ns, 2ns and 2np subshells. The 1ns subshell and 2ns subshells are both spheres, but the 2ns sphere is larger than the 1ns sphere. The 2np subshell is made up of three dumbbells that radiate out from the center of the ato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5791" r="-25791"/>
          <a:stretch>
            <a:fillRect/>
          </a:stretch>
        </p:blipFill>
        <p:spPr/>
      </p:pic>
      <p:pic>
        <p:nvPicPr>
          <p:cNvPr id="6" name="OpenStaxLogo" descr="openstax college logo">
            <a:extLst>
              <a:ext uri="{FF2B5EF4-FFF2-40B4-BE49-F238E27FC236}">
                <a16:creationId xmlns:a16="http://schemas.microsoft.com/office/drawing/2014/main" id="{658B7BEB-1CF6-4700-97AB-B1C0796E7BB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2.8</a:t>
            </a:r>
          </a:p>
        </p:txBody>
      </p:sp>
    </p:spTree>
    <p:extLst>
      <p:ext uri="{BB962C8B-B14F-4D97-AF65-F5344CB8AC3E}">
        <p14:creationId xmlns:p14="http://schemas.microsoft.com/office/powerpoint/2010/main" val="10924220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628</TotalTime>
  <Words>2780</Words>
  <Application>Microsoft Office PowerPoint</Application>
  <PresentationFormat>On-screen Show (4:3)</PresentationFormat>
  <Paragraphs>91</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Arial Black</vt:lpstr>
      <vt:lpstr>Calibri</vt:lpstr>
      <vt:lpstr>Essential</vt:lpstr>
      <vt:lpstr>Biology</vt:lpstr>
      <vt:lpstr>Figure 2.1</vt:lpstr>
      <vt:lpstr>Figure 2.2</vt:lpstr>
      <vt:lpstr>Figure 2.3</vt:lpstr>
      <vt:lpstr>Figure 2.4</vt:lpstr>
      <vt:lpstr>Figure 2.5</vt:lpstr>
      <vt:lpstr>Figure 2.6</vt:lpstr>
      <vt:lpstr>Figure 2.7</vt:lpstr>
      <vt:lpstr>Figure 2.8</vt:lpstr>
      <vt:lpstr>Figure 2.9</vt:lpstr>
      <vt:lpstr>Figure 2.10</vt:lpstr>
      <vt:lpstr>Figure 2.11</vt:lpstr>
      <vt:lpstr>Figure 2.12</vt:lpstr>
      <vt:lpstr>Figure 2.13</vt:lpstr>
      <vt:lpstr>Figure 2.14</vt:lpstr>
      <vt:lpstr>Figure 2.15</vt:lpstr>
      <vt:lpstr>Figure 2.16</vt:lpstr>
      <vt:lpstr>Figure 2.17</vt:lpstr>
      <vt:lpstr>Figure 2.18</vt:lpstr>
      <vt:lpstr>Figure 2.19</vt:lpstr>
      <vt:lpstr>Figure 2.20</vt:lpstr>
      <vt:lpstr>Figure 2.21</vt:lpstr>
      <vt:lpstr>Figure 2.22</vt:lpstr>
      <vt:lpstr>Figure 2.23</vt:lpstr>
      <vt:lpstr>Figure 2.24</vt:lpstr>
      <vt:lpstr>Figure 2.25</vt:lpstr>
      <vt:lpstr>Figure 2.26</vt:lpstr>
      <vt:lpstr>Figure 2.27</vt:lpstr>
      <vt:lpstr>Figure 2.28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2 - THE CHEMICAL FOUNDATION OF LIFE</dc:title>
  <dc:creator>Spuddy McSpare</dc:creator>
  <cp:lastModifiedBy>Conversion_08</cp:lastModifiedBy>
  <cp:revision>91</cp:revision>
  <dcterms:created xsi:type="dcterms:W3CDTF">2012-06-04T02:13:36Z</dcterms:created>
  <dcterms:modified xsi:type="dcterms:W3CDTF">2017-09-14T20:40:04Z</dcterms:modified>
</cp:coreProperties>
</file>