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3"/>
  </p:notesMasterIdLst>
  <p:handoutMasterIdLst>
    <p:handoutMasterId r:id="rId44"/>
  </p:handoutMasterIdLst>
  <p:sldIdLst>
    <p:sldId id="256" r:id="rId2"/>
    <p:sldId id="277" r:id="rId3"/>
    <p:sldId id="345" r:id="rId4"/>
    <p:sldId id="295" r:id="rId5"/>
    <p:sldId id="332" r:id="rId6"/>
    <p:sldId id="296" r:id="rId7"/>
    <p:sldId id="297" r:id="rId8"/>
    <p:sldId id="333" r:id="rId9"/>
    <p:sldId id="346" r:id="rId10"/>
    <p:sldId id="299" r:id="rId11"/>
    <p:sldId id="300" r:id="rId12"/>
    <p:sldId id="347" r:id="rId13"/>
    <p:sldId id="301" r:id="rId14"/>
    <p:sldId id="302" r:id="rId15"/>
    <p:sldId id="303" r:id="rId16"/>
    <p:sldId id="304" r:id="rId17"/>
    <p:sldId id="348" r:id="rId18"/>
    <p:sldId id="305" r:id="rId19"/>
    <p:sldId id="306" r:id="rId20"/>
    <p:sldId id="307" r:id="rId21"/>
    <p:sldId id="308" r:id="rId22"/>
    <p:sldId id="349" r:id="rId23"/>
    <p:sldId id="309" r:id="rId24"/>
    <p:sldId id="310" r:id="rId25"/>
    <p:sldId id="311" r:id="rId26"/>
    <p:sldId id="312" r:id="rId27"/>
    <p:sldId id="350" r:id="rId28"/>
    <p:sldId id="313" r:id="rId29"/>
    <p:sldId id="351" r:id="rId30"/>
    <p:sldId id="314" r:id="rId31"/>
    <p:sldId id="315" r:id="rId32"/>
    <p:sldId id="316" r:id="rId33"/>
    <p:sldId id="317" r:id="rId34"/>
    <p:sldId id="318" r:id="rId35"/>
    <p:sldId id="352" r:id="rId36"/>
    <p:sldId id="353" r:id="rId37"/>
    <p:sldId id="354" r:id="rId38"/>
    <p:sldId id="355" r:id="rId39"/>
    <p:sldId id="356" r:id="rId40"/>
    <p:sldId id="319" r:id="rId41"/>
    <p:sldId id="35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14" autoAdjust="0"/>
  </p:normalViewPr>
  <p:slideViewPr>
    <p:cSldViewPr snapToGrid="0" snapToObjects="1">
      <p:cViewPr varScale="1">
        <p:scale>
          <a:sx n="108" d="100"/>
          <a:sy n="108" d="100"/>
        </p:scale>
        <p:origin x="1704" y="78"/>
      </p:cViewPr>
      <p:guideLst>
        <p:guide orient="horz" pos="2160"/>
        <p:guide pos="2880"/>
      </p:guideLst>
    </p:cSldViewPr>
  </p:slideViewPr>
  <p:outlineViewPr>
    <p:cViewPr>
      <p:scale>
        <a:sx n="33" d="100"/>
        <a:sy n="33" d="100"/>
      </p:scale>
      <p:origin x="0" y="-211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C6980-3A0B-49D8-912C-0B4ED94CE544}"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952E5-48C4-4497-9F9F-57AA53E327C8}" type="slidenum">
              <a:rPr lang="en-US" smtClean="0"/>
              <a:t>‹#›</a:t>
            </a:fld>
            <a:endParaRPr lang="en-US"/>
          </a:p>
        </p:txBody>
      </p:sp>
    </p:spTree>
    <p:extLst>
      <p:ext uri="{BB962C8B-B14F-4D97-AF65-F5344CB8AC3E}">
        <p14:creationId xmlns:p14="http://schemas.microsoft.com/office/powerpoint/2010/main" val="233828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penStaxLogo" descr="openstax college logo">
            <a:extLst>
              <a:ext uri="{FF2B5EF4-FFF2-40B4-BE49-F238E27FC236}">
                <a16:creationId xmlns:a16="http://schemas.microsoft.com/office/drawing/2014/main" id="{730B154F-EB48-45B5-9AE9-C0A36B2EF33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8" name="Figure" descr="Biology">
            <a:extLst>
              <a:ext uri="{FF2B5EF4-FFF2-40B4-BE49-F238E27FC236}">
                <a16:creationId xmlns:a16="http://schemas.microsoft.com/office/drawing/2014/main" id="{51C2401A-4882-4836-A6F4-9D215AD122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30 PLANT FORM AND PHYSIOLOGY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CFF025B-80FB-43A1-AD58-6EEC152DED3D}"/>
              </a:ext>
            </a:extLst>
          </p:cNvPr>
          <p:cNvSpPr>
            <a:spLocks noGrp="1"/>
          </p:cNvSpPr>
          <p:nvPr>
            <p:ph type="title" idx="4294967295"/>
          </p:nvPr>
        </p:nvSpPr>
        <p:spPr>
          <a:xfrm>
            <a:off x="0" y="693425"/>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7DF0B5-DDF1-4153-97BE-6FAC93EAF31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a:t>
            </a:r>
            <a:r>
              <a:rPr lang="en-US" sz="1600" dirty="0">
                <a:solidFill>
                  <a:srgbClr val="6CB255"/>
                </a:solidFill>
              </a:rPr>
              <a:t>(a)</a:t>
            </a:r>
            <a:r>
              <a:rPr lang="en-US" sz="1600" dirty="0"/>
              <a:t> dicot stems, vascular bundles are arranged around the periphery of the ground tissue. The xylem tissue is located toward the interior of the vascular bundle, and phloem is located toward the exterior. Sclerenchyma fibers cap the vascular bundles. In </a:t>
            </a:r>
            <a:r>
              <a:rPr lang="en-US" sz="1600" dirty="0">
                <a:solidFill>
                  <a:srgbClr val="6CB255"/>
                </a:solidFill>
              </a:rPr>
              <a:t>(b)</a:t>
            </a:r>
            <a:r>
              <a:rPr lang="en-US" sz="1600" dirty="0"/>
              <a:t> monocot stems, vascular bundles composed of xylem and phloem tissues are scattered throughout the ground tissue.</a:t>
            </a:r>
          </a:p>
        </p:txBody>
      </p:sp>
      <p:pic>
        <p:nvPicPr>
          <p:cNvPr id="9" name="Figure" descr="Part A is cross section of a dicot stem. In the center of the stem is ground tissue. Symmetrically arranged near the outside of the stem are egg-shaped vascular bundles; the narrow end of the egg points inward. The inner part of the vascular bundle is xylem tissue, and the outer part is sclerenchyma tissue. Sandwiched between the xylem and sclerenchyma is the phloem. Part B is a cross section of a monocot stem. In the monocot stem, the vascular bundles are scattered throughout the ground tissue. The bundles are smaller than in the dicot stem, and distinct layers of xylem, phloem and sclerenchyma cannot be discer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59" r="-7159"/>
          <a:stretch>
            <a:fillRect/>
          </a:stretch>
        </p:blipFill>
        <p:spPr/>
      </p:pic>
      <p:pic>
        <p:nvPicPr>
          <p:cNvPr id="10" name="OpenStaxLogo" descr="openstax college logo">
            <a:extLst>
              <a:ext uri="{FF2B5EF4-FFF2-40B4-BE49-F238E27FC236}">
                <a16:creationId xmlns:a16="http://schemas.microsoft.com/office/drawing/2014/main" id="{37CDC50D-5B7F-4462-A0AF-5D66788D76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30.9</a:t>
            </a:r>
          </a:p>
        </p:txBody>
      </p:sp>
    </p:spTree>
    <p:extLst>
      <p:ext uri="{BB962C8B-B14F-4D97-AF65-F5344CB8AC3E}">
        <p14:creationId xmlns:p14="http://schemas.microsoft.com/office/powerpoint/2010/main" val="338487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1EDBD2-F6CC-4C16-9856-8805C01A681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woody plants, primary growth is followed by secondary growth, which allows the plant stem to increase in thickness or girth. Secondary vascular tissue is added as the plant grows, as well as a cork layer. The bark of a tree extends from the vascular cambium to the epidermis.</a:t>
            </a:r>
          </a:p>
        </p:txBody>
      </p:sp>
      <p:pic>
        <p:nvPicPr>
          <p:cNvPr id="9" name="Figure" descr="Left illustration shows a cross section of a woody stem undergoing primary growth. At the core of the stem is pith. Toward the outside are egg-shaped vascular bundles. Xylem is located toward the inside of the vascular bundle, and phloem is in the middle. Sclerenchyma cap the outside of the bundle. Right illustration shows a cross section of a woody stem undergoing secondary growth. As in primary growth, the core of the stem is pith. Outside the pith is a ring of secondary xylem. Rounded bundles of primary xylem tissue project from this ring into the pith. Outside the secondary xylem is a ring of secondary phloem tissue. The vascular cambium separates the xylem from the phloem. Outside the secondary phloem is the cortex layer. Bundles of primary phloem project outward from the secondary phloem into the cortex. A cork ring surrounds the cortex. The cork is separated from the cortex by a thin cork cambium. The bark of the tree extends from the vascular cambium to the epi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23" r="-35523"/>
          <a:stretch>
            <a:fillRect/>
          </a:stretch>
        </p:blipFill>
        <p:spPr/>
      </p:pic>
      <p:pic>
        <p:nvPicPr>
          <p:cNvPr id="10" name="OpenStaxLogo" descr="openstax college logo">
            <a:extLst>
              <a:ext uri="{FF2B5EF4-FFF2-40B4-BE49-F238E27FC236}">
                <a16:creationId xmlns:a16="http://schemas.microsoft.com/office/drawing/2014/main" id="{A77E447D-8C05-4358-961F-618AEB05AB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30.10</a:t>
            </a:r>
          </a:p>
        </p:txBody>
      </p:sp>
    </p:spTree>
    <p:extLst>
      <p:ext uri="{BB962C8B-B14F-4D97-AF65-F5344CB8AC3E}">
        <p14:creationId xmlns:p14="http://schemas.microsoft.com/office/powerpoint/2010/main" val="89447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99638E-D379-438C-91D2-C04C3A5566D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rough, white ovals embedded in a smooth, reddish brown woody tree trunk. Where the ovals are, it appears as if the bark has been scraped a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921" b="-892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Lenticels on the bark of this cherry tree enable the woody stem to exchange gases with the surrounding atmosphere. (credit: Roger Griffith</a:t>
            </a:r>
            <a:r>
              <a:rPr lang="en-US" sz="1600" dirty="0"/>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30.11</a:t>
            </a:r>
          </a:p>
        </p:txBody>
      </p:sp>
      <p:pic>
        <p:nvPicPr>
          <p:cNvPr id="7" name="OpenStaxLogo" descr="openstax college logo">
            <a:extLst>
              <a:ext uri="{FF2B5EF4-FFF2-40B4-BE49-F238E27FC236}">
                <a16:creationId xmlns:a16="http://schemas.microsoft.com/office/drawing/2014/main" id="{71EB2D61-07F2-4157-9C7F-87F9C4CEE0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59538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D91B46-F80F-461E-9F64-A27C7779DB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rate of wood growth increases in summer and decreases in winter, producing a characteristic ring for each year of growth. Seasonal changes in weather patterns can also affect the growth rate—note how the rings vary in thickness. (credit: Adrian </a:t>
            </a:r>
            <a:r>
              <a:rPr lang="en-US" sz="1600" dirty="0" err="1"/>
              <a:t>Pingstone</a:t>
            </a:r>
            <a:r>
              <a:rPr lang="en-US" sz="1600" dirty="0"/>
              <a:t>)</a:t>
            </a:r>
          </a:p>
        </p:txBody>
      </p:sp>
      <p:pic>
        <p:nvPicPr>
          <p:cNvPr id="9" name="Figure" descr="Photo shows a cross section of a large tree trunk with many rings projecting outward from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pic>
        <p:nvPicPr>
          <p:cNvPr id="10" name="OpenStaxLogo" descr="openstax college logo">
            <a:extLst>
              <a:ext uri="{FF2B5EF4-FFF2-40B4-BE49-F238E27FC236}">
                <a16:creationId xmlns:a16="http://schemas.microsoft.com/office/drawing/2014/main" id="{23E3F4BC-2C3A-4A7C-A8C8-B42DFC789A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30.12</a:t>
            </a:r>
          </a:p>
        </p:txBody>
      </p:sp>
    </p:spTree>
    <p:extLst>
      <p:ext uri="{BB962C8B-B14F-4D97-AF65-F5344CB8AC3E}">
        <p14:creationId xmlns:p14="http://schemas.microsoft.com/office/powerpoint/2010/main" val="374311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AA94EC-E735-4ECA-AF34-751C318EB73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Stem modifications enable plants to thrive in a variety of environments. Shown are </a:t>
            </a:r>
            <a:r>
              <a:rPr lang="en-US" sz="1200" dirty="0">
                <a:solidFill>
                  <a:srgbClr val="6CB255"/>
                </a:solidFill>
              </a:rPr>
              <a:t>(a)</a:t>
            </a:r>
            <a:r>
              <a:rPr lang="en-US" sz="1200" dirty="0"/>
              <a:t> ginger (</a:t>
            </a:r>
            <a:r>
              <a:rPr lang="en-US" sz="1200" i="1" dirty="0" err="1"/>
              <a:t>Zingiber</a:t>
            </a:r>
            <a:r>
              <a:rPr lang="en-US" sz="1200" i="1" dirty="0"/>
              <a:t> </a:t>
            </a:r>
            <a:r>
              <a:rPr lang="en-US" sz="1200" i="1" dirty="0" err="1"/>
              <a:t>officinale</a:t>
            </a:r>
            <a:r>
              <a:rPr lang="en-US" sz="1200" dirty="0"/>
              <a:t>) rhizomes, </a:t>
            </a:r>
            <a:r>
              <a:rPr lang="en-US" sz="1200" dirty="0">
                <a:solidFill>
                  <a:srgbClr val="6CB255"/>
                </a:solidFill>
              </a:rPr>
              <a:t>(b) </a:t>
            </a:r>
            <a:r>
              <a:rPr lang="en-US" sz="1200" dirty="0"/>
              <a:t>a carrion flower (</a:t>
            </a:r>
            <a:r>
              <a:rPr lang="en-US" sz="1200" i="1" dirty="0" err="1"/>
              <a:t>Amorphophallus</a:t>
            </a:r>
            <a:r>
              <a:rPr lang="en-US" sz="1200" i="1" dirty="0"/>
              <a:t> </a:t>
            </a:r>
            <a:r>
              <a:rPr lang="en-US" sz="1200" i="1" dirty="0" err="1"/>
              <a:t>titanum</a:t>
            </a:r>
            <a:r>
              <a:rPr lang="en-US" sz="1200" dirty="0"/>
              <a:t>) corm </a:t>
            </a:r>
            <a:r>
              <a:rPr lang="en-US" sz="1200" dirty="0">
                <a:solidFill>
                  <a:srgbClr val="6CB255"/>
                </a:solidFill>
              </a:rPr>
              <a:t>(c) </a:t>
            </a:r>
            <a:r>
              <a:rPr lang="en-US" sz="1200" dirty="0"/>
              <a:t>Rhodes </a:t>
            </a:r>
            <a:r>
              <a:rPr lang="it-IT" sz="1200" dirty="0" err="1"/>
              <a:t>grass</a:t>
            </a:r>
            <a:r>
              <a:rPr lang="it-IT" sz="1200" dirty="0"/>
              <a:t> (</a:t>
            </a:r>
            <a:r>
              <a:rPr lang="it-IT" sz="1200" i="1" dirty="0" err="1"/>
              <a:t>Chloris</a:t>
            </a:r>
            <a:r>
              <a:rPr lang="it-IT" sz="1200" i="1" dirty="0"/>
              <a:t> </a:t>
            </a:r>
            <a:r>
              <a:rPr lang="it-IT" sz="1200" i="1" dirty="0" err="1"/>
              <a:t>gayana</a:t>
            </a:r>
            <a:r>
              <a:rPr lang="it-IT" sz="1200" dirty="0"/>
              <a:t>) </a:t>
            </a:r>
            <a:r>
              <a:rPr lang="it-IT" sz="1200" dirty="0" err="1"/>
              <a:t>stolons</a:t>
            </a:r>
            <a:r>
              <a:rPr lang="it-IT" sz="1200" dirty="0"/>
              <a:t>, </a:t>
            </a:r>
            <a:r>
              <a:rPr lang="it-IT" sz="1200" dirty="0">
                <a:solidFill>
                  <a:srgbClr val="6CB255"/>
                </a:solidFill>
              </a:rPr>
              <a:t>(d) </a:t>
            </a:r>
            <a:r>
              <a:rPr lang="it-IT" sz="1200" dirty="0" err="1"/>
              <a:t>strawberry</a:t>
            </a:r>
            <a:r>
              <a:rPr lang="it-IT" sz="1200" dirty="0"/>
              <a:t> (</a:t>
            </a:r>
            <a:r>
              <a:rPr lang="it-IT" sz="1200" i="1" dirty="0" err="1"/>
              <a:t>Fragaria</a:t>
            </a:r>
            <a:r>
              <a:rPr lang="it-IT" sz="1200" i="1" dirty="0"/>
              <a:t> </a:t>
            </a:r>
            <a:r>
              <a:rPr lang="it-IT" sz="1200" i="1" dirty="0" err="1"/>
              <a:t>ananassa</a:t>
            </a:r>
            <a:r>
              <a:rPr lang="it-IT" sz="1200" dirty="0"/>
              <a:t>) </a:t>
            </a:r>
            <a:r>
              <a:rPr lang="it-IT" sz="1200" dirty="0" err="1"/>
              <a:t>runners</a:t>
            </a:r>
            <a:r>
              <a:rPr lang="it-IT" sz="1200" dirty="0"/>
              <a:t>,</a:t>
            </a:r>
            <a:r>
              <a:rPr lang="it-IT" sz="1200" dirty="0">
                <a:solidFill>
                  <a:srgbClr val="6CB255"/>
                </a:solidFill>
              </a:rPr>
              <a:t> (e) </a:t>
            </a:r>
            <a:r>
              <a:rPr lang="it-IT" sz="1200" dirty="0"/>
              <a:t>potato (</a:t>
            </a:r>
            <a:r>
              <a:rPr lang="it-IT" sz="1200" i="1" dirty="0" err="1"/>
              <a:t>Solanum</a:t>
            </a:r>
            <a:r>
              <a:rPr lang="it-IT" sz="1200" i="1" dirty="0"/>
              <a:t> </a:t>
            </a:r>
            <a:r>
              <a:rPr lang="en-US" sz="1200" i="1" dirty="0" err="1"/>
              <a:t>tuberosum</a:t>
            </a:r>
            <a:r>
              <a:rPr lang="en-US" sz="1200" dirty="0"/>
              <a:t>) tubers, and </a:t>
            </a:r>
            <a:r>
              <a:rPr lang="en-US" sz="1200" dirty="0">
                <a:solidFill>
                  <a:srgbClr val="6CB255"/>
                </a:solidFill>
              </a:rPr>
              <a:t>(f) </a:t>
            </a:r>
            <a:r>
              <a:rPr lang="en-US" sz="1200" dirty="0"/>
              <a:t>red onion (</a:t>
            </a:r>
            <a:r>
              <a:rPr lang="en-US" sz="1200" i="1" dirty="0"/>
              <a:t>Allium</a:t>
            </a:r>
            <a:r>
              <a:rPr lang="en-US" sz="1200" dirty="0"/>
              <a:t>) bulbs. (credit a: modification of work by </a:t>
            </a:r>
            <a:r>
              <a:rPr lang="en-US" sz="1200" dirty="0" err="1"/>
              <a:t>Maja</a:t>
            </a:r>
            <a:r>
              <a:rPr lang="en-US" sz="1200" dirty="0"/>
              <a:t> </a:t>
            </a:r>
            <a:r>
              <a:rPr lang="en-US" sz="1200" dirty="0" err="1"/>
              <a:t>Dumat</a:t>
            </a:r>
            <a:r>
              <a:rPr lang="en-US" sz="1200" dirty="0"/>
              <a:t>; credit c: modification of work by Harry Rose; credit d: modification of work by Rebecca Siegel; credit e: modification of work by Scott Bauer, USDA ARS; credit f: modification of work by Stephen </a:t>
            </a:r>
            <a:r>
              <a:rPr lang="de-DE" sz="1200" dirty="0" err="1"/>
              <a:t>Ausmus</a:t>
            </a:r>
            <a:r>
              <a:rPr lang="de-DE" sz="1200" dirty="0"/>
              <a:t>, USDA ARS)</a:t>
            </a:r>
            <a:endParaRPr lang="en-US" sz="1200" dirty="0"/>
          </a:p>
        </p:txBody>
      </p:sp>
      <p:pic>
        <p:nvPicPr>
          <p:cNvPr id="9" name="Figure" descr="Photos show six types modified stems: (a) Lumpy white ginger rhizomes are connected together. A green shoot projects from one end. (b) The carrion flower corm is conical-shaped, with white roots spreading from the bottom of the cone, just above the dirt. (c) Two grass plants are connected by a thick, brown stem. (d) Strawberry plants are connected together by a red runner. (e) The part of the potato plant that humans consume is a tuber. (f) The part of the onion plant that humans consume is a bul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1" r="-2281"/>
          <a:stretch>
            <a:fillRect/>
          </a:stretch>
        </p:blipFill>
        <p:spPr/>
      </p:pic>
      <p:pic>
        <p:nvPicPr>
          <p:cNvPr id="10" name="OpenStaxLogo" descr="openstax college logo">
            <a:extLst>
              <a:ext uri="{FF2B5EF4-FFF2-40B4-BE49-F238E27FC236}">
                <a16:creationId xmlns:a16="http://schemas.microsoft.com/office/drawing/2014/main" id="{CAE13EDE-2207-4E93-8250-4AE3B636AE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30.13</a:t>
            </a:r>
          </a:p>
        </p:txBody>
      </p:sp>
    </p:spTree>
    <p:extLst>
      <p:ext uri="{BB962C8B-B14F-4D97-AF65-F5344CB8AC3E}">
        <p14:creationId xmlns:p14="http://schemas.microsoft.com/office/powerpoint/2010/main" val="202046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4B9C4F2-0DAD-40E2-99A7-6392FFC99C8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Found in southeastern United States, </a:t>
            </a:r>
            <a:r>
              <a:rPr lang="en-US" sz="1600" dirty="0">
                <a:solidFill>
                  <a:srgbClr val="6CB255"/>
                </a:solidFill>
              </a:rPr>
              <a:t>(a) </a:t>
            </a:r>
            <a:r>
              <a:rPr lang="en-US" sz="1600" dirty="0"/>
              <a:t>buckwheat vine (</a:t>
            </a:r>
            <a:r>
              <a:rPr lang="en-US" sz="1600" i="1" dirty="0" err="1"/>
              <a:t>Brunnichia</a:t>
            </a:r>
            <a:r>
              <a:rPr lang="en-US" sz="1600" i="1" dirty="0"/>
              <a:t> </a:t>
            </a:r>
            <a:r>
              <a:rPr lang="en-US" sz="1600" i="1" dirty="0" err="1"/>
              <a:t>ovata</a:t>
            </a:r>
            <a:r>
              <a:rPr lang="en-US" sz="1600" dirty="0"/>
              <a:t>) is a weedy plant that climbs with the aid of tendrils. This one is shown climbing up a wooden stake. </a:t>
            </a:r>
            <a:r>
              <a:rPr lang="en-US" sz="1600" dirty="0">
                <a:solidFill>
                  <a:srgbClr val="6CB255"/>
                </a:solidFill>
              </a:rPr>
              <a:t>(b) </a:t>
            </a:r>
            <a:r>
              <a:rPr lang="en-US" sz="1600" dirty="0"/>
              <a:t>Thorns are modified branches. (credit a: modification of work by Christopher Meloche, USDA ARS; credit b: modification of work by “</a:t>
            </a:r>
            <a:r>
              <a:rPr lang="en-US" sz="1600" dirty="0" err="1"/>
              <a:t>macrophile</a:t>
            </a:r>
            <a:r>
              <a:rPr lang="en-US" sz="1600" dirty="0"/>
              <a:t>”/Flickr)</a:t>
            </a:r>
          </a:p>
        </p:txBody>
      </p:sp>
      <p:pic>
        <p:nvPicPr>
          <p:cNvPr id="9" name="Figure" descr="Photo shows (a) a plant clinging to a stick by wormlike tendrils and (b) two large, red thorns on a red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494" r="-13494"/>
          <a:stretch>
            <a:fillRect/>
          </a:stretch>
        </p:blipFill>
        <p:spPr/>
      </p:pic>
      <p:pic>
        <p:nvPicPr>
          <p:cNvPr id="10" name="OpenStaxLogo" descr="openstax college logo">
            <a:extLst>
              <a:ext uri="{FF2B5EF4-FFF2-40B4-BE49-F238E27FC236}">
                <a16:creationId xmlns:a16="http://schemas.microsoft.com/office/drawing/2014/main" id="{B59616D1-6851-407F-B663-CACF11F1AA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30.14</a:t>
            </a:r>
          </a:p>
        </p:txBody>
      </p:sp>
    </p:spTree>
    <p:extLst>
      <p:ext uri="{BB962C8B-B14F-4D97-AF65-F5344CB8AC3E}">
        <p14:creationId xmlns:p14="http://schemas.microsoft.com/office/powerpoint/2010/main" val="347935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B20781-5173-4847-9B2B-0CD15CF88E0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Tap root systems have a main root that grows down, while </a:t>
            </a:r>
            <a:r>
              <a:rPr lang="en-US" sz="1600" dirty="0">
                <a:solidFill>
                  <a:srgbClr val="6CB255"/>
                </a:solidFill>
              </a:rPr>
              <a:t>(b) </a:t>
            </a:r>
            <a:r>
              <a:rPr lang="en-US" sz="1600" dirty="0"/>
              <a:t>fibrous root systems consist of many small roots. (credit b: modification of work by “Austen </a:t>
            </a:r>
            <a:r>
              <a:rPr lang="en-US" sz="1600" dirty="0" err="1"/>
              <a:t>Squarepants</a:t>
            </a:r>
            <a:r>
              <a:rPr lang="en-US" sz="1600" dirty="0"/>
              <a:t>”/Flickr)</a:t>
            </a:r>
          </a:p>
        </p:txBody>
      </p:sp>
      <p:pic>
        <p:nvPicPr>
          <p:cNvPr id="10" name="Figure" descr="Top photo shows carrots, which are thick tap roots that have thin lateral roots extending from them. Bottom photo shows grasses with a fibrous root system beneath the so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50" r="-40850"/>
          <a:stretch>
            <a:fillRect/>
          </a:stretch>
        </p:blipFill>
        <p:spPr/>
      </p:pic>
      <p:pic>
        <p:nvPicPr>
          <p:cNvPr id="9" name="OpenStaxLogo" descr="openstax college logo">
            <a:extLst>
              <a:ext uri="{FF2B5EF4-FFF2-40B4-BE49-F238E27FC236}">
                <a16:creationId xmlns:a16="http://schemas.microsoft.com/office/drawing/2014/main" id="{DFD4D0EF-36A9-495E-91FC-155FD8DD60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30.15</a:t>
            </a:r>
          </a:p>
        </p:txBody>
      </p:sp>
    </p:spTree>
    <p:extLst>
      <p:ext uri="{BB962C8B-B14F-4D97-AF65-F5344CB8AC3E}">
        <p14:creationId xmlns:p14="http://schemas.microsoft.com/office/powerpoint/2010/main" val="282794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169624-98A8-4767-B01A-8BF97DD5E2E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longitudinal view of the root reveals the zones of cell division, elongation, and maturation. Cell division occurs in the apical meristem.</a:t>
            </a:r>
          </a:p>
        </p:txBody>
      </p:sp>
      <p:pic>
        <p:nvPicPr>
          <p:cNvPr id="2" name="Figure" descr="This lateral section of a root tip is divided into three areas: an upper area of maturation, a middle area of elongation, and a lower area of cell division at the root tip. In the area of maturation, root hairs extend from the main root and cells are large and rectangular. The area of elongation has no root hairs, and the cells are still rectangular, but somewhat smaller. A vascular cylinder runs through the center of the root in the area of maturation and the area of elongation. In the area of cell division the cells are much smaller. Cells within this area are called the apical meristem. A layer of cells called the root cap surrounds the apical meri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536" b="-17536"/>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E72FED57-A84E-4D8D-8DFA-3676B0FBA8C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30.16</a:t>
            </a:r>
          </a:p>
        </p:txBody>
      </p:sp>
    </p:spTree>
    <p:extLst>
      <p:ext uri="{BB962C8B-B14F-4D97-AF65-F5344CB8AC3E}">
        <p14:creationId xmlns:p14="http://schemas.microsoft.com/office/powerpoint/2010/main" val="117909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D57868-AAD0-49F2-B612-96A9EFDA8F4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Staining reveals different cell types in this light micrograph of a wheat (</a:t>
            </a:r>
            <a:r>
              <a:rPr lang="en-US" sz="1600" i="1" dirty="0" err="1"/>
              <a:t>Triticum</a:t>
            </a:r>
            <a:r>
              <a:rPr lang="en-US" sz="1600" dirty="0"/>
              <a:t>) root cross section. Sclerenchyma cells of the </a:t>
            </a:r>
            <a:r>
              <a:rPr lang="en-US" sz="1600" dirty="0" err="1"/>
              <a:t>exodermis</a:t>
            </a:r>
            <a:r>
              <a:rPr lang="en-US" sz="1600" dirty="0"/>
              <a:t> and xylem cells stain red, and phloem cells stain blue. Other cell types stain black. The stele, or vascular tissue, is the area inside endodermis (indicated by a green ring). Root hairs are visible outside the epidermis. (credit: scale-bar data from </a:t>
            </a:r>
            <a:r>
              <a:rPr lang="sv-SE" sz="1600" dirty="0"/>
              <a:t>Matt Russell)</a:t>
            </a:r>
            <a:endParaRPr lang="en-US" sz="1600" dirty="0"/>
          </a:p>
        </p:txBody>
      </p:sp>
      <p:pic>
        <p:nvPicPr>
          <p:cNvPr id="9" name="Figure" descr="The micrograph shows a root cross section. Xylem cells, whose cell walls stain red, are in the middle of the root. Patches of phloem cells, stained blue, are located at the edge of the ring of xylem cells. The pericycle is a ring of cells on the outer edge of the xylem and phloem. Another ring of cells, called the endodermis, surrounds the pericycle. Everything inside the endodermis is the sclera, or vascular tissue. Outside the endermis is the cortex. The parenchyma cells that make up the cortex are the largest in the root. Outside the cortex is the exodermis. The exodermis is about two cells thick and is made up of sclerenchyma cells that stain red. Surrounding the exodermis is the epidermis, which is a single cell layer thick. A couple of root hairs project outward from the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pic>
        <p:nvPicPr>
          <p:cNvPr id="10" name="OpenStaxLogo" descr="openstax college logo">
            <a:extLst>
              <a:ext uri="{FF2B5EF4-FFF2-40B4-BE49-F238E27FC236}">
                <a16:creationId xmlns:a16="http://schemas.microsoft.com/office/drawing/2014/main" id="{C590378A-2324-49CE-AD48-684BCAA961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30.17</a:t>
            </a:r>
          </a:p>
        </p:txBody>
      </p:sp>
    </p:spTree>
    <p:extLst>
      <p:ext uri="{BB962C8B-B14F-4D97-AF65-F5344CB8AC3E}">
        <p14:creationId xmlns:p14="http://schemas.microsoft.com/office/powerpoint/2010/main" val="405498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8C082D-44F0-4E11-9595-136425EBBE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(left) typical dicots, the vascular tissue forms an X shape in the center of the root. In(right) typical monocots, the phloem cells and the larger xylem cells form a characteristic ring around the central pith.</a:t>
            </a:r>
          </a:p>
        </p:txBody>
      </p:sp>
      <p:pic>
        <p:nvPicPr>
          <p:cNvPr id="9" name="Figure" descr="The cross section of a dicot root has an X-shaped structure at its center. The X is made up of many xylem cells. Phloem cells fill the space between the X. A ring of cells called the pericycle surrounds the xylem and phloem. The outer edge of the pericycle is called the endodermis. A thick layer of cortex tissue surrounds the pericycle. The cortex is enclosed in a layer of cells called the epidermis. The monocot root is similar to a dicot root, but the center of the root is filled with pith. The phloem cells form a ring around the pith. Round clusters of xylem cells are embedded in the phloem, symmetrically arranged around the central pith. The outer pericycle, endodermis, cortex and epidermis are the same in the dicot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319" r="-9319"/>
          <a:stretch>
            <a:fillRect/>
          </a:stretch>
        </p:blipFill>
        <p:spPr/>
      </p:pic>
      <p:pic>
        <p:nvPicPr>
          <p:cNvPr id="10" name="OpenStaxLogo" descr="openstax college logo">
            <a:extLst>
              <a:ext uri="{FF2B5EF4-FFF2-40B4-BE49-F238E27FC236}">
                <a16:creationId xmlns:a16="http://schemas.microsoft.com/office/drawing/2014/main" id="{49EA52CB-4788-40D0-9533-D47DF7AE1B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30.18</a:t>
            </a:r>
          </a:p>
        </p:txBody>
      </p:sp>
    </p:spTree>
    <p:extLst>
      <p:ext uri="{BB962C8B-B14F-4D97-AF65-F5344CB8AC3E}">
        <p14:creationId xmlns:p14="http://schemas.microsoft.com/office/powerpoint/2010/main" val="108157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6B9E7D35-1274-49B7-A2B8-50394A26420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locust leaf consists of leaflets arrayed along a central midrib. Each leaflet is a complex photosynthetic machine, exquisitely adapted to capture sunlight and carbon dioxide. An intricate vascular system supplies the leaf with water and minerals, and exports the products of photosynthesis. (credit: modification of work by Todd Petit)</a:t>
            </a:r>
          </a:p>
        </p:txBody>
      </p:sp>
      <p:pic>
        <p:nvPicPr>
          <p:cNvPr id="9" name="Figure" descr="Photo shows a plant with oval leaves that oppose each other on long, thin branc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36" r="-7436"/>
          <a:stretch>
            <a:fillRect/>
          </a:stretch>
        </p:blipFill>
        <p:spPr/>
      </p:pic>
      <p:pic>
        <p:nvPicPr>
          <p:cNvPr id="10" name="OpenStaxLogo" descr="openstax college logo">
            <a:extLst>
              <a:ext uri="{FF2B5EF4-FFF2-40B4-BE49-F238E27FC236}">
                <a16:creationId xmlns:a16="http://schemas.microsoft.com/office/drawing/2014/main" id="{A954D7CF-FC3F-4252-BCD1-7547B7ED81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FF37B0-6EA9-4877-9DA0-92097F39A8C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vegetables are modified roots.</a:t>
            </a:r>
          </a:p>
        </p:txBody>
      </p:sp>
      <p:pic>
        <p:nvPicPr>
          <p:cNvPr id="10" name="Figure" descr="Photos shows a variety of fresh vegetables in a grocery st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08D96910-A2DA-46AD-8DFB-AE380AFC24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30.19</a:t>
            </a:r>
          </a:p>
        </p:txBody>
      </p:sp>
    </p:spTree>
    <p:extLst>
      <p:ext uri="{BB962C8B-B14F-4D97-AF65-F5344CB8AC3E}">
        <p14:creationId xmlns:p14="http://schemas.microsoft.com/office/powerpoint/2010/main" val="113509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3481481-E4DA-45F3-90BC-4D727768A95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a:t>
            </a:r>
            <a:r>
              <a:rPr lang="en-US" sz="1600" dirty="0">
                <a:solidFill>
                  <a:srgbClr val="6CB255"/>
                </a:solidFill>
              </a:rPr>
              <a:t> (a) </a:t>
            </a:r>
            <a:r>
              <a:rPr lang="en-US" sz="1600" dirty="0"/>
              <a:t>banyan tree, also known as the strangler fig, begins life as an epiphyte in a host tree. Aerial roots extend to the ground and support the growing plant, which eventually strangles the host tree. The</a:t>
            </a:r>
            <a:r>
              <a:rPr lang="en-US" sz="1600" dirty="0">
                <a:solidFill>
                  <a:srgbClr val="6CB255"/>
                </a:solidFill>
              </a:rPr>
              <a:t> (b) </a:t>
            </a:r>
            <a:r>
              <a:rPr lang="en-US" sz="1600" dirty="0" err="1"/>
              <a:t>screwpine</a:t>
            </a:r>
            <a:r>
              <a:rPr lang="en-US" sz="1600" dirty="0"/>
              <a:t> develops aboveground roots that help support the plant in sandy soils. (credit a: modification of work by “</a:t>
            </a:r>
            <a:r>
              <a:rPr lang="en-US" sz="1600" dirty="0" err="1"/>
              <a:t>psyberartist</a:t>
            </a:r>
            <a:r>
              <a:rPr lang="en-US" sz="1600" dirty="0"/>
              <a:t>”/Flickr; credit b: modification of work by David </a:t>
            </a:r>
            <a:r>
              <a:rPr lang="de-DE" sz="1600" dirty="0" err="1"/>
              <a:t>Eikhoff</a:t>
            </a:r>
            <a:r>
              <a:rPr lang="de-DE" sz="1600" dirty="0"/>
              <a:t>)</a:t>
            </a:r>
            <a:endParaRPr lang="en-US" sz="1600" dirty="0"/>
          </a:p>
        </p:txBody>
      </p:sp>
      <p:pic>
        <p:nvPicPr>
          <p:cNvPr id="9" name="Figure" descr="Photo (a) shows a large tree with smaller trunks growing down from its branches, and (b) a tree with slender aerial roots spiraling downwards from the tru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17" b="-4117"/>
          <a:stretch>
            <a:fillRect/>
          </a:stretch>
        </p:blipFill>
        <p:spPr/>
      </p:pic>
      <p:pic>
        <p:nvPicPr>
          <p:cNvPr id="10" name="OpenStaxLogo" descr="openstax college logo">
            <a:extLst>
              <a:ext uri="{FF2B5EF4-FFF2-40B4-BE49-F238E27FC236}">
                <a16:creationId xmlns:a16="http://schemas.microsoft.com/office/drawing/2014/main" id="{67D45EAB-4CD3-452A-B0CD-0C76DB2E05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30.20</a:t>
            </a:r>
          </a:p>
        </p:txBody>
      </p:sp>
    </p:spTree>
    <p:extLst>
      <p:ext uri="{BB962C8B-B14F-4D97-AF65-F5344CB8AC3E}">
        <p14:creationId xmlns:p14="http://schemas.microsoft.com/office/powerpoint/2010/main" val="161705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6D5B44-1509-49A0-944D-35012FB4680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Deceptively simple in appearance, a leaf is a highly efficient structure.</a:t>
            </a:r>
          </a:p>
        </p:txBody>
      </p:sp>
      <p:pic>
        <p:nvPicPr>
          <p:cNvPr id="2" name="Figure" descr="Illustration shows the parts of a leaf. The petiole is the stem of the leaf. The midrib is a vessel that extends from the petiole to the leaf tip. Veins branch from the midrib. The lamina is the wide, flat part of the leaf. The margin is the edge of the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511" r="-67511"/>
          <a:stretch>
            <a:fillRect/>
          </a:stretch>
        </p:blipFill>
        <p:spPr/>
      </p:pic>
      <p:pic>
        <p:nvPicPr>
          <p:cNvPr id="9" name="OpenStaxLogo" descr="openstax college logo">
            <a:extLst>
              <a:ext uri="{FF2B5EF4-FFF2-40B4-BE49-F238E27FC236}">
                <a16:creationId xmlns:a16="http://schemas.microsoft.com/office/drawing/2014/main" id="{03FACD07-6FC5-4126-94CB-8FAC37751B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30.21</a:t>
            </a:r>
          </a:p>
        </p:txBody>
      </p:sp>
    </p:spTree>
    <p:extLst>
      <p:ext uri="{BB962C8B-B14F-4D97-AF65-F5344CB8AC3E}">
        <p14:creationId xmlns:p14="http://schemas.microsoft.com/office/powerpoint/2010/main" val="237395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F546F3-74D1-49A3-8469-99EBBE611E3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solidFill>
                  <a:srgbClr val="6CB255"/>
                </a:solidFill>
              </a:rPr>
              <a:t>(a) </a:t>
            </a:r>
            <a:r>
              <a:rPr lang="en-US" sz="1600" dirty="0"/>
              <a:t>Tulip (</a:t>
            </a:r>
            <a:r>
              <a:rPr lang="en-US" sz="1600" i="1" dirty="0" err="1"/>
              <a:t>Tulipa</a:t>
            </a:r>
            <a:r>
              <a:rPr lang="en-US" sz="1600" dirty="0"/>
              <a:t>), a monocot, has leaves with parallel venation. The netlike venation in this </a:t>
            </a:r>
            <a:r>
              <a:rPr lang="en-US" sz="1600" dirty="0">
                <a:solidFill>
                  <a:srgbClr val="6CB255"/>
                </a:solidFill>
              </a:rPr>
              <a:t>(b) </a:t>
            </a:r>
            <a:r>
              <a:rPr lang="en-US" sz="1600" dirty="0"/>
              <a:t>linden (</a:t>
            </a:r>
            <a:r>
              <a:rPr lang="en-US" sz="1600" i="1" dirty="0" err="1"/>
              <a:t>Tilia</a:t>
            </a:r>
            <a:r>
              <a:rPr lang="en-US" sz="1600" i="1" dirty="0"/>
              <a:t> </a:t>
            </a:r>
            <a:r>
              <a:rPr lang="en-US" sz="1600" i="1" dirty="0" err="1"/>
              <a:t>cordata</a:t>
            </a:r>
            <a:r>
              <a:rPr lang="en-US" sz="1600" dirty="0"/>
              <a:t>) leaf distinguishes it as a dicot. The </a:t>
            </a:r>
            <a:r>
              <a:rPr lang="en-US" sz="1600" dirty="0">
                <a:solidFill>
                  <a:srgbClr val="6CB255"/>
                </a:solidFill>
              </a:rPr>
              <a:t>(c) </a:t>
            </a:r>
            <a:r>
              <a:rPr lang="en-US" sz="1600" i="1" dirty="0"/>
              <a:t>Ginkgo </a:t>
            </a:r>
            <a:r>
              <a:rPr lang="en-US" sz="1600" i="1" dirty="0" err="1"/>
              <a:t>biloba</a:t>
            </a:r>
            <a:r>
              <a:rPr lang="en-US" sz="1600" i="1" dirty="0"/>
              <a:t> </a:t>
            </a:r>
            <a:r>
              <a:rPr lang="en-US" sz="1600" dirty="0"/>
              <a:t>tree has dichotomous venation. (credit a photo: modification of work by “Drewboy64”/Wikimedia Commons; credit b photo: modification of work by Roger Griffith; credit c photo: modification of work by “</a:t>
            </a:r>
            <a:r>
              <a:rPr lang="pl-PL" sz="1600" dirty="0"/>
              <a:t>geishaboy500</a:t>
            </a:r>
            <a:r>
              <a:rPr lang="en-US" sz="1600" dirty="0"/>
              <a:t>”</a:t>
            </a:r>
            <a:r>
              <a:rPr lang="pl-PL" sz="1600" dirty="0"/>
              <a:t>/</a:t>
            </a:r>
            <a:r>
              <a:rPr lang="pl-PL" sz="1600" dirty="0" err="1"/>
              <a:t>Flickr</a:t>
            </a:r>
            <a:r>
              <a:rPr lang="pl-PL" sz="1600" dirty="0"/>
              <a:t>; </a:t>
            </a:r>
            <a:r>
              <a:rPr lang="pl-PL" sz="1600" dirty="0" err="1"/>
              <a:t>credit</a:t>
            </a:r>
            <a:r>
              <a:rPr lang="pl-PL" sz="1600" dirty="0"/>
              <a:t> abc </a:t>
            </a:r>
            <a:r>
              <a:rPr lang="pl-PL" sz="1600" dirty="0" err="1"/>
              <a:t>illustrations</a:t>
            </a:r>
            <a:r>
              <a:rPr lang="pl-PL" sz="1600" dirty="0"/>
              <a:t>: </a:t>
            </a:r>
            <a:r>
              <a:rPr lang="pl-PL" sz="1600" dirty="0" err="1"/>
              <a:t>modification</a:t>
            </a:r>
            <a:r>
              <a:rPr lang="pl-PL" sz="1600" dirty="0"/>
              <a:t> of </a:t>
            </a:r>
            <a:r>
              <a:rPr lang="pl-PL" sz="1600" dirty="0" err="1"/>
              <a:t>work</a:t>
            </a:r>
            <a:r>
              <a:rPr lang="pl-PL" sz="1600" dirty="0"/>
              <a:t> by Agnieszka Kwiecień)</a:t>
            </a:r>
            <a:endParaRPr lang="en-US" sz="1600" dirty="0"/>
          </a:p>
        </p:txBody>
      </p:sp>
      <p:pic>
        <p:nvPicPr>
          <p:cNvPr id="9" name="Figure" descr="Part A photo shows the broad, sword-shaped leaves of a tulip. Parallel veins run up the leaves. Part B photo shows a teardrop-shaped linden leaf that has veins radiating out from the midrib. Smaller veins radiate out from these. Right photo shows a fan-shaped ginkgo leaf, which has veins radiating out from the peti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388" r="-22388"/>
          <a:stretch>
            <a:fillRect/>
          </a:stretch>
        </p:blipFill>
        <p:spPr/>
      </p:pic>
      <p:pic>
        <p:nvPicPr>
          <p:cNvPr id="10" name="OpenStaxLogo" descr="openstax college logo">
            <a:extLst>
              <a:ext uri="{FF2B5EF4-FFF2-40B4-BE49-F238E27FC236}">
                <a16:creationId xmlns:a16="http://schemas.microsoft.com/office/drawing/2014/main" id="{20AC6CD8-486B-440A-BFFC-CD9138C0F4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30.22</a:t>
            </a:r>
          </a:p>
        </p:txBody>
      </p:sp>
    </p:spTree>
    <p:extLst>
      <p:ext uri="{BB962C8B-B14F-4D97-AF65-F5344CB8AC3E}">
        <p14:creationId xmlns:p14="http://schemas.microsoft.com/office/powerpoint/2010/main" val="101912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16CB21-9780-43D7-AD90-A7CE51D45A8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200" dirty="0"/>
              <a:t>Leaves may be simple or compound. In simple leaves, the lamina is continuous. The </a:t>
            </a:r>
            <a:r>
              <a:rPr lang="en-US" sz="1200" dirty="0">
                <a:solidFill>
                  <a:srgbClr val="6CB255"/>
                </a:solidFill>
              </a:rPr>
              <a:t>(a)</a:t>
            </a:r>
            <a:r>
              <a:rPr lang="en-US" sz="1200" dirty="0"/>
              <a:t> banana plant (</a:t>
            </a:r>
            <a:r>
              <a:rPr lang="en-US" sz="1200" i="1" dirty="0"/>
              <a:t>Musa </a:t>
            </a:r>
            <a:r>
              <a:rPr lang="en-US" sz="1200" dirty="0"/>
              <a:t>sp.) has simple leaves. In compound leaves, the lamina is separated into leaflets. Compound leaves may be palmate or pinnate. In </a:t>
            </a:r>
            <a:r>
              <a:rPr lang="en-US" sz="1200" dirty="0">
                <a:solidFill>
                  <a:srgbClr val="6CB255"/>
                </a:solidFill>
              </a:rPr>
              <a:t>(b)</a:t>
            </a:r>
            <a:r>
              <a:rPr lang="en-US" sz="1200" dirty="0"/>
              <a:t> </a:t>
            </a:r>
            <a:r>
              <a:rPr lang="en-US" sz="1200" dirty="0" err="1"/>
              <a:t>palmately</a:t>
            </a:r>
            <a:r>
              <a:rPr lang="en-US" sz="1200" dirty="0"/>
              <a:t> compound leaves, such as those of the horse chestnut (</a:t>
            </a:r>
            <a:r>
              <a:rPr lang="en-US" sz="1200" i="1" dirty="0" err="1"/>
              <a:t>Aesculus</a:t>
            </a:r>
            <a:r>
              <a:rPr lang="en-US" sz="1200" i="1" dirty="0"/>
              <a:t> </a:t>
            </a:r>
            <a:r>
              <a:rPr lang="en-US" sz="1200" i="1" dirty="0" err="1"/>
              <a:t>hippocastanum</a:t>
            </a:r>
            <a:r>
              <a:rPr lang="en-US" sz="1200" dirty="0"/>
              <a:t>), the leaflets branch from the petiole. In </a:t>
            </a:r>
            <a:r>
              <a:rPr lang="en-US" sz="1200" dirty="0">
                <a:solidFill>
                  <a:srgbClr val="6CB255"/>
                </a:solidFill>
              </a:rPr>
              <a:t>(c)</a:t>
            </a:r>
            <a:r>
              <a:rPr lang="en-US" sz="1200" dirty="0"/>
              <a:t> </a:t>
            </a:r>
            <a:r>
              <a:rPr lang="en-US" sz="1200" dirty="0" err="1"/>
              <a:t>pinnately</a:t>
            </a:r>
            <a:r>
              <a:rPr lang="en-US" sz="1200" dirty="0"/>
              <a:t> compound leaves, the leaflets branch from the midrib, as on a scrub hickory (</a:t>
            </a:r>
            <a:r>
              <a:rPr lang="en-US" sz="1200" i="1" dirty="0" err="1"/>
              <a:t>Carya</a:t>
            </a:r>
            <a:r>
              <a:rPr lang="en-US" sz="1200" i="1" dirty="0"/>
              <a:t> </a:t>
            </a:r>
            <a:r>
              <a:rPr lang="en-US" sz="1200" i="1" dirty="0" err="1"/>
              <a:t>floridana</a:t>
            </a:r>
            <a:r>
              <a:rPr lang="en-US" sz="1200" dirty="0"/>
              <a:t>). The </a:t>
            </a:r>
            <a:r>
              <a:rPr lang="en-US" sz="1200" dirty="0">
                <a:solidFill>
                  <a:srgbClr val="6CB255"/>
                </a:solidFill>
              </a:rPr>
              <a:t>(d) </a:t>
            </a:r>
            <a:r>
              <a:rPr lang="en-US" sz="1200" dirty="0"/>
              <a:t>honey locust has double compound leaves, in which leaflets branch from the veins. (credit a: modification of work by “</a:t>
            </a:r>
            <a:r>
              <a:rPr lang="en-US" sz="1200" dirty="0" err="1"/>
              <a:t>BazzaDaRambler</a:t>
            </a:r>
            <a:r>
              <a:rPr lang="en-US" sz="1200" dirty="0"/>
              <a:t>”/Flickr; credit b: modification of work by Roberto </a:t>
            </a:r>
            <a:r>
              <a:rPr lang="en-US" sz="1200" dirty="0" err="1"/>
              <a:t>Verzo</a:t>
            </a:r>
            <a:r>
              <a:rPr lang="en-US" sz="1200" dirty="0"/>
              <a:t>; credit c: modification of work by Eric Dion; credit d: modification of work by Valerie </a:t>
            </a:r>
            <a:r>
              <a:rPr lang="en-US" sz="1200" dirty="0" err="1"/>
              <a:t>Lykes</a:t>
            </a:r>
            <a:r>
              <a:rPr lang="en-US" sz="1200" dirty="0"/>
              <a:t>)</a:t>
            </a:r>
          </a:p>
        </p:txBody>
      </p:sp>
      <p:pic>
        <p:nvPicPr>
          <p:cNvPr id="9" name="Figure" descr="Photo (a) shows the large-leaves of a potted banana plant growing from a single stem; (b) shows a horse chestnut plant, which has five leaves radiating from the petiole as fingers radiate from the palm of a hand; (c) shows a scrub hickory plant with feather-shaped leaves opposing each other along the stem, and a single leaf at the end of the stem. (d) shows a honey locust with five pairs of stem-like veins connected to the midrib. Tiny leaflets grow from the v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129" r="-60129"/>
          <a:stretch>
            <a:fillRect/>
          </a:stretch>
        </p:blipFill>
        <p:spPr/>
      </p:pic>
      <p:pic>
        <p:nvPicPr>
          <p:cNvPr id="10" name="OpenStaxLogo" descr="openstax college logo">
            <a:extLst>
              <a:ext uri="{FF2B5EF4-FFF2-40B4-BE49-F238E27FC236}">
                <a16:creationId xmlns:a16="http://schemas.microsoft.com/office/drawing/2014/main" id="{05E448CA-7B8A-49A7-9AD1-5AE05D77F8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30.23</a:t>
            </a:r>
          </a:p>
        </p:txBody>
      </p:sp>
    </p:spTree>
    <p:extLst>
      <p:ext uri="{BB962C8B-B14F-4D97-AF65-F5344CB8AC3E}">
        <p14:creationId xmlns:p14="http://schemas.microsoft.com/office/powerpoint/2010/main" val="205538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D9E258-EF75-4846-8B11-F4A26DCD9F5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Visualized at 500x with a scanning electron microscope, several stomata are clearly visible on </a:t>
            </a:r>
            <a:r>
              <a:rPr lang="en-US" sz="1600" dirty="0">
                <a:solidFill>
                  <a:srgbClr val="6CB255"/>
                </a:solidFill>
              </a:rPr>
              <a:t>(a)</a:t>
            </a:r>
            <a:r>
              <a:rPr lang="en-US" sz="1600" dirty="0"/>
              <a:t> the surface of this sumac (</a:t>
            </a:r>
            <a:r>
              <a:rPr lang="en-US" sz="1600" i="1" dirty="0" err="1"/>
              <a:t>Rhus</a:t>
            </a:r>
            <a:r>
              <a:rPr lang="en-US" sz="1600" i="1" dirty="0"/>
              <a:t> </a:t>
            </a:r>
            <a:r>
              <a:rPr lang="en-US" sz="1600" i="1" dirty="0" err="1"/>
              <a:t>glabra</a:t>
            </a:r>
            <a:r>
              <a:rPr lang="en-US" sz="1600" dirty="0"/>
              <a:t>) leaf. At 5,000x magnification, the guard cells of </a:t>
            </a:r>
            <a:r>
              <a:rPr lang="en-US" sz="1600" dirty="0">
                <a:solidFill>
                  <a:srgbClr val="6CB255"/>
                </a:solidFill>
              </a:rPr>
              <a:t>(b)</a:t>
            </a:r>
            <a:r>
              <a:rPr lang="en-US" sz="1600" dirty="0"/>
              <a:t> a single stoma from lyre-leaved sand cress (</a:t>
            </a:r>
            <a:r>
              <a:rPr lang="en-US" sz="1600" i="1" dirty="0"/>
              <a:t>Arabidopsis </a:t>
            </a:r>
            <a:r>
              <a:rPr lang="en-US" sz="1600" i="1" dirty="0" err="1"/>
              <a:t>lyrata</a:t>
            </a:r>
            <a:r>
              <a:rPr lang="en-US" sz="1600" i="1" dirty="0"/>
              <a:t>) </a:t>
            </a:r>
            <a:r>
              <a:rPr lang="en-US" sz="1600" dirty="0"/>
              <a:t>have the appearance of lips that surround the opening. In this </a:t>
            </a:r>
            <a:r>
              <a:rPr lang="en-US" sz="1600" dirty="0">
                <a:solidFill>
                  <a:srgbClr val="6CB255"/>
                </a:solidFill>
              </a:rPr>
              <a:t>(c)</a:t>
            </a:r>
            <a:r>
              <a:rPr lang="en-US" sz="1600" dirty="0"/>
              <a:t> light micrograph cross-section of an </a:t>
            </a:r>
            <a:r>
              <a:rPr lang="en-US" sz="1600" i="1" dirty="0"/>
              <a:t>A. </a:t>
            </a:r>
            <a:r>
              <a:rPr lang="en-US" sz="1600" i="1" dirty="0" err="1"/>
              <a:t>lyrata</a:t>
            </a:r>
            <a:r>
              <a:rPr lang="en-US" sz="1600" i="1" dirty="0"/>
              <a:t> </a:t>
            </a:r>
            <a:r>
              <a:rPr lang="en-US" sz="1600" dirty="0"/>
              <a:t>leaf, the guard cell pair is visible along with the large, sub-</a:t>
            </a:r>
            <a:r>
              <a:rPr lang="en-US" sz="1600" dirty="0" err="1"/>
              <a:t>stomatal</a:t>
            </a:r>
            <a:r>
              <a:rPr lang="en-US" sz="1600" dirty="0"/>
              <a:t> air space in the leaf. (credit: modification of work by Robert R. Wise; part c scale-bar data from Matt Russell)</a:t>
            </a:r>
          </a:p>
        </p:txBody>
      </p:sp>
      <p:pic>
        <p:nvPicPr>
          <p:cNvPr id="9" name="Figure" descr="Photo (a) shows small oval-like stomata scattered on the bumpy surface of a leaf that is magnified 500 times; (b) is a close-up of a stoma showing the thick lip-like guard cells either side of an opening. Photo (a) and (b) are scanning electron micrographs. Photo (c) is a light micrograph of a leaf cross section that shows a large air space underneath two guard cells. The air space is surrounded by large oval and egg-shape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890" b="-33890"/>
          <a:stretch>
            <a:fillRect/>
          </a:stretch>
        </p:blipFill>
        <p:spPr/>
      </p:pic>
      <p:pic>
        <p:nvPicPr>
          <p:cNvPr id="10" name="OpenStaxLogo" descr="openstax college logo">
            <a:extLst>
              <a:ext uri="{FF2B5EF4-FFF2-40B4-BE49-F238E27FC236}">
                <a16:creationId xmlns:a16="http://schemas.microsoft.com/office/drawing/2014/main" id="{E001A622-0695-4DBD-90DF-CBCB7A48A5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30.24</a:t>
            </a:r>
          </a:p>
        </p:txBody>
      </p:sp>
    </p:spTree>
    <p:extLst>
      <p:ext uri="{BB962C8B-B14F-4D97-AF65-F5344CB8AC3E}">
        <p14:creationId xmlns:p14="http://schemas.microsoft.com/office/powerpoint/2010/main" val="125043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566D7D-D44F-45D2-87A9-17DC98FF82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err="1"/>
              <a:t>Trichomes</a:t>
            </a:r>
            <a:r>
              <a:rPr lang="en-US" sz="1600" dirty="0"/>
              <a:t> give leaves a fuzzy appearance as in this </a:t>
            </a:r>
            <a:r>
              <a:rPr lang="en-US" sz="1600" dirty="0">
                <a:solidFill>
                  <a:srgbClr val="6CB255"/>
                </a:solidFill>
              </a:rPr>
              <a:t>(a)</a:t>
            </a:r>
            <a:r>
              <a:rPr lang="en-US" sz="1600" dirty="0"/>
              <a:t> sundew (</a:t>
            </a:r>
            <a:r>
              <a:rPr lang="en-US" sz="1600" i="1" dirty="0" err="1"/>
              <a:t>Drosera</a:t>
            </a:r>
            <a:r>
              <a:rPr lang="en-US" sz="1600" i="1" dirty="0"/>
              <a:t> </a:t>
            </a:r>
            <a:r>
              <a:rPr lang="en-US" sz="1600" dirty="0"/>
              <a:t>sp.). Leaf </a:t>
            </a:r>
            <a:r>
              <a:rPr lang="en-US" sz="1600" dirty="0" err="1"/>
              <a:t>trichomes</a:t>
            </a:r>
            <a:r>
              <a:rPr lang="en-US" sz="1600" dirty="0"/>
              <a:t> include </a:t>
            </a:r>
            <a:r>
              <a:rPr lang="en-US" sz="1600" dirty="0">
                <a:solidFill>
                  <a:srgbClr val="6CB255"/>
                </a:solidFill>
              </a:rPr>
              <a:t>(b)</a:t>
            </a:r>
            <a:r>
              <a:rPr lang="en-US" sz="1600" dirty="0"/>
              <a:t> branched </a:t>
            </a:r>
            <a:r>
              <a:rPr lang="en-US" sz="1600" dirty="0" err="1"/>
              <a:t>trichomes</a:t>
            </a:r>
            <a:r>
              <a:rPr lang="en-US" sz="1600" dirty="0"/>
              <a:t> on the leaf of </a:t>
            </a:r>
            <a:r>
              <a:rPr lang="en-US" sz="1600" i="1" dirty="0"/>
              <a:t>Arabidopsis </a:t>
            </a:r>
            <a:r>
              <a:rPr lang="en-US" sz="1600" i="1" dirty="0" err="1"/>
              <a:t>lyrata</a:t>
            </a:r>
            <a:r>
              <a:rPr lang="en-US" sz="1600" i="1" dirty="0"/>
              <a:t> </a:t>
            </a:r>
            <a:r>
              <a:rPr lang="en-US" sz="1600" dirty="0"/>
              <a:t>and </a:t>
            </a:r>
            <a:r>
              <a:rPr lang="en-US" sz="1600" dirty="0">
                <a:solidFill>
                  <a:srgbClr val="6CB255"/>
                </a:solidFill>
              </a:rPr>
              <a:t>(c)</a:t>
            </a:r>
            <a:r>
              <a:rPr lang="en-US" sz="1600" dirty="0"/>
              <a:t> </a:t>
            </a:r>
            <a:r>
              <a:rPr lang="en-US" sz="1600" dirty="0" err="1"/>
              <a:t>multibranched</a:t>
            </a:r>
            <a:r>
              <a:rPr lang="en-US" sz="1600" dirty="0"/>
              <a:t> </a:t>
            </a:r>
            <a:r>
              <a:rPr lang="en-US" sz="1600" dirty="0" err="1"/>
              <a:t>trichomes</a:t>
            </a:r>
            <a:r>
              <a:rPr lang="en-US" sz="1600" dirty="0"/>
              <a:t> on a mature </a:t>
            </a:r>
            <a:r>
              <a:rPr lang="en-US" sz="1600" i="1" dirty="0" err="1"/>
              <a:t>Quercus</a:t>
            </a:r>
            <a:r>
              <a:rPr lang="en-US" sz="1600" i="1" dirty="0"/>
              <a:t> </a:t>
            </a:r>
            <a:r>
              <a:rPr lang="en-US" sz="1600" i="1" dirty="0" err="1"/>
              <a:t>marilandica</a:t>
            </a:r>
            <a:r>
              <a:rPr lang="en-US" sz="1600" i="1" dirty="0"/>
              <a:t> </a:t>
            </a:r>
            <a:r>
              <a:rPr lang="en-US" sz="1600" dirty="0"/>
              <a:t>leaf. (credit a: John Freeland; credit b, c: modification of work by Robert R. Wise; scale-bar data from Matt Russell)</a:t>
            </a:r>
          </a:p>
        </p:txBody>
      </p:sp>
      <p:pic>
        <p:nvPicPr>
          <p:cNvPr id="9" name="Figure" descr="Photo (a) shows a plant with many fuzzy white hairs growing from its surface. Scanning electron micrograph (b) shows branched tree-like hairs emerging from the surface of a leaf. The trunk of each hair is about 250 microns tall. Branches are somewhat shorter. Scanning electron micrograph (c) shows many multi-pronged hairs about 100 microns long that look like sea anemones scattered across a leaf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761" b="-24761"/>
          <a:stretch>
            <a:fillRect/>
          </a:stretch>
        </p:blipFill>
        <p:spPr/>
      </p:pic>
      <p:pic>
        <p:nvPicPr>
          <p:cNvPr id="10" name="OpenStaxLogo" descr="openstax college logo">
            <a:extLst>
              <a:ext uri="{FF2B5EF4-FFF2-40B4-BE49-F238E27FC236}">
                <a16:creationId xmlns:a16="http://schemas.microsoft.com/office/drawing/2014/main" id="{E3827C51-4CB6-41B6-81A0-936EC29BA0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30.25</a:t>
            </a:r>
          </a:p>
        </p:txBody>
      </p:sp>
    </p:spTree>
    <p:extLst>
      <p:ext uri="{BB962C8B-B14F-4D97-AF65-F5344CB8AC3E}">
        <p14:creationId xmlns:p14="http://schemas.microsoft.com/office/powerpoint/2010/main" val="419452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DCECBEA-9C9F-437D-8E31-456A8CA7055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rmAutofit lnSpcReduction="10000"/>
          </a:bodyPr>
          <a:lstStyle/>
          <a:p>
            <a:r>
              <a:rPr lang="en-US" sz="1600" dirty="0">
                <a:solidFill>
                  <a:schemeClr val="tx1"/>
                </a:solidFill>
              </a:rPr>
              <a:t>In the </a:t>
            </a:r>
            <a:r>
              <a:rPr lang="en-US" sz="1600" dirty="0">
                <a:solidFill>
                  <a:srgbClr val="6CB255"/>
                </a:solidFill>
              </a:rPr>
              <a:t>(a) </a:t>
            </a:r>
            <a:r>
              <a:rPr lang="en-US" sz="1600" dirty="0">
                <a:solidFill>
                  <a:schemeClr val="tx1"/>
                </a:solidFill>
              </a:rPr>
              <a:t>leaf drawing, the central mesophyll is sandwiched between an upper and lower epidermis. The mesophyll has two layers: an upper palisade layer comprised of tightly packed, columnar cells, and a lower spongy layer, comprised of loosely packed, irregularly shaped cells. Stomata on the leaf underside allow gas exchange. A waxy cuticle covers all aerial surfaces of land plants to minimize water loss. These leaf layers are clearly visible in the </a:t>
            </a:r>
            <a:r>
              <a:rPr lang="en-US" sz="1600" dirty="0">
                <a:solidFill>
                  <a:srgbClr val="6CB255"/>
                </a:solidFill>
              </a:rPr>
              <a:t>(b) </a:t>
            </a:r>
            <a:r>
              <a:rPr lang="en-US" sz="1600" dirty="0">
                <a:solidFill>
                  <a:schemeClr val="tx1"/>
                </a:solidFill>
              </a:rPr>
              <a:t>scanning electron micrograph. The numerous small bumps in the palisade parenchyma cells are chloroplasts. Chloroplasts are also present in the spongy parenchyma, but are not as obvious. The bumps protruding from the lower surface of the leave are glandular </a:t>
            </a:r>
            <a:r>
              <a:rPr lang="en-US" sz="1600" dirty="0" err="1">
                <a:solidFill>
                  <a:schemeClr val="tx1"/>
                </a:solidFill>
              </a:rPr>
              <a:t>trichomes</a:t>
            </a:r>
            <a:r>
              <a:rPr lang="en-US" sz="1600" dirty="0">
                <a:solidFill>
                  <a:schemeClr val="tx1"/>
                </a:solidFill>
              </a:rPr>
              <a:t>, which differ in structure from the stalked </a:t>
            </a:r>
            <a:r>
              <a:rPr lang="en-US" sz="1600" dirty="0" err="1">
                <a:solidFill>
                  <a:schemeClr val="tx1"/>
                </a:solidFill>
              </a:rPr>
              <a:t>trichomes</a:t>
            </a:r>
            <a:r>
              <a:rPr lang="en-US" sz="1600" dirty="0">
                <a:solidFill>
                  <a:schemeClr val="tx1"/>
                </a:solidFill>
              </a:rPr>
              <a:t> in </a:t>
            </a:r>
            <a:r>
              <a:rPr lang="en-US" sz="1600" dirty="0"/>
              <a:t>Figure 30.25</a:t>
            </a:r>
            <a:r>
              <a:rPr lang="en-US" sz="1600" dirty="0">
                <a:solidFill>
                  <a:schemeClr val="tx1"/>
                </a:solidFill>
              </a:rPr>
              <a:t>. (credit b: modification of work by Robert R. Wise)</a:t>
            </a:r>
          </a:p>
          <a:p>
            <a:endParaRPr lang="en-US" sz="1600" dirty="0"/>
          </a:p>
        </p:txBody>
      </p:sp>
      <p:pic>
        <p:nvPicPr>
          <p:cNvPr id="2" name="Figure" descr="Part A is a leaf cross section illustration. A flat layer of rectangular cells make up the upper and lower epidermis. A cuticle layer protects the outside of both epidermal layers. A stomatal pore in the lower epidermis allows carbon dioxide to enter and oxygen to leave. Oval guard cells surround the pore. Sandwiched between the upper and lower epidermis is the mesophyll. The upper part of the mesophyll is comprised of columnar cells called palisade parenchyma. The lower part of the mesophyll is made up of loosely packed spongy parenchyma. Part B is a scanning electron micrograph of a leaf in which all the layers described above are visible. Palisade cells are about 50 microns tall and 10 microns wide and are covered with tiny bumps, which are the chloroplasts. Spongy cells smaller and irregularly shaped. Several large bumps about 20 microns across project from the lower surface of the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01" r="-2501"/>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21A68626-C554-4EDE-948C-B3BB8DCE2B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30.26</a:t>
            </a:r>
          </a:p>
        </p:txBody>
      </p:sp>
    </p:spTree>
    <p:extLst>
      <p:ext uri="{BB962C8B-B14F-4D97-AF65-F5344CB8AC3E}">
        <p14:creationId xmlns:p14="http://schemas.microsoft.com/office/powerpoint/2010/main" val="388483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BAD3BB-06CA-45B2-9499-3BEE2597DFA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xylem and phloem in the leaf vascular bundle from the lyre-leaved sand cress (</a:t>
            </a:r>
            <a:r>
              <a:rPr lang="en-US" sz="1600" i="1" dirty="0"/>
              <a:t>Arabidopsis </a:t>
            </a:r>
            <a:r>
              <a:rPr lang="en-US" sz="1600" i="1" dirty="0" err="1"/>
              <a:t>lyrata</a:t>
            </a:r>
            <a:r>
              <a:rPr lang="en-US" sz="1600" i="1" dirty="0"/>
              <a:t>)</a:t>
            </a:r>
            <a:r>
              <a:rPr lang="en-US" sz="1600" dirty="0"/>
              <a:t>. (credit: modification of work by Robert R. Wise; scale-bar data from Matt Russell)</a:t>
            </a:r>
          </a:p>
        </p:txBody>
      </p:sp>
      <p:pic>
        <p:nvPicPr>
          <p:cNvPr id="9" name="Figure" descr="The scanning electron micrograph shows an oval vascular bundle. Small phloem cells make up the bottom of the bundle, and larger xylem cells make up the top. The bundle is surrounded by a ring of larger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pic>
        <p:nvPicPr>
          <p:cNvPr id="10" name="OpenStaxLogo" descr="openstax college logo">
            <a:extLst>
              <a:ext uri="{FF2B5EF4-FFF2-40B4-BE49-F238E27FC236}">
                <a16:creationId xmlns:a16="http://schemas.microsoft.com/office/drawing/2014/main" id="{F0AE101E-DE1A-49DB-955E-228C76D978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30.27</a:t>
            </a:r>
          </a:p>
        </p:txBody>
      </p:sp>
    </p:spTree>
    <p:extLst>
      <p:ext uri="{BB962C8B-B14F-4D97-AF65-F5344CB8AC3E}">
        <p14:creationId xmlns:p14="http://schemas.microsoft.com/office/powerpoint/2010/main" val="470649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67A492-9EAB-4FD4-8D59-4F16EEE4D2F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Photo shows long, thin brown leaves of Spanish moss hanging down from the branches of a large oak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One of the most well known bromeliads is Spanish moss (</a:t>
            </a:r>
            <a:r>
              <a:rPr lang="en-US" sz="1600" i="1" dirty="0" err="1">
                <a:solidFill>
                  <a:schemeClr val="tx1"/>
                </a:solidFill>
              </a:rPr>
              <a:t>Tillandsia</a:t>
            </a:r>
            <a:r>
              <a:rPr lang="en-US" sz="1600" i="1" dirty="0">
                <a:solidFill>
                  <a:schemeClr val="tx1"/>
                </a:solidFill>
              </a:rPr>
              <a:t> </a:t>
            </a:r>
            <a:r>
              <a:rPr lang="en-US" sz="1600" i="1" dirty="0" err="1">
                <a:solidFill>
                  <a:schemeClr val="tx1"/>
                </a:solidFill>
              </a:rPr>
              <a:t>usneoides</a:t>
            </a:r>
            <a:r>
              <a:rPr lang="en-US" sz="1600" dirty="0">
                <a:solidFill>
                  <a:schemeClr val="tx1"/>
                </a:solidFill>
              </a:rPr>
              <a:t>), seen here in an oak tree. (credit: Kristine Paulus)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30.28</a:t>
            </a:r>
          </a:p>
        </p:txBody>
      </p:sp>
      <p:pic>
        <p:nvPicPr>
          <p:cNvPr id="7" name="OpenStaxLogo" descr="openstax college logo">
            <a:extLst>
              <a:ext uri="{FF2B5EF4-FFF2-40B4-BE49-F238E27FC236}">
                <a16:creationId xmlns:a16="http://schemas.microsoft.com/office/drawing/2014/main" id="{4C43F008-3915-4FF8-9B7F-775CC7F4BB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2195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A4710C-6360-4754-ACDD-A0C2FDADE4D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shoot system of a plant consists of leaves, stems, flowers, and fruits. The root system anchors the plant while absorbing water and minerals from the soil.</a:t>
            </a:r>
          </a:p>
        </p:txBody>
      </p:sp>
      <p:pic>
        <p:nvPicPr>
          <p:cNvPr id="2" name="Figure" descr="Illustration shows a dandelion plant. The shoot system consists of leaves and a flower on a stem. The root system consists of a single, thick root that branches into smaller ro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193" b="-9193"/>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A5352371-F332-483E-AD6F-8C765333E5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30.2</a:t>
            </a:r>
          </a:p>
        </p:txBody>
      </p:sp>
    </p:spTree>
    <p:extLst>
      <p:ext uri="{BB962C8B-B14F-4D97-AF65-F5344CB8AC3E}">
        <p14:creationId xmlns:p14="http://schemas.microsoft.com/office/powerpoint/2010/main" val="98960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CDE2A30-C1BD-432F-A7D0-4DC64FDDB7A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The </a:t>
            </a:r>
            <a:r>
              <a:rPr lang="en-US" sz="1600" dirty="0">
                <a:solidFill>
                  <a:srgbClr val="6CB255"/>
                </a:solidFill>
              </a:rPr>
              <a:t>(a) </a:t>
            </a:r>
            <a:r>
              <a:rPr lang="en-US" sz="1600" dirty="0"/>
              <a:t>Venus flytrap has modified leaves that can capture insects. When an unlucky insect touches the trigger hairs inside the leaf, the trap suddenly closes. The opening of the </a:t>
            </a:r>
            <a:r>
              <a:rPr lang="en-US" sz="1600" dirty="0">
                <a:solidFill>
                  <a:srgbClr val="6CB255"/>
                </a:solidFill>
              </a:rPr>
              <a:t>(b) </a:t>
            </a:r>
            <a:r>
              <a:rPr lang="en-US" sz="1600" dirty="0"/>
              <a:t>pitcher plant is lined with a slippery wax. Insects crawling on the lip slip and fall into a pool of water in the bottom of the pitcher, where they are digested by bacteria. The plant then absorbs the smaller molecules. (credit a: modification of work by Peter Shanks; credit b: modification of work by Tim Mansfield)</a:t>
            </a:r>
          </a:p>
        </p:txBody>
      </p:sp>
      <p:pic>
        <p:nvPicPr>
          <p:cNvPr id="9" name="Figure" descr="Left photo shows modified leaves of a Venus flytrap. The two leaves resemble the upper and lower part of the mouth, and are red on the interior. Hair-like appendages, like teeth, frame each modified leaf, so that when the leaves close, the insect will be trapped. Right photo shows three modified leaves of the pitcher plant, which are green tubes with red specks and have a red rim forming the top open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60" r="-4660"/>
          <a:stretch>
            <a:fillRect/>
          </a:stretch>
        </p:blipFill>
        <p:spPr/>
      </p:pic>
      <p:pic>
        <p:nvPicPr>
          <p:cNvPr id="10" name="OpenStaxLogo" descr="openstax college logo">
            <a:extLst>
              <a:ext uri="{FF2B5EF4-FFF2-40B4-BE49-F238E27FC236}">
                <a16:creationId xmlns:a16="http://schemas.microsoft.com/office/drawing/2014/main" id="{8F07D601-3834-4B64-9679-48D47855FB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30.29</a:t>
            </a:r>
          </a:p>
        </p:txBody>
      </p:sp>
    </p:spTree>
    <p:extLst>
      <p:ext uri="{BB962C8B-B14F-4D97-AF65-F5344CB8AC3E}">
        <p14:creationId xmlns:p14="http://schemas.microsoft.com/office/powerpoint/2010/main" val="2880411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9544BF-24D0-41D5-9E66-EB0164CC08D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The branches of </a:t>
            </a:r>
            <a:r>
              <a:rPr lang="en-US" sz="1600" dirty="0">
                <a:solidFill>
                  <a:srgbClr val="6CB255"/>
                </a:solidFill>
              </a:rPr>
              <a:t>(a) </a:t>
            </a:r>
            <a:r>
              <a:rPr lang="en-US" sz="1600" dirty="0"/>
              <a:t>mangrove trees develop aerial roots, which descend to the ground and help to anchor the trees. </a:t>
            </a:r>
            <a:r>
              <a:rPr lang="en-US" sz="1600" dirty="0">
                <a:solidFill>
                  <a:srgbClr val="6CB255"/>
                </a:solidFill>
              </a:rPr>
              <a:t>(b) </a:t>
            </a:r>
            <a:r>
              <a:rPr lang="en-US" sz="1600" dirty="0"/>
              <a:t>Cypress trees and some mangrove species have upward-growing roots called pneumatophores that are involved in gas exchange. Aquatic plants such as </a:t>
            </a:r>
            <a:r>
              <a:rPr lang="en-US" sz="1600" dirty="0">
                <a:solidFill>
                  <a:srgbClr val="6CB255"/>
                </a:solidFill>
              </a:rPr>
              <a:t>(c) </a:t>
            </a:r>
            <a:r>
              <a:rPr lang="en-US" sz="1600" dirty="0"/>
              <a:t>wild rice have large spaces in the root cortex called </a:t>
            </a:r>
            <a:r>
              <a:rPr lang="en-US" sz="1600" dirty="0" err="1"/>
              <a:t>aerenchyma</a:t>
            </a:r>
            <a:r>
              <a:rPr lang="en-US" sz="1600" dirty="0"/>
              <a:t>, visualized here using scanning electron microscopy. (credit a: modification of work by Roberto </a:t>
            </a:r>
            <a:r>
              <a:rPr lang="en-US" sz="1600" dirty="0" err="1"/>
              <a:t>Verzo</a:t>
            </a:r>
            <a:r>
              <a:rPr lang="en-US" sz="1600" dirty="0"/>
              <a:t>; credit b: modification of work by Duane Burdick; credit c: modification of work by Robert R. Wise)</a:t>
            </a:r>
          </a:p>
        </p:txBody>
      </p:sp>
      <p:pic>
        <p:nvPicPr>
          <p:cNvPr id="9" name="Figure" descr="Photo A shows mangrove trees with roots extending into the water. Part B shows cypress trees growing in the water, with upward-growing roots between the trees. Part C is a scanning electron micrograph showing a cross section of wild rice. The cells radiate from the center like spokes on a bicycle wheel, and are interspersed by large spaces that hold 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356" b="-31356"/>
          <a:stretch>
            <a:fillRect/>
          </a:stretch>
        </p:blipFill>
        <p:spPr/>
      </p:pic>
      <p:pic>
        <p:nvPicPr>
          <p:cNvPr id="10" name="OpenStaxLogo" descr="openstax college logo">
            <a:extLst>
              <a:ext uri="{FF2B5EF4-FFF2-40B4-BE49-F238E27FC236}">
                <a16:creationId xmlns:a16="http://schemas.microsoft.com/office/drawing/2014/main" id="{2B812564-74C8-4188-903E-DA47BD1209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30.30</a:t>
            </a:r>
          </a:p>
        </p:txBody>
      </p:sp>
    </p:spTree>
    <p:extLst>
      <p:ext uri="{BB962C8B-B14F-4D97-AF65-F5344CB8AC3E}">
        <p14:creationId xmlns:p14="http://schemas.microsoft.com/office/powerpoint/2010/main" val="3777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AF7E15-63A7-4F0B-8D25-DA969780AE5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With heights nearing 116 meters, </a:t>
            </a:r>
            <a:r>
              <a:rPr lang="en-US" sz="1600" dirty="0">
                <a:solidFill>
                  <a:srgbClr val="6CB255"/>
                </a:solidFill>
              </a:rPr>
              <a:t>(a)</a:t>
            </a:r>
            <a:r>
              <a:rPr lang="en-US" sz="1600" dirty="0"/>
              <a:t> coastal redwoods (</a:t>
            </a:r>
            <a:r>
              <a:rPr lang="en-US" sz="1600" i="1" dirty="0"/>
              <a:t>Sequoia </a:t>
            </a:r>
            <a:r>
              <a:rPr lang="en-US" sz="1600" i="1" dirty="0" err="1"/>
              <a:t>sempervirens</a:t>
            </a:r>
            <a:r>
              <a:rPr lang="en-US" sz="1600" dirty="0"/>
              <a:t>) are the tallest trees in the world. Plant roots can easily generate enough force to </a:t>
            </a:r>
            <a:r>
              <a:rPr lang="en-US" sz="1600" dirty="0">
                <a:solidFill>
                  <a:srgbClr val="6CB255"/>
                </a:solidFill>
              </a:rPr>
              <a:t>(b)</a:t>
            </a:r>
            <a:r>
              <a:rPr lang="en-US" sz="1600" dirty="0"/>
              <a:t> buckle and break concrete sidewalks, much to the dismay of homeowners and city maintenance departments. (credit a: modification of work by </a:t>
            </a:r>
            <a:r>
              <a:rPr lang="en-US" sz="1600" dirty="0" err="1"/>
              <a:t>Bernt</a:t>
            </a:r>
            <a:r>
              <a:rPr lang="en-US" sz="1600" dirty="0"/>
              <a:t> </a:t>
            </a:r>
            <a:r>
              <a:rPr lang="en-US" sz="1600" dirty="0" err="1"/>
              <a:t>Rostad</a:t>
            </a:r>
            <a:r>
              <a:rPr lang="en-US" sz="1600" dirty="0"/>
              <a:t>; credit b: modification of work by Pedestrians Educating Drivers on Safety, Inc.)</a:t>
            </a:r>
          </a:p>
        </p:txBody>
      </p:sp>
      <p:pic>
        <p:nvPicPr>
          <p:cNvPr id="9" name="Figure" descr="Photo (a) shows the brown trunk of a tall sequoia tree in a forest. Photo (b) shows a grey tree trunk growing between a road and a sidewalk. The roots have started to lift up and crack the concrete slabs of the sidewa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24" r="-10324"/>
          <a:stretch>
            <a:fillRect/>
          </a:stretch>
        </p:blipFill>
        <p:spPr/>
      </p:pic>
      <p:pic>
        <p:nvPicPr>
          <p:cNvPr id="10" name="OpenStaxLogo" descr="openstax college logo">
            <a:extLst>
              <a:ext uri="{FF2B5EF4-FFF2-40B4-BE49-F238E27FC236}">
                <a16:creationId xmlns:a16="http://schemas.microsoft.com/office/drawing/2014/main" id="{EC32CB26-3F78-42B0-89F4-AEC58BDB4D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30.31</a:t>
            </a:r>
          </a:p>
        </p:txBody>
      </p:sp>
    </p:spTree>
    <p:extLst>
      <p:ext uri="{BB962C8B-B14F-4D97-AF65-F5344CB8AC3E}">
        <p14:creationId xmlns:p14="http://schemas.microsoft.com/office/powerpoint/2010/main" val="340975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6C3856D-59DF-4F58-9927-64C89D18BB5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7500" lnSpcReduction="20000"/>
          </a:bodyPr>
          <a:lstStyle/>
          <a:p>
            <a:r>
              <a:rPr lang="en-US" sz="1600" dirty="0"/>
              <a:t>In this example with a semipermeable membrane between two aqueous systems, water will move from a region of higher to lower water potential until equilibrium is reached. Solutes (</a:t>
            </a:r>
            <a:r>
              <a:rPr lang="en-US" sz="1600" dirty="0" err="1"/>
              <a:t>Ψ</a:t>
            </a:r>
            <a:r>
              <a:rPr lang="en-US" sz="1600" baseline="-25000" dirty="0" err="1"/>
              <a:t>s</a:t>
            </a:r>
            <a:r>
              <a:rPr lang="en-US" sz="1600" dirty="0"/>
              <a:t>), pressure (</a:t>
            </a:r>
            <a:r>
              <a:rPr lang="en-US" sz="1600" dirty="0" err="1"/>
              <a:t>Ψ</a:t>
            </a:r>
            <a:r>
              <a:rPr lang="en-US" sz="1600" baseline="-25000" dirty="0" err="1"/>
              <a:t>p</a:t>
            </a:r>
            <a:r>
              <a:rPr lang="en-US" sz="1600" dirty="0"/>
              <a:t>), and gravity (</a:t>
            </a:r>
            <a:r>
              <a:rPr lang="en-US" sz="1600" dirty="0" err="1"/>
              <a:t>Ψ</a:t>
            </a:r>
            <a:r>
              <a:rPr lang="en-US" sz="1600" baseline="-25000" dirty="0" err="1"/>
              <a:t>g</a:t>
            </a:r>
            <a:r>
              <a:rPr lang="en-US" sz="1600" dirty="0"/>
              <a:t>) influence total water potential for each side of the </a:t>
            </a:r>
            <a:r>
              <a:rPr lang="el-GR" sz="1600" dirty="0"/>
              <a:t>tube (Ψ</a:t>
            </a:r>
            <a:r>
              <a:rPr lang="el-GR" sz="1600" baseline="-25000" dirty="0"/>
              <a:t>tota</a:t>
            </a:r>
            <a:r>
              <a:rPr lang="en-US" sz="1600" baseline="-25000" dirty="0" err="1"/>
              <a:t>l</a:t>
            </a:r>
            <a:r>
              <a:rPr lang="en-US" sz="1600" baseline="41000" dirty="0" err="1"/>
              <a:t>right</a:t>
            </a:r>
            <a:r>
              <a:rPr lang="en-US" sz="1600" baseline="41000" dirty="0"/>
              <a:t> or left</a:t>
            </a:r>
            <a:r>
              <a:rPr lang="en-US" sz="1600" dirty="0"/>
              <a:t>), and therefore, the difference between </a:t>
            </a:r>
            <a:r>
              <a:rPr lang="en-US" sz="1600" dirty="0" err="1"/>
              <a:t>Ψ</a:t>
            </a:r>
            <a:r>
              <a:rPr lang="en-US" sz="1600" baseline="-25000" dirty="0" err="1"/>
              <a:t>total</a:t>
            </a:r>
            <a:r>
              <a:rPr lang="en-US" sz="1600" dirty="0"/>
              <a:t> on each side (ΔΨ). (</a:t>
            </a:r>
            <a:r>
              <a:rPr lang="en-US" sz="1600" dirty="0" err="1"/>
              <a:t>Ψ</a:t>
            </a:r>
            <a:r>
              <a:rPr lang="en-US" sz="1600" baseline="-25000" dirty="0" err="1"/>
              <a:t>m</a:t>
            </a:r>
            <a:r>
              <a:rPr lang="en-US" sz="1600" baseline="-25000" dirty="0"/>
              <a:t> </a:t>
            </a:r>
            <a:r>
              <a:rPr lang="en-US" sz="1600" dirty="0"/>
              <a:t>, the potential due to interaction of water with solid substrates, is ignored in this example because glass is not especially hydrophilic). Water moves in response to the difference in water potential between two systems (the left and right sides of the tube).</a:t>
            </a:r>
          </a:p>
        </p:txBody>
      </p:sp>
      <p:pic>
        <p:nvPicPr>
          <p:cNvPr id="9" name="Figure" descr="Illustration shows a U-shaped tube holding pure water. A semipermeable membrane, which allows water but not solutes to pass, separates the two sides of the tube. The water level on each side of the tube is the same. Beneath this tube are three more tubes, also divided by semipermeable membranes. In the first tube, solute has been added to the right side. Adding solute to the right side lowers psi-s, causing water to move to the right side of the tube. As a result, the water level is higher on the right side. The second tube has pure water on both sides of the membrane. Positive pressure is applied to the left side. Applying positive pressure to the left side causes psi-p to increase. As a results, water moves to the right so that the water level is higher on the right than on the left. The third tube also has pure water, but this time negative pressure is applied to the left side. Applying negative pressure lowers psi-p, causing water to move to the left side of the tube. As a result, the water level is higher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426" r="-53426"/>
          <a:stretch>
            <a:fillRect/>
          </a:stretch>
        </p:blipFill>
        <p:spPr/>
      </p:pic>
      <p:pic>
        <p:nvPicPr>
          <p:cNvPr id="10" name="OpenStaxLogo" descr="openstax college logo">
            <a:extLst>
              <a:ext uri="{FF2B5EF4-FFF2-40B4-BE49-F238E27FC236}">
                <a16:creationId xmlns:a16="http://schemas.microsoft.com/office/drawing/2014/main" id="{F787C953-F50A-4581-9D1B-32ABFEA1CF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30.32</a:t>
            </a:r>
          </a:p>
        </p:txBody>
      </p:sp>
    </p:spTree>
    <p:extLst>
      <p:ext uri="{BB962C8B-B14F-4D97-AF65-F5344CB8AC3E}">
        <p14:creationId xmlns:p14="http://schemas.microsoft.com/office/powerpoint/2010/main" val="2767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A6D072-6885-4C5E-82D0-8EB48A9FFCA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a:t>
            </a:r>
            <a:r>
              <a:rPr lang="en-US" sz="1600" dirty="0">
                <a:solidFill>
                  <a:srgbClr val="6CB255"/>
                </a:solidFill>
              </a:rPr>
              <a:t>(a) </a:t>
            </a:r>
            <a:r>
              <a:rPr lang="en-US" sz="1600" dirty="0"/>
              <a:t>total water potential (</a:t>
            </a:r>
            <a:r>
              <a:rPr lang="en-US" sz="1600" dirty="0" err="1"/>
              <a:t>Ψ</a:t>
            </a:r>
            <a:r>
              <a:rPr lang="en-US" sz="1600" baseline="-25000" dirty="0" err="1"/>
              <a:t>total</a:t>
            </a:r>
            <a:r>
              <a:rPr lang="en-US" sz="1600" dirty="0"/>
              <a:t>) is lower outside the cells than inside, water moves out of the cells and the plant wilts. When </a:t>
            </a:r>
            <a:r>
              <a:rPr lang="en-US" sz="1600" dirty="0">
                <a:solidFill>
                  <a:srgbClr val="6CB255"/>
                </a:solidFill>
              </a:rPr>
              <a:t>(b) </a:t>
            </a:r>
            <a:r>
              <a:rPr lang="en-US" sz="1600" dirty="0"/>
              <a:t>the total water potential is higher outside the plant cells than inside, water moves into the cells, resulting in turgor pressure (</a:t>
            </a:r>
            <a:r>
              <a:rPr lang="en-US" sz="1600" dirty="0" err="1"/>
              <a:t>Ψ</a:t>
            </a:r>
            <a:r>
              <a:rPr lang="en-US" sz="1600" baseline="-25000" dirty="0" err="1"/>
              <a:t>p</a:t>
            </a:r>
            <a:r>
              <a:rPr lang="en-US" sz="1600" dirty="0"/>
              <a:t>) and keeping the plant erect. (credit: modification of work by Victor M. Vicente </a:t>
            </a:r>
            <a:r>
              <a:rPr lang="en-US" sz="1600" dirty="0" err="1"/>
              <a:t>Selvas</a:t>
            </a:r>
            <a:r>
              <a:rPr lang="en-US" sz="1600" dirty="0"/>
              <a:t>)</a:t>
            </a:r>
          </a:p>
        </p:txBody>
      </p:sp>
      <p:pic>
        <p:nvPicPr>
          <p:cNvPr id="9" name="Figure" descr="Left photo shows a wilted plant with wilted leaves. Right photo shows a healthy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pic>
        <p:nvPicPr>
          <p:cNvPr id="10" name="OpenStaxLogo" descr="openstax college logo">
            <a:extLst>
              <a:ext uri="{FF2B5EF4-FFF2-40B4-BE49-F238E27FC236}">
                <a16:creationId xmlns:a16="http://schemas.microsoft.com/office/drawing/2014/main" id="{02B4A18C-A960-42B9-836A-2F7ECA6C1F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dirty="0"/>
              <a:t>Figure 30.33</a:t>
            </a:r>
          </a:p>
        </p:txBody>
      </p:sp>
    </p:spTree>
    <p:extLst>
      <p:ext uri="{BB962C8B-B14F-4D97-AF65-F5344CB8AC3E}">
        <p14:creationId xmlns:p14="http://schemas.microsoft.com/office/powerpoint/2010/main" val="411623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DF2AEC-A1FD-4C96-8726-1D35E75512A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cohesion–tension theory of sap ascent is shown. Evaporation from the mesophyll cells produces a negative water potential gradient that causes water to move upwards from the roots through the xylem.</a:t>
            </a:r>
            <a:endParaRPr lang="en-US" sz="1500" dirty="0">
              <a:solidFill>
                <a:schemeClr val="tx1"/>
              </a:solidFill>
            </a:endParaRPr>
          </a:p>
        </p:txBody>
      </p:sp>
      <p:pic>
        <p:nvPicPr>
          <p:cNvPr id="2" name="Figure" descr="Illustration shows a pine tree. A blowup of the root indicates that negative water potential draws water from the soil into the root hairs, then into the root xylem. A blowup of the trunk indicates that cohesion and adhesion draws water up the xylem. A blowup of a leaf shows that transpiration draws water from the leaf through the stoma. Next to the tree is an arrow showing water potential, which is low at the roots and high in the leaves. The water potential varies from ~–0.2 MPA in the root cells to ~–0.6 MPa in the stem and from ~–1.5 MPa in the highest leaves, to ~–100 MPa in the atmo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39" b="-973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394C79DC-6CB6-4D55-99E4-331307E6DB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30.34</a:t>
            </a:r>
          </a:p>
        </p:txBody>
      </p:sp>
    </p:spTree>
    <p:extLst>
      <p:ext uri="{BB962C8B-B14F-4D97-AF65-F5344CB8AC3E}">
        <p14:creationId xmlns:p14="http://schemas.microsoft.com/office/powerpoint/2010/main" val="301840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B1C8E0-CCFB-40E1-B100-D4533D205AE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a) shows a cactus with flat, oval, prickly leaves and a red cylindrical fruit on top; (b) is an orchid with a purple and white flower and glossy leaves; (c) shows a field of plants with long stems, many leaves and a bushy head of small golden flowers; (d) is a water lily in a pond. The water lily has round, flat leaves and a pink and white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4" b="-20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rmAutofit/>
          </a:bodyPr>
          <a:lstStyle/>
          <a:p>
            <a:r>
              <a:rPr lang="en-US" sz="1530" dirty="0">
                <a:solidFill>
                  <a:srgbClr val="000000"/>
                </a:solidFill>
              </a:rPr>
              <a:t>Plants are suited to their local environment. </a:t>
            </a:r>
            <a:r>
              <a:rPr lang="en-US" sz="1530" dirty="0">
                <a:solidFill>
                  <a:srgbClr val="6CB255"/>
                </a:solidFill>
              </a:rPr>
              <a:t>(a) </a:t>
            </a:r>
            <a:r>
              <a:rPr lang="en-US" sz="1530" dirty="0">
                <a:solidFill>
                  <a:srgbClr val="000000"/>
                </a:solidFill>
              </a:rPr>
              <a:t>Xerophytes, like this prickly pear cactus (</a:t>
            </a:r>
            <a:r>
              <a:rPr lang="en-US" sz="1530" i="1" dirty="0" err="1">
                <a:solidFill>
                  <a:srgbClr val="000000"/>
                </a:solidFill>
              </a:rPr>
              <a:t>Opuntia</a:t>
            </a:r>
            <a:r>
              <a:rPr lang="en-US" sz="1530" i="1" dirty="0">
                <a:solidFill>
                  <a:srgbClr val="000000"/>
                </a:solidFill>
              </a:rPr>
              <a:t> sp.</a:t>
            </a:r>
            <a:r>
              <a:rPr lang="en-US" sz="1530" dirty="0">
                <a:solidFill>
                  <a:srgbClr val="000000"/>
                </a:solidFill>
              </a:rPr>
              <a:t>) and </a:t>
            </a:r>
            <a:r>
              <a:rPr lang="en-US" sz="1530" dirty="0">
                <a:solidFill>
                  <a:srgbClr val="6CB255"/>
                </a:solidFill>
              </a:rPr>
              <a:t>(b) </a:t>
            </a:r>
            <a:r>
              <a:rPr lang="en-US" sz="1530" dirty="0">
                <a:solidFill>
                  <a:srgbClr val="000000"/>
                </a:solidFill>
              </a:rPr>
              <a:t>epiphytes such as this tropical </a:t>
            </a:r>
            <a:r>
              <a:rPr lang="en-US" sz="1530" i="1" dirty="0" err="1">
                <a:solidFill>
                  <a:srgbClr val="000000"/>
                </a:solidFill>
              </a:rPr>
              <a:t>Aeschynanthus</a:t>
            </a:r>
            <a:r>
              <a:rPr lang="en-US" sz="1530" i="1" dirty="0">
                <a:solidFill>
                  <a:srgbClr val="000000"/>
                </a:solidFill>
              </a:rPr>
              <a:t> </a:t>
            </a:r>
            <a:r>
              <a:rPr lang="en-US" sz="1530" i="1" dirty="0" err="1">
                <a:solidFill>
                  <a:srgbClr val="000000"/>
                </a:solidFill>
              </a:rPr>
              <a:t>perrottetii</a:t>
            </a:r>
            <a:r>
              <a:rPr lang="en-US" sz="1530" i="1" dirty="0">
                <a:solidFill>
                  <a:srgbClr val="000000"/>
                </a:solidFill>
              </a:rPr>
              <a:t> </a:t>
            </a:r>
            <a:r>
              <a:rPr lang="en-US" sz="1530" dirty="0">
                <a:solidFill>
                  <a:srgbClr val="000000"/>
                </a:solidFill>
              </a:rPr>
              <a:t>have adapted to very limited water resources. The leaves of a prickly pear are modified into spines, which lowers the surface-to-volume ratio and reduces water loss. Photosynthesis takes place in the stem, which also stores water. </a:t>
            </a:r>
            <a:r>
              <a:rPr lang="en-US" sz="1530" dirty="0">
                <a:solidFill>
                  <a:srgbClr val="6CB255"/>
                </a:solidFill>
              </a:rPr>
              <a:t>(b) </a:t>
            </a:r>
            <a:r>
              <a:rPr lang="en-US" sz="1530" i="1" dirty="0">
                <a:solidFill>
                  <a:srgbClr val="000000"/>
                </a:solidFill>
              </a:rPr>
              <a:t>A. </a:t>
            </a:r>
            <a:r>
              <a:rPr lang="en-US" sz="1530" i="1" dirty="0" err="1">
                <a:solidFill>
                  <a:srgbClr val="000000"/>
                </a:solidFill>
              </a:rPr>
              <a:t>perottetii</a:t>
            </a:r>
            <a:r>
              <a:rPr lang="en-US" sz="1530" i="1" dirty="0">
                <a:solidFill>
                  <a:srgbClr val="000000"/>
                </a:solidFill>
              </a:rPr>
              <a:t> </a:t>
            </a:r>
            <a:r>
              <a:rPr lang="en-US" sz="1530" dirty="0">
                <a:solidFill>
                  <a:srgbClr val="000000"/>
                </a:solidFill>
              </a:rPr>
              <a:t>leaves have a waxy cuticle that prevents water loss.</a:t>
            </a:r>
            <a:r>
              <a:rPr lang="en-US" sz="1530" dirty="0">
                <a:solidFill>
                  <a:srgbClr val="6CB255"/>
                </a:solidFill>
              </a:rPr>
              <a:t> (c) </a:t>
            </a:r>
            <a:r>
              <a:rPr lang="en-US" sz="1530" dirty="0">
                <a:solidFill>
                  <a:srgbClr val="000000"/>
                </a:solidFill>
              </a:rPr>
              <a:t>Goldenrod (</a:t>
            </a:r>
            <a:r>
              <a:rPr lang="en-US" sz="1530" i="1" dirty="0" err="1">
                <a:solidFill>
                  <a:srgbClr val="000000"/>
                </a:solidFill>
              </a:rPr>
              <a:t>Solidago</a:t>
            </a:r>
            <a:r>
              <a:rPr lang="en-US" sz="1530" i="1" dirty="0">
                <a:solidFill>
                  <a:srgbClr val="000000"/>
                </a:solidFill>
              </a:rPr>
              <a:t> sp.</a:t>
            </a:r>
            <a:r>
              <a:rPr lang="en-US" sz="1530" dirty="0">
                <a:solidFill>
                  <a:srgbClr val="000000"/>
                </a:solidFill>
              </a:rPr>
              <a:t>) is a </a:t>
            </a:r>
            <a:r>
              <a:rPr lang="en-US" sz="1530" dirty="0" err="1">
                <a:solidFill>
                  <a:srgbClr val="000000"/>
                </a:solidFill>
              </a:rPr>
              <a:t>mesophyte</a:t>
            </a:r>
            <a:r>
              <a:rPr lang="en-US" sz="1530" dirty="0">
                <a:solidFill>
                  <a:srgbClr val="000000"/>
                </a:solidFill>
              </a:rPr>
              <a:t>, well suited for moderate environments.</a:t>
            </a:r>
            <a:r>
              <a:rPr lang="en-US" sz="1530" dirty="0">
                <a:solidFill>
                  <a:srgbClr val="6CB255"/>
                </a:solidFill>
              </a:rPr>
              <a:t> (d) </a:t>
            </a:r>
            <a:r>
              <a:rPr lang="en-US" sz="1530" dirty="0">
                <a:solidFill>
                  <a:srgbClr val="000000"/>
                </a:solidFill>
              </a:rPr>
              <a:t>Hydrophytes, like this fragrant water lily (</a:t>
            </a:r>
            <a:r>
              <a:rPr lang="en-US" sz="1530" i="1" dirty="0" err="1">
                <a:solidFill>
                  <a:srgbClr val="000000"/>
                </a:solidFill>
              </a:rPr>
              <a:t>Nymphaea</a:t>
            </a:r>
            <a:r>
              <a:rPr lang="en-US" sz="1530" i="1" dirty="0">
                <a:solidFill>
                  <a:srgbClr val="000000"/>
                </a:solidFill>
              </a:rPr>
              <a:t> </a:t>
            </a:r>
            <a:r>
              <a:rPr lang="en-US" sz="1530" i="1" dirty="0" err="1">
                <a:solidFill>
                  <a:srgbClr val="000000"/>
                </a:solidFill>
              </a:rPr>
              <a:t>odorata</a:t>
            </a:r>
            <a:r>
              <a:rPr lang="en-US" sz="1530" dirty="0">
                <a:solidFill>
                  <a:srgbClr val="000000"/>
                </a:solidFill>
              </a:rPr>
              <a:t>), are adapted to thrive in aquatic environments. (credit a: modification of work by Jon Sullivan; credit b: modification of work by L. </a:t>
            </a:r>
            <a:r>
              <a:rPr lang="en-US" sz="1530" dirty="0" err="1">
                <a:solidFill>
                  <a:srgbClr val="000000"/>
                </a:solidFill>
              </a:rPr>
              <a:t>Shyamal</a:t>
            </a:r>
            <a:r>
              <a:rPr lang="en-US" sz="1530" dirty="0">
                <a:solidFill>
                  <a:srgbClr val="000000"/>
                </a:solidFill>
              </a:rPr>
              <a:t>/Wikimedia Commons; credit c: modification of work by </a:t>
            </a:r>
            <a:r>
              <a:rPr lang="en-US" sz="1530" dirty="0" err="1">
                <a:solidFill>
                  <a:srgbClr val="000000"/>
                </a:solidFill>
              </a:rPr>
              <a:t>Huw</a:t>
            </a:r>
            <a:r>
              <a:rPr lang="en-US" sz="1530" dirty="0">
                <a:solidFill>
                  <a:srgbClr val="000000"/>
                </a:solidFill>
              </a:rPr>
              <a:t> Williams; credit d: modification of work by Jason </a:t>
            </a:r>
            <a:r>
              <a:rPr lang="da-DK" sz="1530" dirty="0" err="1">
                <a:solidFill>
                  <a:srgbClr val="000000"/>
                </a:solidFill>
              </a:rPr>
              <a:t>Hollinger</a:t>
            </a:r>
            <a:r>
              <a:rPr lang="da-DK" sz="153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30.35</a:t>
            </a:r>
          </a:p>
        </p:txBody>
      </p:sp>
      <p:pic>
        <p:nvPicPr>
          <p:cNvPr id="7" name="OpenStaxLogo" descr="openstax college logo">
            <a:extLst>
              <a:ext uri="{FF2B5EF4-FFF2-40B4-BE49-F238E27FC236}">
                <a16:creationId xmlns:a16="http://schemas.microsoft.com/office/drawing/2014/main" id="{608BAA5B-56E0-4656-B1DE-601769D415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62975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3D5CE4-E4A3-4875-9345-505A4813181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Phloem is comprised of cells called sieve-tube elements. Phloem sap travels through perforations called sieve tube plates. Neighboring companion cells carry out metabolic functions for the sieve-tube elements and provide them with energy. Lateral sieve areas connect the sieve-tube elements to the companion cells.</a:t>
            </a:r>
            <a:endParaRPr lang="en-US" sz="1500" dirty="0">
              <a:solidFill>
                <a:schemeClr val="tx1"/>
              </a:solidFill>
            </a:endParaRPr>
          </a:p>
        </p:txBody>
      </p:sp>
      <p:pic>
        <p:nvPicPr>
          <p:cNvPr id="2" name="Figure" descr="Illustration shows phloem, a column-like structure that is composed of stacks of cylindrical cells called sieve-tube elements. Each cell is separated by a sieve-tube plate. The sieve-tube plate has holes in it, like a slice of Swiss cheese. Lateral sieve areas on the side of the column allow different phloem tubes to intera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3" r="-2683"/>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5DA48FDF-5AAB-4CEE-9368-3A42A43F4D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30.36</a:t>
            </a:r>
          </a:p>
        </p:txBody>
      </p:sp>
    </p:spTree>
    <p:extLst>
      <p:ext uri="{BB962C8B-B14F-4D97-AF65-F5344CB8AC3E}">
        <p14:creationId xmlns:p14="http://schemas.microsoft.com/office/powerpoint/2010/main" val="1741992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9FC6221-14C5-4F78-8179-40D0313D49C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the transpiration of water up the tubes of the xylem from a root sink cell. At the same time, sucrose is translocated down the phloem to the root sink cell from a leaf source cell. The sucrose concentration is high in the  source cell, and gradually decreases from the source to the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74" r="-187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Sucrose is actively transported from source cells into companion cells and then into the sieve-tube elements. This reduces the water potential, which causes water to enter the phloem from the xylem. The resulting positive pressure forces the sucrose-water mixture down toward the roots, where sucrose is unloaded. Transpiration causes water to return to the leaves through the </a:t>
            </a:r>
            <a:r>
              <a:rPr lang="da-DK" sz="1600" dirty="0" err="1">
                <a:solidFill>
                  <a:srgbClr val="000000"/>
                </a:solidFill>
              </a:rPr>
              <a:t>xylem</a:t>
            </a:r>
            <a:r>
              <a:rPr lang="da-DK" sz="1600" dirty="0">
                <a:solidFill>
                  <a:srgbClr val="000000"/>
                </a:solidFill>
              </a:rPr>
              <a:t> </a:t>
            </a:r>
            <a:r>
              <a:rPr lang="da-DK" sz="1600" dirty="0" err="1">
                <a:solidFill>
                  <a:srgbClr val="000000"/>
                </a:solidFill>
              </a:rPr>
              <a:t>vessels</a:t>
            </a:r>
            <a:r>
              <a:rPr lang="da-DK" sz="1600" dirty="0">
                <a:solidFill>
                  <a:srgbClr val="000000"/>
                </a:solidFill>
              </a:rPr>
              <a:t>.</a:t>
            </a:r>
            <a:endParaRPr lang="en-US" sz="15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30.37</a:t>
            </a:r>
          </a:p>
        </p:txBody>
      </p:sp>
      <p:pic>
        <p:nvPicPr>
          <p:cNvPr id="7" name="OpenStaxLogo" descr="openstax college logo">
            <a:extLst>
              <a:ext uri="{FF2B5EF4-FFF2-40B4-BE49-F238E27FC236}">
                <a16:creationId xmlns:a16="http://schemas.microsoft.com/office/drawing/2014/main" id="{FC7FE57F-B1EE-4B8A-BF8F-EDCF39F072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297713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8034E6-0CD7-46FD-8FC0-BAACABC4F23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biologically inactive form of </a:t>
            </a:r>
            <a:r>
              <a:rPr lang="en-US" sz="1600" dirty="0" err="1"/>
              <a:t>phytochrome</a:t>
            </a:r>
            <a:r>
              <a:rPr lang="en-US" sz="1600" dirty="0"/>
              <a:t> (</a:t>
            </a:r>
            <a:r>
              <a:rPr lang="en-US" sz="1600" dirty="0" err="1"/>
              <a:t>Pr</a:t>
            </a:r>
            <a:r>
              <a:rPr lang="en-US" sz="1600" dirty="0"/>
              <a:t>) is converted to the biologically active form </a:t>
            </a:r>
            <a:r>
              <a:rPr lang="en-US" sz="1600" dirty="0" err="1"/>
              <a:t>Pfr</a:t>
            </a:r>
            <a:r>
              <a:rPr lang="en-US" sz="1600" dirty="0"/>
              <a:t> under illumination with red light. Far-red light and darkness convert the molecule back to the inactive form.</a:t>
            </a:r>
            <a:endParaRPr lang="en-US" sz="1500" dirty="0"/>
          </a:p>
          <a:p>
            <a:endParaRPr lang="en-US" sz="1600" dirty="0"/>
          </a:p>
        </p:txBody>
      </p:sp>
      <p:pic>
        <p:nvPicPr>
          <p:cNvPr id="2" name="Figure" descr="Diagram shows the active (Pr) and inactive (Pfr) forms of phytochrome. An arrow indicates that red light converts the inactive form to the active form. Far-red light or darkness converts the active form back to the inactive form. When phytochrome is active, a cellular response occu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944" r="-63944"/>
          <a:stretch>
            <a:fillRect/>
          </a:stretch>
        </p:blipFill>
        <p:spPr/>
      </p:pic>
      <p:pic>
        <p:nvPicPr>
          <p:cNvPr id="9" name="OpenStaxLogo" descr="openstax college logo">
            <a:extLst>
              <a:ext uri="{FF2B5EF4-FFF2-40B4-BE49-F238E27FC236}">
                <a16:creationId xmlns:a16="http://schemas.microsoft.com/office/drawing/2014/main" id="{5F965FEB-FFD4-463B-8332-DC08EEAAB7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30.38</a:t>
            </a:r>
          </a:p>
        </p:txBody>
      </p:sp>
    </p:spTree>
    <p:extLst>
      <p:ext uri="{BB962C8B-B14F-4D97-AF65-F5344CB8AC3E}">
        <p14:creationId xmlns:p14="http://schemas.microsoft.com/office/powerpoint/2010/main" val="326448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1ECC44B-6E05-4A65-8FC9-4EE74E2B159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This light micrograph shows a cross section of a squash (</a:t>
            </a:r>
            <a:r>
              <a:rPr lang="en-US" sz="1200" i="1" dirty="0" err="1"/>
              <a:t>Curcurbita</a:t>
            </a:r>
            <a:r>
              <a:rPr lang="en-US" sz="1200" i="1" dirty="0"/>
              <a:t> maxima</a:t>
            </a:r>
            <a:r>
              <a:rPr lang="en-US" sz="1200" dirty="0"/>
              <a:t>) stem. Each teardrop-shaped vascular bundle consists of large xylem vessels toward the inside and smaller phloem cells toward the outside. Xylem cells, which transport water and nutrients from the roots to the rest of the plant, are dead at functional maturity. Phloem cells, which transport sugars and other organic compounds from photosynthetic tissue to the rest of the plant, are living. The vascular bundles are encased in ground tissue and surrounded by dermal tissue. (credit: modification of work by “(</a:t>
            </a:r>
            <a:r>
              <a:rPr lang="en-US" sz="1200" dirty="0" err="1"/>
              <a:t>biophotos</a:t>
            </a:r>
            <a:r>
              <a:rPr lang="en-US" sz="1200" dirty="0"/>
              <a:t>)”/Flickr; scale-bar data from Matt Russell)</a:t>
            </a:r>
          </a:p>
        </p:txBody>
      </p:sp>
      <p:pic>
        <p:nvPicPr>
          <p:cNvPr id="10" name="Figure" descr="Micrograph shows a round plant stem cross section. There are four teardrop-shaped vascular bundles, with the narrow point of the teardrop meeting at a round xylem vessel. Within each teardrop near the center are two to four more xylem vessels. To the outside of the xylem vessels are much smaller phloem cells. The four vascular bundles are encased in ground tissue. Cells of the ground tissue are somewhat larger than phloem. The stem is protected by an outer layer of dermal tissue, made up of several layers of cells smaller than phloem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F52E55FC-B373-4066-89DF-39B5175448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30.3</a:t>
            </a:r>
          </a:p>
        </p:txBody>
      </p:sp>
    </p:spTree>
    <p:extLst>
      <p:ext uri="{BB962C8B-B14F-4D97-AF65-F5344CB8AC3E}">
        <p14:creationId xmlns:p14="http://schemas.microsoft.com/office/powerpoint/2010/main" val="3050770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A477E29-4E27-43E4-9354-79932A2F057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Azure </a:t>
            </a:r>
            <a:r>
              <a:rPr lang="en-US" sz="1600" dirty="0" err="1"/>
              <a:t>bluets</a:t>
            </a:r>
            <a:r>
              <a:rPr lang="en-US" sz="1600" dirty="0"/>
              <a:t> (</a:t>
            </a:r>
            <a:r>
              <a:rPr lang="en-US" sz="1600" i="1" dirty="0" err="1"/>
              <a:t>Houstonia</a:t>
            </a:r>
            <a:r>
              <a:rPr lang="en-US" sz="1600" i="1" dirty="0"/>
              <a:t> </a:t>
            </a:r>
            <a:r>
              <a:rPr lang="en-US" sz="1600" i="1" dirty="0" err="1"/>
              <a:t>caerulea</a:t>
            </a:r>
            <a:r>
              <a:rPr lang="en-US" sz="1600" dirty="0"/>
              <a:t>) display a phototropic response by bending toward the light. (credit: Cory </a:t>
            </a:r>
            <a:r>
              <a:rPr lang="en-US" sz="1600" dirty="0" err="1"/>
              <a:t>Zanker</a:t>
            </a:r>
            <a:r>
              <a:rPr lang="en-US" sz="1600" dirty="0"/>
              <a:t>)</a:t>
            </a:r>
          </a:p>
        </p:txBody>
      </p:sp>
      <p:pic>
        <p:nvPicPr>
          <p:cNvPr id="10" name="Figure" descr="Photo shows blue flowers all tilted in the same direction. The flowers have four small petals and a yellow center, and each flower sits atop a slender green st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9" name="OpenStaxLogo" descr="openstax college logo">
            <a:extLst>
              <a:ext uri="{FF2B5EF4-FFF2-40B4-BE49-F238E27FC236}">
                <a16:creationId xmlns:a16="http://schemas.microsoft.com/office/drawing/2014/main" id="{50BBF672-83FD-4D09-A65A-DC9FFEFDB7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30.39</a:t>
            </a:r>
          </a:p>
        </p:txBody>
      </p:sp>
    </p:spTree>
    <p:extLst>
      <p:ext uri="{BB962C8B-B14F-4D97-AF65-F5344CB8AC3E}">
        <p14:creationId xmlns:p14="http://schemas.microsoft.com/office/powerpoint/2010/main" val="3690079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80285E-2464-4A27-90B7-5A20AFEDF95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bunch of reddish grapes growing on a v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189" r="-818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grapes, application of </a:t>
            </a:r>
            <a:r>
              <a:rPr lang="en-US" sz="1600" dirty="0" err="1">
                <a:solidFill>
                  <a:srgbClr val="000000"/>
                </a:solidFill>
              </a:rPr>
              <a:t>gibberellic</a:t>
            </a:r>
            <a:r>
              <a:rPr lang="en-US" sz="1600" dirty="0">
                <a:solidFill>
                  <a:srgbClr val="000000"/>
                </a:solidFill>
              </a:rPr>
              <a:t> acid increases the size of fruit and loosens </a:t>
            </a:r>
            <a:r>
              <a:rPr lang="de-DE" sz="1600" dirty="0" err="1">
                <a:solidFill>
                  <a:srgbClr val="000000"/>
                </a:solidFill>
              </a:rPr>
              <a:t>clustering</a:t>
            </a:r>
            <a:r>
              <a:rPr lang="de-DE" sz="1600" dirty="0">
                <a:solidFill>
                  <a:srgbClr val="000000"/>
                </a:solidFill>
              </a:rPr>
              <a:t>. (</a:t>
            </a:r>
            <a:r>
              <a:rPr lang="de-DE" sz="1600" dirty="0" err="1">
                <a:solidFill>
                  <a:srgbClr val="000000"/>
                </a:solidFill>
              </a:rPr>
              <a:t>credit</a:t>
            </a:r>
            <a:r>
              <a:rPr lang="de-DE" sz="1600" dirty="0">
                <a:solidFill>
                  <a:srgbClr val="000000"/>
                </a:solidFill>
              </a:rPr>
              <a:t>: Bob Nichols, USDA)</a:t>
            </a:r>
            <a:endParaRPr lang="en-US" sz="15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30.40</a:t>
            </a:r>
          </a:p>
        </p:txBody>
      </p:sp>
      <p:pic>
        <p:nvPicPr>
          <p:cNvPr id="7" name="OpenStaxLogo" descr="openstax college logo">
            <a:extLst>
              <a:ext uri="{FF2B5EF4-FFF2-40B4-BE49-F238E27FC236}">
                <a16:creationId xmlns:a16="http://schemas.microsoft.com/office/drawing/2014/main" id="{C4374F54-2A47-47B6-84E8-E539E787B8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16404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E77DFB-7B18-481B-8872-B5AE013AAD2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Photo shows a stem. Leaves are attached to petioles, which are small branches that radiate out from the stem. The petioles join the branch at junctions called nodes. The nodes are separated by a length of stem called the internode. Above the petioles, small leaves bud out from the no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23" b="-2423"/>
          <a:stretch>
            <a:fillRect/>
          </a:stretch>
        </p:blipFill>
        <p:spPr>
          <a:xfrm>
            <a:off x="4370388" y="1107618"/>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Leaves are attached to the plant stem at areas called nodes. An internode is the stem region between two nodes. The petiole is the stalk connecting the leaf to the stem. The leaves just above the nodes arose from axillary buds.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30.4</a:t>
            </a:r>
          </a:p>
        </p:txBody>
      </p:sp>
      <p:pic>
        <p:nvPicPr>
          <p:cNvPr id="7" name="OpenStaxLogo" descr="openstax college logo">
            <a:extLst>
              <a:ext uri="{FF2B5EF4-FFF2-40B4-BE49-F238E27FC236}">
                <a16:creationId xmlns:a16="http://schemas.microsoft.com/office/drawing/2014/main" id="{45CA6C2A-1197-4935-8FC4-71466AB9F9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60752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937BC0-B973-4276-A2BC-20D428DF444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stem of common St John's </a:t>
            </a:r>
            <a:r>
              <a:rPr lang="en-US" sz="1600" dirty="0" err="1"/>
              <a:t>Wort</a:t>
            </a:r>
            <a:r>
              <a:rPr lang="en-US" sz="1600" dirty="0"/>
              <a:t> (</a:t>
            </a:r>
            <a:r>
              <a:rPr lang="en-US" sz="1600" i="1" dirty="0" err="1"/>
              <a:t>Hypericum</a:t>
            </a:r>
            <a:r>
              <a:rPr lang="en-US" sz="1600" i="1" dirty="0"/>
              <a:t> </a:t>
            </a:r>
            <a:r>
              <a:rPr lang="en-US" sz="1600" i="1" dirty="0" err="1"/>
              <a:t>perforatum</a:t>
            </a:r>
            <a:r>
              <a:rPr lang="en-US" sz="1600" dirty="0"/>
              <a:t>) is shown in cross section in this light micrograph. The central pith (greenish-blue, in the center) and peripheral cortex (narrow zone 3–5 cells thick just inside the epidermis) are composed of parenchyma cells. Vascular tissue composed of xylem (red) and phloem tissue (green, between the xylem and cortex) surrounds the </a:t>
            </a:r>
            <a:r>
              <a:rPr lang="de-DE" sz="1600" dirty="0" err="1"/>
              <a:t>pith</a:t>
            </a:r>
            <a:r>
              <a:rPr lang="de-DE" sz="1600" dirty="0"/>
              <a:t>. (</a:t>
            </a:r>
            <a:r>
              <a:rPr lang="de-DE" sz="1600" dirty="0" err="1"/>
              <a:t>credit</a:t>
            </a:r>
            <a:r>
              <a:rPr lang="de-DE" sz="1600" dirty="0"/>
              <a:t>: Rolf-Dieter Mueller)</a:t>
            </a:r>
            <a:endParaRPr lang="en-US" sz="1600" dirty="0"/>
          </a:p>
        </p:txBody>
      </p:sp>
      <p:pic>
        <p:nvPicPr>
          <p:cNvPr id="10" name="Figure" descr="Micrograph shows a stem about 1.2 millimeters across. The central pith layer is about 800 microns across. Pith cells stain greenish-blue and are about 50 to 100 microns in diameter in the middle, and smaller toward the outside. Surrounding the pith is a ring of xylem cells about 75 microns across and four cells deep. Xylem cells, which are about 15 microns across, radiate out from the center in rows. Rows of green-staining phloem cells radiate out from the xylem cells.  Phloem cells are about half the size of xylem cells. Outside the phloem is a ring of cells that make up the peripheral cortex. Cells in the peripheral cortex are rounded rectangles that lie perpendicular to the phloem. The outermost epidermis is made up of cells similar in shape to the peripheral cortex cells but a bit larger. On opposite faces of the stem the peripheral cortex bulges outward, forming buds about 150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032" r="-48032"/>
          <a:stretch>
            <a:fillRect/>
          </a:stretch>
        </p:blipFill>
        <p:spPr/>
      </p:pic>
      <p:pic>
        <p:nvPicPr>
          <p:cNvPr id="9" name="OpenStaxLogo" descr="openstax college logo">
            <a:extLst>
              <a:ext uri="{FF2B5EF4-FFF2-40B4-BE49-F238E27FC236}">
                <a16:creationId xmlns:a16="http://schemas.microsoft.com/office/drawing/2014/main" id="{61E4EF23-22B6-4442-BED9-DCA0634754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30.5</a:t>
            </a:r>
          </a:p>
        </p:txBody>
      </p:sp>
    </p:spTree>
    <p:extLst>
      <p:ext uri="{BB962C8B-B14F-4D97-AF65-F5344CB8AC3E}">
        <p14:creationId xmlns:p14="http://schemas.microsoft.com/office/powerpoint/2010/main" val="329145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0536F3-9E9D-492E-BEE2-0D771361DAB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Collenchyma cell walls are uneven in thickness, as seen in this light micrograph. They </a:t>
            </a:r>
            <a:r>
              <a:rPr lang="pl-PL" sz="1600" dirty="0" err="1"/>
              <a:t>provide</a:t>
            </a:r>
            <a:r>
              <a:rPr lang="pl-PL" sz="1600" dirty="0"/>
              <a:t> </a:t>
            </a:r>
            <a:r>
              <a:rPr lang="pl-PL" sz="1600" dirty="0" err="1"/>
              <a:t>support</a:t>
            </a:r>
            <a:r>
              <a:rPr lang="pl-PL" sz="1600" dirty="0"/>
              <a:t> to plant </a:t>
            </a:r>
            <a:r>
              <a:rPr lang="pl-PL" sz="1600" dirty="0" err="1"/>
              <a:t>structures</a:t>
            </a:r>
            <a:r>
              <a:rPr lang="pl-PL" sz="1600" dirty="0"/>
              <a:t>. (</a:t>
            </a:r>
            <a:r>
              <a:rPr lang="pl-PL" sz="1600" dirty="0" err="1"/>
              <a:t>credit</a:t>
            </a:r>
            <a:r>
              <a:rPr lang="pl-PL" sz="1600" dirty="0"/>
              <a:t>: </a:t>
            </a:r>
            <a:r>
              <a:rPr lang="pl-PL" sz="1600" dirty="0" err="1"/>
              <a:t>modification</a:t>
            </a:r>
            <a:r>
              <a:rPr lang="pl-PL" sz="1600" dirty="0"/>
              <a:t> of </a:t>
            </a:r>
            <a:r>
              <a:rPr lang="pl-PL" sz="1600" dirty="0" err="1"/>
              <a:t>work</a:t>
            </a:r>
            <a:r>
              <a:rPr lang="pl-PL" sz="1600" dirty="0"/>
              <a:t> by Carl Szczerski; </a:t>
            </a:r>
            <a:r>
              <a:rPr lang="pl-PL" sz="1600" dirty="0" err="1"/>
              <a:t>scale</a:t>
            </a:r>
            <a:r>
              <a:rPr lang="pl-PL" sz="1600" dirty="0"/>
              <a:t>-bar data </a:t>
            </a:r>
            <a:r>
              <a:rPr lang="en-US" sz="1600" dirty="0"/>
              <a:t>from Matt Russell)</a:t>
            </a:r>
          </a:p>
        </p:txBody>
      </p:sp>
      <p:pic>
        <p:nvPicPr>
          <p:cNvPr id="10" name="Figure" descr="Micrograph shows collenchyma cells, which are irregularly shaped and 25 to 50 microns across. The collenchyma cells are adjacent to a layer of rectangular cells that form the epi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pic>
        <p:nvPicPr>
          <p:cNvPr id="9" name="OpenStaxLogo" descr="openstax college logo">
            <a:extLst>
              <a:ext uri="{FF2B5EF4-FFF2-40B4-BE49-F238E27FC236}">
                <a16:creationId xmlns:a16="http://schemas.microsoft.com/office/drawing/2014/main" id="{4A29FE99-0906-4D47-B6F8-F5058A84AC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30.6</a:t>
            </a:r>
          </a:p>
        </p:txBody>
      </p:sp>
    </p:spTree>
    <p:extLst>
      <p:ext uri="{BB962C8B-B14F-4D97-AF65-F5344CB8AC3E}">
        <p14:creationId xmlns:p14="http://schemas.microsoft.com/office/powerpoint/2010/main" val="114187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A743CE-5433-497D-AC6D-D511E7B3550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central pith and outer cortex of the </a:t>
            </a:r>
            <a:r>
              <a:rPr lang="en-US" sz="1600" dirty="0">
                <a:solidFill>
                  <a:srgbClr val="6CB255"/>
                </a:solidFill>
              </a:rPr>
              <a:t>(a) </a:t>
            </a:r>
            <a:r>
              <a:rPr lang="en-US" sz="1600" dirty="0">
                <a:solidFill>
                  <a:srgbClr val="000000"/>
                </a:solidFill>
              </a:rPr>
              <a:t>flax stem are made up of parenchyma cells. Inside the cortex is a layer of sclerenchyma cells, which make up the fibers in flax rope and clothing. Humans have grown and harvested flax for thousands of years. In </a:t>
            </a:r>
            <a:r>
              <a:rPr lang="en-US" sz="1600" dirty="0">
                <a:solidFill>
                  <a:srgbClr val="6CB255"/>
                </a:solidFill>
              </a:rPr>
              <a:t>(b) </a:t>
            </a:r>
            <a:r>
              <a:rPr lang="en-US" sz="1600" dirty="0">
                <a:solidFill>
                  <a:srgbClr val="000000"/>
                </a:solidFill>
              </a:rPr>
              <a:t>this drawing, fourteenth-century women prepare linen. The</a:t>
            </a:r>
            <a:r>
              <a:rPr lang="en-US" sz="1600" dirty="0">
                <a:solidFill>
                  <a:srgbClr val="6CB255"/>
                </a:solidFill>
              </a:rPr>
              <a:t> (c) </a:t>
            </a:r>
            <a:r>
              <a:rPr lang="en-US" sz="1600" dirty="0">
                <a:solidFill>
                  <a:srgbClr val="000000"/>
                </a:solidFill>
              </a:rPr>
              <a:t>flax plant is grown and harvested for its fibers, which are used to weave linen, and for its seeds, which are the source of linseed oil. (credit a: modification of work by Emmanuel </a:t>
            </a:r>
            <a:r>
              <a:rPr lang="en-US" sz="1600" dirty="0" err="1">
                <a:solidFill>
                  <a:srgbClr val="000000"/>
                </a:solidFill>
              </a:rPr>
              <a:t>Boutet</a:t>
            </a:r>
            <a:r>
              <a:rPr lang="en-US" sz="1600" dirty="0">
                <a:solidFill>
                  <a:srgbClr val="000000"/>
                </a:solidFill>
              </a:rPr>
              <a:t> based on original work by Ryan R. </a:t>
            </a:r>
            <a:r>
              <a:rPr lang="en-US" sz="1600" dirty="0" err="1">
                <a:solidFill>
                  <a:srgbClr val="000000"/>
                </a:solidFill>
              </a:rPr>
              <a:t>MacKenzie</a:t>
            </a:r>
            <a:r>
              <a:rPr lang="en-US" sz="1600" dirty="0">
                <a:solidFill>
                  <a:srgbClr val="000000"/>
                </a:solidFill>
              </a:rPr>
              <a:t>; credit c: modification of work by Brian Dearth; scale-bar data from Matt Russell)</a:t>
            </a:r>
          </a:p>
        </p:txBody>
      </p:sp>
      <p:pic>
        <p:nvPicPr>
          <p:cNvPr id="4" name="Figure" descr="Part A shows a cross section of a flax stem. The pith is white tissue in the center of the stem. Outside the pith is a layer of xylem. The inner xylem cells are large, while ones further out are smaller. The smaller xylem cells radiate out from the center, like spokes on a wheel. Outside the xylem is a ring of phloem cells. The phloem is surrounded by a layer of sclerenchyma cells, then a layer of cortex cells. Outside the cortex is the epidermis. Part B is a painting of women working with linen cloth. One is smoothing the cloth on a table, and the other women are sitting with linen on their laps. Part C is a photo of flax plants, which have long, wide leaves that taper toward narrow t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05" b="-9305"/>
          <a:stretch>
            <a:fillRect/>
          </a:stretch>
        </p:blipFill>
        <p:spPr/>
      </p:pic>
      <p:pic>
        <p:nvPicPr>
          <p:cNvPr id="7" name="OpenStaxLogo" descr="openstax college logo">
            <a:extLst>
              <a:ext uri="{FF2B5EF4-FFF2-40B4-BE49-F238E27FC236}">
                <a16:creationId xmlns:a16="http://schemas.microsoft.com/office/drawing/2014/main" id="{17CEC471-D3BE-4151-88A1-BD9829FBF9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30.7</a:t>
            </a:r>
          </a:p>
        </p:txBody>
      </p:sp>
    </p:spTree>
    <p:extLst>
      <p:ext uri="{BB962C8B-B14F-4D97-AF65-F5344CB8AC3E}">
        <p14:creationId xmlns:p14="http://schemas.microsoft.com/office/powerpoint/2010/main" val="304956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ABDD68-7409-4929-9848-36096671E1E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450" dirty="0"/>
              <a:t>Openings called stomata (singular: stoma) allow a plant to take up carbon dioxide and release oxygen and water vapor. The </a:t>
            </a:r>
            <a:r>
              <a:rPr lang="en-US" sz="1450" dirty="0">
                <a:solidFill>
                  <a:srgbClr val="6CB255"/>
                </a:solidFill>
              </a:rPr>
              <a:t>(a)</a:t>
            </a:r>
            <a:r>
              <a:rPr lang="en-US" sz="1450" dirty="0"/>
              <a:t> colorized scanning-electron micrograph shows a closed stoma of a dicot. Each stoma is flanked by two guard cells that regulate its </a:t>
            </a:r>
            <a:r>
              <a:rPr lang="en-US" sz="1450" dirty="0">
                <a:solidFill>
                  <a:srgbClr val="6CB255"/>
                </a:solidFill>
              </a:rPr>
              <a:t>(b)</a:t>
            </a:r>
            <a:r>
              <a:rPr lang="en-US" sz="1450" dirty="0"/>
              <a:t> opening and closing. The </a:t>
            </a:r>
            <a:r>
              <a:rPr lang="en-US" sz="1450" dirty="0">
                <a:solidFill>
                  <a:srgbClr val="6CB255"/>
                </a:solidFill>
              </a:rPr>
              <a:t>(c)</a:t>
            </a:r>
            <a:r>
              <a:rPr lang="en-US" sz="1450" dirty="0"/>
              <a:t> guard cells sit within the layer of epidermal cells (credit a: modification of work by Louisa Howard, </a:t>
            </a:r>
            <a:r>
              <a:rPr lang="en-US" sz="1450" dirty="0" err="1"/>
              <a:t>Rippel</a:t>
            </a:r>
            <a:r>
              <a:rPr lang="en-US" sz="1450" dirty="0"/>
              <a:t> Electron Microscope Facility, Dartmouth College; credit b: modification of work by June </a:t>
            </a:r>
            <a:r>
              <a:rPr lang="en-US" sz="1450" dirty="0" err="1"/>
              <a:t>Kwak</a:t>
            </a:r>
            <a:r>
              <a:rPr lang="en-US" sz="1450" dirty="0"/>
              <a:t>, University of Maryland; scale-bar data from Matt Russell)</a:t>
            </a:r>
          </a:p>
        </p:txBody>
      </p:sp>
      <p:pic>
        <p:nvPicPr>
          <p:cNvPr id="9" name="Figure" descr="The electron micrograph in part A shows the lumpy, textured of a leaf epidermis. Individual cells look like pillows arranged side by side and fused together. In the center of the image is an oval pore about 10 microns across. Inside the pore, closed guard cells have the appearance of sealed lips. The two light micrographs in part B shows two kidney-shaped guard cells. In the left image, the stoma is open and round. In the right image, the stoma is closed and oval shaped. Part C is an illustration of the leaf epidermis with a oval stomatal pore in the center. Surrounding this pore are two kidney-shaped guard cells. Rectangular epidermal cells surround the guar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30" r="-13830"/>
          <a:stretch>
            <a:fillRect/>
          </a:stretch>
        </p:blipFill>
        <p:spPr/>
      </p:pic>
      <p:pic>
        <p:nvPicPr>
          <p:cNvPr id="10" name="OpenStaxLogo" descr="openstax college logo">
            <a:extLst>
              <a:ext uri="{FF2B5EF4-FFF2-40B4-BE49-F238E27FC236}">
                <a16:creationId xmlns:a16="http://schemas.microsoft.com/office/drawing/2014/main" id="{23D8F7FC-5A3C-4359-8F43-46DA34D05D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30.8</a:t>
            </a:r>
          </a:p>
        </p:txBody>
      </p:sp>
    </p:spTree>
    <p:extLst>
      <p:ext uri="{BB962C8B-B14F-4D97-AF65-F5344CB8AC3E}">
        <p14:creationId xmlns:p14="http://schemas.microsoft.com/office/powerpoint/2010/main" val="4112969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573</TotalTime>
  <Words>5233</Words>
  <Application>Microsoft Office PowerPoint</Application>
  <PresentationFormat>On-screen Show (4:3)</PresentationFormat>
  <Paragraphs>123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 Black</vt:lpstr>
      <vt:lpstr>Calibri</vt:lpstr>
      <vt:lpstr>Essential</vt:lpstr>
      <vt:lpstr>Biology</vt:lpstr>
      <vt:lpstr>Figure 30.1</vt:lpstr>
      <vt:lpstr>Figure 30.2</vt:lpstr>
      <vt:lpstr>Figure 30.3</vt:lpstr>
      <vt:lpstr>Figure 30.4</vt:lpstr>
      <vt:lpstr>Figure 30.5</vt:lpstr>
      <vt:lpstr>Figure 30.6</vt:lpstr>
      <vt:lpstr>Figure 30.7</vt:lpstr>
      <vt:lpstr>Figure 30.8</vt:lpstr>
      <vt:lpstr>Figure 30.9</vt:lpstr>
      <vt:lpstr>Figure 30.10</vt:lpstr>
      <vt:lpstr>Figure 30.11</vt:lpstr>
      <vt:lpstr>Figure 30.12</vt:lpstr>
      <vt:lpstr>Figure 30.13</vt:lpstr>
      <vt:lpstr>Figure 30.14</vt:lpstr>
      <vt:lpstr>Figure 30.15</vt:lpstr>
      <vt:lpstr>Figure 30.16</vt:lpstr>
      <vt:lpstr>Figure 30.17</vt:lpstr>
      <vt:lpstr>Figure 30.18</vt:lpstr>
      <vt:lpstr>Figure 30.19</vt:lpstr>
      <vt:lpstr>Figure 30.20</vt:lpstr>
      <vt:lpstr>Figure 30.21</vt:lpstr>
      <vt:lpstr>Figure 30.22</vt:lpstr>
      <vt:lpstr>Figure 30.23</vt:lpstr>
      <vt:lpstr>Figure 30.24</vt:lpstr>
      <vt:lpstr>Figure 30.25</vt:lpstr>
      <vt:lpstr>Figure 30.26</vt:lpstr>
      <vt:lpstr>Figure 30.27</vt:lpstr>
      <vt:lpstr>Figure 30.28</vt:lpstr>
      <vt:lpstr>Figure 30.29</vt:lpstr>
      <vt:lpstr>Figure 30.30</vt:lpstr>
      <vt:lpstr>Figure 30.31</vt:lpstr>
      <vt:lpstr>Figure 30.32</vt:lpstr>
      <vt:lpstr>Figure 30.33</vt:lpstr>
      <vt:lpstr>Figure 30.34</vt:lpstr>
      <vt:lpstr>Figure 30.35</vt:lpstr>
      <vt:lpstr>Figure 30.36</vt:lpstr>
      <vt:lpstr>Figure 30.37</vt:lpstr>
      <vt:lpstr>Figure 30.38</vt:lpstr>
      <vt:lpstr>Figure 30.39</vt:lpstr>
      <vt:lpstr>Figure 30.40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30 - PLANT FORM AND PHYSIOLOGY</dc:title>
  <dc:creator>Spuddy McSpare</dc:creator>
  <cp:lastModifiedBy>Conversion_02</cp:lastModifiedBy>
  <cp:revision>181</cp:revision>
  <cp:lastPrinted>2013-06-26T17:04:41Z</cp:lastPrinted>
  <dcterms:created xsi:type="dcterms:W3CDTF">2012-06-04T02:13:36Z</dcterms:created>
  <dcterms:modified xsi:type="dcterms:W3CDTF">2017-09-20T20:43:24Z</dcterms:modified>
</cp:coreProperties>
</file>