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8"/>
  </p:notesMasterIdLst>
  <p:handoutMasterIdLst>
    <p:handoutMasterId r:id="rId49"/>
  </p:handoutMasterIdLst>
  <p:sldIdLst>
    <p:sldId id="256" r:id="rId2"/>
    <p:sldId id="27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31" r:id="rId32"/>
    <p:sldId id="282" r:id="rId33"/>
    <p:sldId id="283" r:id="rId34"/>
    <p:sldId id="284" r:id="rId35"/>
    <p:sldId id="323" r:id="rId36"/>
    <p:sldId id="324" r:id="rId37"/>
    <p:sldId id="325" r:id="rId38"/>
    <p:sldId id="326" r:id="rId39"/>
    <p:sldId id="327" r:id="rId40"/>
    <p:sldId id="328" r:id="rId41"/>
    <p:sldId id="329" r:id="rId42"/>
    <p:sldId id="332" r:id="rId43"/>
    <p:sldId id="330" r:id="rId44"/>
    <p:sldId id="333" r:id="rId45"/>
    <p:sldId id="286" r:id="rId46"/>
    <p:sldId id="2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D9EE7-CB87-4B85-9F1A-61F6C55AF5C4}"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90A28-90ED-47F5-803A-43BFF5378CBD}" type="slidenum">
              <a:rPr lang="en-US" smtClean="0"/>
              <a:t>‹#›</a:t>
            </a:fld>
            <a:endParaRPr lang="en-US"/>
          </a:p>
        </p:txBody>
      </p:sp>
    </p:spTree>
    <p:extLst>
      <p:ext uri="{BB962C8B-B14F-4D97-AF65-F5344CB8AC3E}">
        <p14:creationId xmlns:p14="http://schemas.microsoft.com/office/powerpoint/2010/main" val="30098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2E64C183-01E2-4BAB-9C75-E40646D70F8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0BF578B1-6DBD-4722-BECB-2FEEA00D11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29 VERTEBRATES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0FB4F8AA-98C8-48F8-A470-F7E1B902BD93}"/>
              </a:ext>
            </a:extLst>
          </p:cNvPr>
          <p:cNvSpPr>
            <a:spLocks noGrp="1"/>
          </p:cNvSpPr>
          <p:nvPr>
            <p:ph type="title" idx="4294967295"/>
          </p:nvPr>
        </p:nvSpPr>
        <p:spPr>
          <a:xfrm>
            <a:off x="0" y="69342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925742-D862-4C6F-8CB3-4D796590C7B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parasitic sea lampreys attach to their lake trout host by suction and use their rough tongues to rasp away flesh in order to feed on the trout’s blood. (credit: USGS)</a:t>
            </a:r>
          </a:p>
        </p:txBody>
      </p:sp>
      <p:pic>
        <p:nvPicPr>
          <p:cNvPr id="4" name="Figure" descr="The photo shows leech-like sea lampreys latched onto a large fis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12" r="-26012"/>
          <a:stretch>
            <a:fillRect/>
          </a:stretch>
        </p:blipFill>
        <p:spPr/>
      </p:pic>
      <p:pic>
        <p:nvPicPr>
          <p:cNvPr id="9" name="OpenStaxLogo" descr="openstax college logo">
            <a:extLst>
              <a:ext uri="{FF2B5EF4-FFF2-40B4-BE49-F238E27FC236}">
                <a16:creationId xmlns:a16="http://schemas.microsoft.com/office/drawing/2014/main" id="{89298F4B-ACAF-4CB7-8E63-043E27DA17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29.9</a:t>
            </a:r>
          </a:p>
        </p:txBody>
      </p:sp>
    </p:spTree>
    <p:extLst>
      <p:ext uri="{BB962C8B-B14F-4D97-AF65-F5344CB8AC3E}">
        <p14:creationId xmlns:p14="http://schemas.microsoft.com/office/powerpoint/2010/main" val="202046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9BC0F1-3C21-4A73-B7FB-B57D7BBEF7B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Dunkleosteous</a:t>
            </a:r>
            <a:r>
              <a:rPr lang="en-US" sz="1600" i="1" dirty="0"/>
              <a:t> </a:t>
            </a:r>
            <a:r>
              <a:rPr lang="en-US" sz="1600" dirty="0"/>
              <a:t>was an enormous </a:t>
            </a:r>
            <a:r>
              <a:rPr lang="en-US" sz="1600" dirty="0" err="1"/>
              <a:t>placoderm</a:t>
            </a:r>
            <a:r>
              <a:rPr lang="en-US" sz="1600" dirty="0"/>
              <a:t> from the Devonian period, 380–360 million years ago. It measured up to 10 meters in length and weighed up to 3.6 tons. (credit: </a:t>
            </a:r>
            <a:r>
              <a:rPr lang="en-US" sz="1600" dirty="0" err="1"/>
              <a:t>Nobu</a:t>
            </a:r>
            <a:r>
              <a:rPr lang="en-US" sz="1600" dirty="0"/>
              <a:t> Tamura)</a:t>
            </a:r>
          </a:p>
        </p:txBody>
      </p:sp>
      <p:pic>
        <p:nvPicPr>
          <p:cNvPr id="3" name="Figure" descr="The illustration shows a large fish with a very wide mout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494" r="-27494"/>
          <a:stretch>
            <a:fillRect/>
          </a:stretch>
        </p:blipFill>
        <p:spPr/>
      </p:pic>
      <p:pic>
        <p:nvPicPr>
          <p:cNvPr id="9" name="OpenStaxLogo" descr="openstax college logo">
            <a:extLst>
              <a:ext uri="{FF2B5EF4-FFF2-40B4-BE49-F238E27FC236}">
                <a16:creationId xmlns:a16="http://schemas.microsoft.com/office/drawing/2014/main" id="{926CB6FA-FF18-42CD-B2D9-19AA0F3ABD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29.10</a:t>
            </a:r>
          </a:p>
        </p:txBody>
      </p:sp>
    </p:spTree>
    <p:extLst>
      <p:ext uri="{BB962C8B-B14F-4D97-AF65-F5344CB8AC3E}">
        <p14:creationId xmlns:p14="http://schemas.microsoft.com/office/powerpoint/2010/main" val="347935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30361F-523F-4A73-8D1A-6F38A1EACE1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Hammerhead sharks tend to school during the day and hunt prey at night. (credit: </a:t>
            </a:r>
            <a:r>
              <a:rPr lang="pl-PL" sz="1600" dirty="0" err="1"/>
              <a:t>Masashi</a:t>
            </a:r>
            <a:r>
              <a:rPr lang="pl-PL" sz="1600" dirty="0"/>
              <a:t> </a:t>
            </a:r>
            <a:r>
              <a:rPr lang="pl-PL" sz="1600" dirty="0" err="1"/>
              <a:t>Sugawara</a:t>
            </a:r>
            <a:r>
              <a:rPr lang="pl-PL" sz="1600" dirty="0"/>
              <a:t>)</a:t>
            </a:r>
            <a:endParaRPr lang="en-US" sz="1600" dirty="0"/>
          </a:p>
        </p:txBody>
      </p:sp>
      <p:pic>
        <p:nvPicPr>
          <p:cNvPr id="4" name="Figure" descr="The photo shows a shark with a wide snou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808D2678-34E5-4D50-9389-B575C496A9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29.11</a:t>
            </a:r>
          </a:p>
        </p:txBody>
      </p:sp>
    </p:spTree>
    <p:extLst>
      <p:ext uri="{BB962C8B-B14F-4D97-AF65-F5344CB8AC3E}">
        <p14:creationId xmlns:p14="http://schemas.microsoft.com/office/powerpoint/2010/main" val="282794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537841-C073-4598-80B7-041C70CBEFB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Shark embryos are clearly visible through these transparent egg cases. The round structure is the yolk that nourishes the growing embryo. (credit: </a:t>
            </a:r>
            <a:r>
              <a:rPr lang="en-US" sz="1600" dirty="0" err="1"/>
              <a:t>Jek</a:t>
            </a:r>
            <a:r>
              <a:rPr lang="en-US" sz="1600" dirty="0"/>
              <a:t> </a:t>
            </a:r>
            <a:r>
              <a:rPr lang="en-US" sz="1600" dirty="0" err="1"/>
              <a:t>Bacarisas</a:t>
            </a:r>
            <a:r>
              <a:rPr lang="en-US" sz="1600" dirty="0"/>
              <a:t>)</a:t>
            </a:r>
          </a:p>
        </p:txBody>
      </p:sp>
      <p:pic>
        <p:nvPicPr>
          <p:cNvPr id="3" name="Figure" descr="The photo shows long, thin shark embryos encase in egg cas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3A8D9E88-26A2-44CE-9000-CF96C98FE3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29.12</a:t>
            </a:r>
          </a:p>
        </p:txBody>
      </p:sp>
    </p:spTree>
    <p:extLst>
      <p:ext uri="{BB962C8B-B14F-4D97-AF65-F5344CB8AC3E}">
        <p14:creationId xmlns:p14="http://schemas.microsoft.com/office/powerpoint/2010/main" val="405498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BC86A09-D763-4E45-AEB4-BAE67BE54D4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stingray blends into the sandy bottom of the ocean floor. (credit: “Sailn1”/Flickr)</a:t>
            </a:r>
          </a:p>
        </p:txBody>
      </p:sp>
      <p:pic>
        <p:nvPicPr>
          <p:cNvPr id="4" name="Figure" descr="The photo shows a stingray with a long, thin body and a circular head, resting on the sandy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10" name="OpenStaxLogo" descr="openstax college logo">
            <a:extLst>
              <a:ext uri="{FF2B5EF4-FFF2-40B4-BE49-F238E27FC236}">
                <a16:creationId xmlns:a16="http://schemas.microsoft.com/office/drawing/2014/main" id="{417E78D0-CECB-4D9A-97D9-174A6933EF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29.13</a:t>
            </a:r>
          </a:p>
        </p:txBody>
      </p:sp>
    </p:spTree>
    <p:extLst>
      <p:ext uri="{BB962C8B-B14F-4D97-AF65-F5344CB8AC3E}">
        <p14:creationId xmlns:p14="http://schemas.microsoft.com/office/powerpoint/2010/main" val="108157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0E07F5-09BA-4CB6-9F8A-7F6D11B034E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t>
            </a:r>
            <a:r>
              <a:rPr lang="en-US" sz="1600" dirty="0">
                <a:solidFill>
                  <a:srgbClr val="6CB255"/>
                </a:solidFill>
              </a:rPr>
              <a:t>(a)</a:t>
            </a:r>
            <a:r>
              <a:rPr lang="en-US" sz="1600" dirty="0"/>
              <a:t> sockeye salmon and</a:t>
            </a:r>
            <a:r>
              <a:rPr lang="en-US" sz="1600" dirty="0">
                <a:solidFill>
                  <a:srgbClr val="6CB255"/>
                </a:solidFill>
              </a:rPr>
              <a:t> (b) </a:t>
            </a:r>
            <a:r>
              <a:rPr lang="en-US" sz="1600" dirty="0"/>
              <a:t>coelacanth are both bony fishes of the </a:t>
            </a:r>
            <a:r>
              <a:rPr lang="en-US" sz="1600" dirty="0" err="1"/>
              <a:t>Osteichthyes</a:t>
            </a:r>
            <a:r>
              <a:rPr lang="en-US" sz="1600" dirty="0"/>
              <a:t> clade. The coelacanth, sometimes called a lobe-finned fish, was thought to have gone extinct in the Late Cretaceous period, 100 million years ago, until one was discovered in 1938 near the Comoros Islands between Africa and Madagascar. (credit a: modification of work by Timothy </a:t>
            </a:r>
            <a:r>
              <a:rPr lang="en-US" sz="1600" dirty="0" err="1"/>
              <a:t>Knepp</a:t>
            </a:r>
            <a:r>
              <a:rPr lang="en-US" sz="1600" dirty="0"/>
              <a:t>, USFWS; credit b: modification of work by Robbie </a:t>
            </a:r>
            <a:r>
              <a:rPr lang="en-US" sz="1600" dirty="0" err="1"/>
              <a:t>Cada</a:t>
            </a:r>
            <a:r>
              <a:rPr lang="en-US" sz="1600" dirty="0"/>
              <a:t>)</a:t>
            </a:r>
          </a:p>
        </p:txBody>
      </p:sp>
      <p:pic>
        <p:nvPicPr>
          <p:cNvPr id="3" name="Figure" descr="The illustration compares a bright red salmon (a) and a blue coelacanth (b), both of which are similar in shape and have f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167" b="-53167"/>
          <a:stretch>
            <a:fillRect/>
          </a:stretch>
        </p:blipFill>
        <p:spPr/>
      </p:pic>
      <p:pic>
        <p:nvPicPr>
          <p:cNvPr id="9" name="OpenStaxLogo" descr="openstax college logo">
            <a:extLst>
              <a:ext uri="{FF2B5EF4-FFF2-40B4-BE49-F238E27FC236}">
                <a16:creationId xmlns:a16="http://schemas.microsoft.com/office/drawing/2014/main" id="{3ACD5BE8-B347-4FF1-8212-2843BD04E2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29.14</a:t>
            </a:r>
          </a:p>
        </p:txBody>
      </p:sp>
    </p:spTree>
    <p:extLst>
      <p:ext uri="{BB962C8B-B14F-4D97-AF65-F5344CB8AC3E}">
        <p14:creationId xmlns:p14="http://schemas.microsoft.com/office/powerpoint/2010/main" val="113509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C905C8-9602-45E7-8EE8-15D8C5457A3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recent fossil discovery of </a:t>
            </a:r>
            <a:r>
              <a:rPr lang="en-US" sz="1600" i="1" dirty="0" err="1"/>
              <a:t>Tiktaalik</a:t>
            </a:r>
            <a:r>
              <a:rPr lang="en-US" sz="1600" i="1" dirty="0"/>
              <a:t> </a:t>
            </a:r>
            <a:r>
              <a:rPr lang="en-US" sz="1600" i="1" dirty="0" err="1"/>
              <a:t>roseae</a:t>
            </a:r>
            <a:r>
              <a:rPr lang="en-US" sz="1600" i="1" dirty="0"/>
              <a:t> </a:t>
            </a:r>
            <a:r>
              <a:rPr lang="en-US" sz="1600" dirty="0"/>
              <a:t>suggests evidence for an animal intermediate to finned fish and legged </a:t>
            </a:r>
            <a:r>
              <a:rPr lang="en-US" sz="1600" dirty="0" err="1"/>
              <a:t>tetrapods</a:t>
            </a:r>
            <a:r>
              <a:rPr lang="en-US" sz="1600" dirty="0"/>
              <a:t>. (credit: </a:t>
            </a:r>
            <a:r>
              <a:rPr lang="en-US" sz="1600" dirty="0" err="1"/>
              <a:t>Zina</a:t>
            </a:r>
            <a:r>
              <a:rPr lang="en-US" sz="1600" dirty="0"/>
              <a:t> </a:t>
            </a:r>
            <a:r>
              <a:rPr lang="en-US" sz="1600" dirty="0" err="1"/>
              <a:t>Deretsky</a:t>
            </a:r>
            <a:r>
              <a:rPr lang="en-US" sz="1600" dirty="0"/>
              <a:t>, National Science Foundation)</a:t>
            </a:r>
          </a:p>
        </p:txBody>
      </p:sp>
      <p:pic>
        <p:nvPicPr>
          <p:cNvPr id="4" name="Figure" descr="The image shows a tetrapod-like fish with fin-like le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84" r="-16484"/>
          <a:stretch>
            <a:fillRect/>
          </a:stretch>
        </p:blipFill>
        <p:spPr/>
      </p:pic>
      <p:pic>
        <p:nvPicPr>
          <p:cNvPr id="9" name="OpenStaxLogo" descr="openstax college logo">
            <a:extLst>
              <a:ext uri="{FF2B5EF4-FFF2-40B4-BE49-F238E27FC236}">
                <a16:creationId xmlns:a16="http://schemas.microsoft.com/office/drawing/2014/main" id="{67B3BDC1-9A2D-4F36-A2EF-CAC724CAF4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29.15</a:t>
            </a:r>
          </a:p>
        </p:txBody>
      </p:sp>
    </p:spTree>
    <p:extLst>
      <p:ext uri="{BB962C8B-B14F-4D97-AF65-F5344CB8AC3E}">
        <p14:creationId xmlns:p14="http://schemas.microsoft.com/office/powerpoint/2010/main" val="1617052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8533B5-3384-4634-9226-E6194CC5B5E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Most salamanders have legs and a tail, but respiration varies among species. (credit: </a:t>
            </a:r>
            <a:r>
              <a:rPr lang="da-DK" sz="1600" dirty="0"/>
              <a:t>Valentina </a:t>
            </a:r>
            <a:r>
              <a:rPr lang="da-DK" sz="1600" dirty="0" err="1"/>
              <a:t>Storti</a:t>
            </a:r>
            <a:r>
              <a:rPr lang="da-DK" sz="1600" dirty="0"/>
              <a:t>)</a:t>
            </a:r>
            <a:endParaRPr lang="en-US" sz="1600" dirty="0"/>
          </a:p>
        </p:txBody>
      </p:sp>
      <p:pic>
        <p:nvPicPr>
          <p:cNvPr id="3" name="Figure" descr="The photo shows a black salamander with bright yellow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39633C86-CAF2-4768-B89D-6DD560C8BE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29.16</a:t>
            </a:r>
          </a:p>
        </p:txBody>
      </p:sp>
    </p:spTree>
    <p:extLst>
      <p:ext uri="{BB962C8B-B14F-4D97-AF65-F5344CB8AC3E}">
        <p14:creationId xmlns:p14="http://schemas.microsoft.com/office/powerpoint/2010/main" val="101912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46FAF4-F22C-401E-AEC4-792562E7D48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Australian green tree frog is a nocturnal predator that lives in the canopies of trees near a water source.</a:t>
            </a:r>
          </a:p>
        </p:txBody>
      </p:sp>
      <p:pic>
        <p:nvPicPr>
          <p:cNvPr id="4" name="Figure" descr="The photo shows a big, bright green frog sitting on a bran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00" r="-25800"/>
          <a:stretch>
            <a:fillRect/>
          </a:stretch>
        </p:blipFill>
        <p:spPr/>
      </p:pic>
      <p:pic>
        <p:nvPicPr>
          <p:cNvPr id="9" name="OpenStaxLogo" descr="openstax college logo">
            <a:extLst>
              <a:ext uri="{FF2B5EF4-FFF2-40B4-BE49-F238E27FC236}">
                <a16:creationId xmlns:a16="http://schemas.microsoft.com/office/drawing/2014/main" id="{C9B7B131-C5CB-4275-BF9B-E416B06788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29.17</a:t>
            </a:r>
          </a:p>
        </p:txBody>
      </p:sp>
    </p:spTree>
    <p:extLst>
      <p:ext uri="{BB962C8B-B14F-4D97-AF65-F5344CB8AC3E}">
        <p14:creationId xmlns:p14="http://schemas.microsoft.com/office/powerpoint/2010/main" val="205538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656F9A-810D-40A8-96EB-BE371AFCBBF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juvenile frog metamorphoses into a frog. Here, the frog has started to develop limbs, but its tadpole tail is still evident.</a:t>
            </a:r>
          </a:p>
        </p:txBody>
      </p:sp>
      <p:pic>
        <p:nvPicPr>
          <p:cNvPr id="3" name="Figure" descr="The photo shows a frog with a long tail from the tadpole st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p:pic>
      <p:pic>
        <p:nvPicPr>
          <p:cNvPr id="9" name="OpenStaxLogo" descr="openstax college logo">
            <a:extLst>
              <a:ext uri="{FF2B5EF4-FFF2-40B4-BE49-F238E27FC236}">
                <a16:creationId xmlns:a16="http://schemas.microsoft.com/office/drawing/2014/main" id="{BE9C06B7-36EE-4E8B-8B7B-A8961784D1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29.18</a:t>
            </a:r>
          </a:p>
        </p:txBody>
      </p:sp>
    </p:spTree>
    <p:extLst>
      <p:ext uri="{BB962C8B-B14F-4D97-AF65-F5344CB8AC3E}">
        <p14:creationId xmlns:p14="http://schemas.microsoft.com/office/powerpoint/2010/main" val="125043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1B58786-D2FC-4A9A-8440-000C3AB102C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Examples of critically endangered vertebrate species include </a:t>
            </a:r>
            <a:r>
              <a:rPr lang="en-US" sz="1600" dirty="0">
                <a:solidFill>
                  <a:srgbClr val="6CB255"/>
                </a:solidFill>
              </a:rPr>
              <a:t>(a)</a:t>
            </a:r>
            <a:r>
              <a:rPr lang="en-US" sz="1600" dirty="0"/>
              <a:t> the Siberian tiger (</a:t>
            </a:r>
            <a:r>
              <a:rPr lang="en-US" sz="1600" i="1" dirty="0" err="1"/>
              <a:t>Panthera</a:t>
            </a:r>
            <a:r>
              <a:rPr lang="en-US" sz="1600" i="1" dirty="0"/>
              <a:t> </a:t>
            </a:r>
            <a:r>
              <a:rPr lang="en-US" sz="1600" i="1" dirty="0" err="1"/>
              <a:t>tigris</a:t>
            </a:r>
            <a:r>
              <a:rPr lang="en-US" sz="1600" dirty="0"/>
              <a:t>), </a:t>
            </a:r>
            <a:r>
              <a:rPr lang="en-US" sz="1600" dirty="0">
                <a:solidFill>
                  <a:srgbClr val="6CB255"/>
                </a:solidFill>
              </a:rPr>
              <a:t>(b) </a:t>
            </a:r>
            <a:r>
              <a:rPr lang="en-US" sz="1600" dirty="0"/>
              <a:t>the mountain gorilla (</a:t>
            </a:r>
            <a:r>
              <a:rPr lang="en-US" sz="1600" i="1" dirty="0"/>
              <a:t>Gorilla </a:t>
            </a:r>
            <a:r>
              <a:rPr lang="en-US" sz="1600" i="1" dirty="0" err="1"/>
              <a:t>beringei</a:t>
            </a:r>
            <a:r>
              <a:rPr lang="en-US" sz="1600" dirty="0"/>
              <a:t>), and </a:t>
            </a:r>
            <a:r>
              <a:rPr lang="en-US" sz="1600" dirty="0">
                <a:solidFill>
                  <a:srgbClr val="6CB255"/>
                </a:solidFill>
              </a:rPr>
              <a:t>(c) </a:t>
            </a:r>
            <a:r>
              <a:rPr lang="en-US" sz="1600" dirty="0"/>
              <a:t>the Philippine eagle (</a:t>
            </a:r>
            <a:r>
              <a:rPr lang="en-US" sz="1600" i="1" dirty="0" err="1"/>
              <a:t>Pithecophega</a:t>
            </a:r>
            <a:r>
              <a:rPr lang="en-US" sz="1600" i="1" dirty="0"/>
              <a:t> </a:t>
            </a:r>
            <a:r>
              <a:rPr lang="en-US" sz="1600" i="1" dirty="0" err="1"/>
              <a:t>jefferyi</a:t>
            </a:r>
            <a:r>
              <a:rPr lang="en-US" sz="1600" dirty="0"/>
              <a:t>). (credit a: modification of work by Dave </a:t>
            </a:r>
            <a:r>
              <a:rPr lang="en-US" sz="1600" dirty="0" err="1"/>
              <a:t>Pape</a:t>
            </a:r>
            <a:r>
              <a:rPr lang="en-US" sz="1600" dirty="0"/>
              <a:t>; credit b: modification of work by Dave Proffer; credit c: modification of work by “cuatrok77”/Flickr)</a:t>
            </a:r>
          </a:p>
        </p:txBody>
      </p:sp>
      <p:pic>
        <p:nvPicPr>
          <p:cNvPr id="4" name="Figure" descr="Photos show a wolf (a), a gorilla (b), and an eagle (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881" b="-15881"/>
          <a:stretch>
            <a:fillRect/>
          </a:stretch>
        </p:blipFill>
        <p:spPr/>
      </p:pic>
      <p:pic>
        <p:nvPicPr>
          <p:cNvPr id="9" name="OpenStaxLogo" descr="openstax college logo">
            <a:extLst>
              <a:ext uri="{FF2B5EF4-FFF2-40B4-BE49-F238E27FC236}">
                <a16:creationId xmlns:a16="http://schemas.microsoft.com/office/drawing/2014/main" id="{754D1F72-2894-4948-B076-EF636DD354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4EA3770-AE63-495B-9218-9C229CD0C2A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the Paleozoic Era, around 550 million years ago, the continent </a:t>
            </a:r>
            <a:r>
              <a:rPr lang="en-US" sz="1600" dirty="0" err="1"/>
              <a:t>Gondwana</a:t>
            </a:r>
            <a:r>
              <a:rPr lang="en-US" sz="1600" dirty="0"/>
              <a:t> formed. Both </a:t>
            </a:r>
            <a:r>
              <a:rPr lang="en-US" sz="1600" dirty="0" err="1"/>
              <a:t>Gondwana</a:t>
            </a:r>
            <a:r>
              <a:rPr lang="en-US" sz="1600" dirty="0"/>
              <a:t> and the continent </a:t>
            </a:r>
            <a:r>
              <a:rPr lang="en-US" sz="1600" dirty="0" err="1"/>
              <a:t>Laurentia</a:t>
            </a:r>
            <a:r>
              <a:rPr lang="en-US" sz="1600" dirty="0"/>
              <a:t> were located near the equator.</a:t>
            </a:r>
          </a:p>
        </p:txBody>
      </p:sp>
      <p:pic>
        <p:nvPicPr>
          <p:cNvPr id="4" name="Figure" descr="A world map shows two continents, Gondwana and Laurentia, which are shaped very differently from the continents of today. Gondwana was made up of two smaller subcontinents separated by a narrow sea. One continent contained modern Antarctica, and the other contained parts of Afric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231" r="-55231"/>
          <a:stretch>
            <a:fillRect/>
          </a:stretch>
        </p:blipFill>
        <p:spPr/>
      </p:pic>
      <p:pic>
        <p:nvPicPr>
          <p:cNvPr id="9" name="OpenStaxLogo" descr="openstax college logo">
            <a:extLst>
              <a:ext uri="{FF2B5EF4-FFF2-40B4-BE49-F238E27FC236}">
                <a16:creationId xmlns:a16="http://schemas.microsoft.com/office/drawing/2014/main" id="{7AA6C12F-E52F-40BA-98D9-D4CB36E0D6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29.19</a:t>
            </a:r>
          </a:p>
        </p:txBody>
      </p:sp>
    </p:spTree>
    <p:extLst>
      <p:ext uri="{BB962C8B-B14F-4D97-AF65-F5344CB8AC3E}">
        <p14:creationId xmlns:p14="http://schemas.microsoft.com/office/powerpoint/2010/main" val="419452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CFDCC56-CF77-430B-BC53-5882FEE692D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key features of an amniotic egg are shown.</a:t>
            </a:r>
          </a:p>
        </p:txBody>
      </p:sp>
      <p:pic>
        <p:nvPicPr>
          <p:cNvPr id="3" name="Figure" descr="The illustration shows an egg with the shell, embryo, yolk, yolk sac, and the extra-embryonic membra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289" r="-45289"/>
          <a:stretch>
            <a:fillRect/>
          </a:stretch>
        </p:blipFill>
        <p:spPr/>
      </p:pic>
      <p:pic>
        <p:nvPicPr>
          <p:cNvPr id="9" name="OpenStaxLogo" descr="openstax college logo">
            <a:extLst>
              <a:ext uri="{FF2B5EF4-FFF2-40B4-BE49-F238E27FC236}">
                <a16:creationId xmlns:a16="http://schemas.microsoft.com/office/drawing/2014/main" id="{BCF4E488-1BE2-41B9-984B-0BFC71BF3C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29.20</a:t>
            </a:r>
          </a:p>
        </p:txBody>
      </p:sp>
    </p:spTree>
    <p:extLst>
      <p:ext uri="{BB962C8B-B14F-4D97-AF65-F5344CB8AC3E}">
        <p14:creationId xmlns:p14="http://schemas.microsoft.com/office/powerpoint/2010/main" val="47064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5413C4C-8B68-49E0-A91C-9B19CD8327B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Compare the skulls and temporal fenestrae of </a:t>
            </a:r>
            <a:r>
              <a:rPr lang="en-US" sz="1600" dirty="0" err="1"/>
              <a:t>anapsids</a:t>
            </a:r>
            <a:r>
              <a:rPr lang="en-US" sz="1600" dirty="0"/>
              <a:t>, </a:t>
            </a:r>
            <a:r>
              <a:rPr lang="en-US" sz="1600" dirty="0" err="1"/>
              <a:t>synapsids</a:t>
            </a:r>
            <a:r>
              <a:rPr lang="en-US" sz="1600" dirty="0"/>
              <a:t>, and </a:t>
            </a:r>
            <a:r>
              <a:rPr lang="en-US" sz="1600" dirty="0" err="1"/>
              <a:t>diapsids</a:t>
            </a:r>
            <a:r>
              <a:rPr lang="en-US" sz="1600" dirty="0"/>
              <a:t>. </a:t>
            </a:r>
            <a:r>
              <a:rPr lang="en-US" sz="1600" dirty="0" err="1"/>
              <a:t>Anapsids</a:t>
            </a:r>
            <a:r>
              <a:rPr lang="en-US" sz="1600" dirty="0"/>
              <a:t> have no openings, </a:t>
            </a:r>
            <a:r>
              <a:rPr lang="en-US" sz="1600" dirty="0" err="1"/>
              <a:t>synapsids</a:t>
            </a:r>
            <a:r>
              <a:rPr lang="en-US" sz="1600" dirty="0"/>
              <a:t> have one opening, and </a:t>
            </a:r>
            <a:r>
              <a:rPr lang="en-US" sz="1600" dirty="0" err="1"/>
              <a:t>diapsids</a:t>
            </a:r>
            <a:r>
              <a:rPr lang="en-US" sz="1600" dirty="0"/>
              <a:t> have two openings.</a:t>
            </a:r>
          </a:p>
        </p:txBody>
      </p:sp>
      <p:pic>
        <p:nvPicPr>
          <p:cNvPr id="4" name="Figure" descr="The illustration compares three different skull types. All three skulls are elongated and similar in shape; the only difference between them is the number of holes behind the eye. The anapsid skull (left) has no openings. The synapsid skull (middle) has one opening, and the diapsid skull (right) has two openings, one on top of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96" b="-52296"/>
          <a:stretch>
            <a:fillRect/>
          </a:stretch>
        </p:blipFill>
        <p:spPr/>
      </p:pic>
      <p:pic>
        <p:nvPicPr>
          <p:cNvPr id="9" name="OpenStaxLogo" descr="openstax college logo">
            <a:extLst>
              <a:ext uri="{FF2B5EF4-FFF2-40B4-BE49-F238E27FC236}">
                <a16:creationId xmlns:a16="http://schemas.microsoft.com/office/drawing/2014/main" id="{2895091E-C927-4816-A523-8805456F3E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29.21</a:t>
            </a:r>
          </a:p>
        </p:txBody>
      </p:sp>
    </p:spTree>
    <p:extLst>
      <p:ext uri="{BB962C8B-B14F-4D97-AF65-F5344CB8AC3E}">
        <p14:creationId xmlns:p14="http://schemas.microsoft.com/office/powerpoint/2010/main" val="2880411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9EE825C-08D1-426E-9956-9E4D9EFD846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chart shows the evolution of amniotes. The placement of </a:t>
            </a:r>
            <a:r>
              <a:rPr lang="en-US" sz="1600" dirty="0" err="1"/>
              <a:t>Testudines</a:t>
            </a:r>
            <a:r>
              <a:rPr lang="en-US" sz="1600" dirty="0"/>
              <a:t> (turtles) is currently still debated.</a:t>
            </a:r>
          </a:p>
        </p:txBody>
      </p:sp>
      <p:pic>
        <p:nvPicPr>
          <p:cNvPr id="3" name="Figure" descr="The trunk of the amniote phylogenetic tree is the ancestral amniote. Initially, the tree branches into diapsids, anapsids, and synapsids. Synapsids give rise to mammals, which are therapsids. Anapsids are all extinct. Diapsids are subdivided into two groups, lepidosaurs and archosaurs. Lepidosauria includes plesiosaurs, ichthyosaurs, Sphenodontia and Squamata, which includes lizards and snakes. Archosauria branches into Crocodilia, pterosaurs, dinosaurs, and bir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561" r="-21561"/>
          <a:stretch>
            <a:fillRect/>
          </a:stretch>
        </p:blipFill>
        <p:spPr/>
      </p:pic>
      <p:pic>
        <p:nvPicPr>
          <p:cNvPr id="9" name="OpenStaxLogo" descr="openstax college logo">
            <a:extLst>
              <a:ext uri="{FF2B5EF4-FFF2-40B4-BE49-F238E27FC236}">
                <a16:creationId xmlns:a16="http://schemas.microsoft.com/office/drawing/2014/main" id="{C445AF55-377F-4C9B-8197-2845B05B52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29.22</a:t>
            </a:r>
          </a:p>
        </p:txBody>
      </p:sp>
    </p:spTree>
    <p:extLst>
      <p:ext uri="{BB962C8B-B14F-4D97-AF65-F5344CB8AC3E}">
        <p14:creationId xmlns:p14="http://schemas.microsoft.com/office/powerpoint/2010/main" val="3777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FAF2303-B032-484D-9430-EE6494AFD3D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Pterosaurs, which existed from the late Triassic to the Cretaceous period (210 to 65.5 million years ago), possessed wings but are not believed to have been capable of powered flight. Instead, they may have been able to soar after launching from cliffs. (credit: Mark </a:t>
            </a:r>
            <a:r>
              <a:rPr lang="en-US" sz="1600" dirty="0" err="1"/>
              <a:t>Witton</a:t>
            </a:r>
            <a:r>
              <a:rPr lang="en-US" sz="1600" dirty="0"/>
              <a:t>, Darren </a:t>
            </a:r>
            <a:r>
              <a:rPr lang="en-US" sz="1600" dirty="0" err="1"/>
              <a:t>Naish</a:t>
            </a:r>
            <a:r>
              <a:rPr lang="en-US" sz="1600" dirty="0"/>
              <a:t>)</a:t>
            </a:r>
          </a:p>
        </p:txBody>
      </p:sp>
      <p:pic>
        <p:nvPicPr>
          <p:cNvPr id="4" name="Figure" descr="The illustration shows pterosaurs, which resemble large modern birds with long necks, long beaks, and bat-like wi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445" r="-37445"/>
          <a:stretch>
            <a:fillRect/>
          </a:stretch>
        </p:blipFill>
        <p:spPr/>
      </p:pic>
      <p:pic>
        <p:nvPicPr>
          <p:cNvPr id="9" name="OpenStaxLogo" descr="openstax college logo">
            <a:extLst>
              <a:ext uri="{FF2B5EF4-FFF2-40B4-BE49-F238E27FC236}">
                <a16:creationId xmlns:a16="http://schemas.microsoft.com/office/drawing/2014/main" id="{54C1B0E6-79BA-492E-B0A0-C823019FA4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29.23</a:t>
            </a:r>
          </a:p>
        </p:txBody>
      </p:sp>
    </p:spTree>
    <p:extLst>
      <p:ext uri="{BB962C8B-B14F-4D97-AF65-F5344CB8AC3E}">
        <p14:creationId xmlns:p14="http://schemas.microsoft.com/office/powerpoint/2010/main" val="340975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C9250A0-6441-43FC-8A1D-C2CE873FC9E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Edmontonia</a:t>
            </a:r>
            <a:r>
              <a:rPr lang="en-US" sz="1600" i="1" dirty="0"/>
              <a:t> </a:t>
            </a:r>
            <a:r>
              <a:rPr lang="en-US" sz="1600" dirty="0"/>
              <a:t>was an armored dinosaur that lived in the late Cretaceous period, 145.5 to 65.6 million years ago. (credit: Mariana Ruiz </a:t>
            </a:r>
            <a:r>
              <a:rPr lang="en-US" sz="1600" dirty="0" err="1"/>
              <a:t>Villareal</a:t>
            </a:r>
            <a:r>
              <a:rPr lang="en-US" sz="1600" dirty="0"/>
              <a:t>)</a:t>
            </a:r>
          </a:p>
        </p:txBody>
      </p:sp>
      <p:pic>
        <p:nvPicPr>
          <p:cNvPr id="3" name="Figure" descr="The illustration shows a dinosaur that walks on four legs, has a long tail, and an armored bac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389" r="-18389"/>
          <a:stretch>
            <a:fillRect/>
          </a:stretch>
        </p:blipFill>
        <p:spPr/>
      </p:pic>
      <p:pic>
        <p:nvPicPr>
          <p:cNvPr id="9" name="OpenStaxLogo" descr="openstax college logo">
            <a:extLst>
              <a:ext uri="{FF2B5EF4-FFF2-40B4-BE49-F238E27FC236}">
                <a16:creationId xmlns:a16="http://schemas.microsoft.com/office/drawing/2014/main" id="{3827A2D9-52ED-4490-937C-024CBE2AB6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29.24</a:t>
            </a:r>
          </a:p>
        </p:txBody>
      </p:sp>
    </p:spTree>
    <p:extLst>
      <p:ext uri="{BB962C8B-B14F-4D97-AF65-F5344CB8AC3E}">
        <p14:creationId xmlns:p14="http://schemas.microsoft.com/office/powerpoint/2010/main" val="2767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652313-D462-48FA-AE0E-4C7B1F5F5F1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Crocodilians, such as this Siamese crocodile (</a:t>
            </a:r>
            <a:r>
              <a:rPr lang="en-US" sz="1600" i="1" dirty="0" err="1"/>
              <a:t>Crocodylus</a:t>
            </a:r>
            <a:r>
              <a:rPr lang="en-US" sz="1600" i="1" dirty="0"/>
              <a:t> </a:t>
            </a:r>
            <a:r>
              <a:rPr lang="en-US" sz="1600" i="1" dirty="0" err="1"/>
              <a:t>siamensis</a:t>
            </a:r>
            <a:r>
              <a:rPr lang="en-US" sz="1600" dirty="0"/>
              <a:t>), provide parental care for their offspring. (credit: </a:t>
            </a:r>
            <a:r>
              <a:rPr lang="en-US" sz="1600" dirty="0" err="1"/>
              <a:t>Keshav</a:t>
            </a:r>
            <a:r>
              <a:rPr lang="en-US" sz="1600" dirty="0"/>
              <a:t> </a:t>
            </a:r>
            <a:r>
              <a:rPr lang="en-US" sz="1600" dirty="0" err="1"/>
              <a:t>Mukund</a:t>
            </a:r>
            <a:r>
              <a:rPr lang="en-US" sz="1600" dirty="0"/>
              <a:t> </a:t>
            </a:r>
            <a:r>
              <a:rPr lang="en-US" sz="1600" dirty="0" err="1"/>
              <a:t>Kandhadai</a:t>
            </a:r>
            <a:r>
              <a:rPr lang="en-US" sz="1600" dirty="0"/>
              <a:t>)</a:t>
            </a:r>
          </a:p>
        </p:txBody>
      </p:sp>
      <p:pic>
        <p:nvPicPr>
          <p:cNvPr id="4" name="Figure" descr="The photo shows a crocodile sitting in the mu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9" name="OpenStaxLogo" descr="openstax college logo">
            <a:extLst>
              <a:ext uri="{FF2B5EF4-FFF2-40B4-BE49-F238E27FC236}">
                <a16:creationId xmlns:a16="http://schemas.microsoft.com/office/drawing/2014/main" id="{0BED2CFF-5A09-4263-87FE-B56866E68B6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29.25</a:t>
            </a:r>
          </a:p>
        </p:txBody>
      </p:sp>
    </p:spTree>
    <p:extLst>
      <p:ext uri="{BB962C8B-B14F-4D97-AF65-F5344CB8AC3E}">
        <p14:creationId xmlns:p14="http://schemas.microsoft.com/office/powerpoint/2010/main" val="4116236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1A17A94-CDE7-4864-8385-6CFED0E22B96}"/>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tuatara from New Zealand may resemble a lizard but belongs to a distinct lineage, the </a:t>
            </a:r>
            <a:r>
              <a:rPr lang="en-US" sz="1600" dirty="0" err="1"/>
              <a:t>Sphenodontidae</a:t>
            </a:r>
            <a:r>
              <a:rPr lang="en-US" sz="1600" dirty="0"/>
              <a:t> family. (credit: Sid </a:t>
            </a:r>
            <a:r>
              <a:rPr lang="en-US" sz="1600" dirty="0" err="1"/>
              <a:t>Mosdell</a:t>
            </a:r>
            <a:r>
              <a:rPr lang="en-US" sz="1600" dirty="0"/>
              <a:t>)</a:t>
            </a:r>
          </a:p>
        </p:txBody>
      </p:sp>
      <p:pic>
        <p:nvPicPr>
          <p:cNvPr id="3" name="Figure" descr="This photo shows a green lizard with short spines on its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03" r="-42103"/>
          <a:stretch>
            <a:fillRect/>
          </a:stretch>
        </p:blipFill>
        <p:spPr/>
      </p:pic>
      <p:pic>
        <p:nvPicPr>
          <p:cNvPr id="9" name="OpenStaxLogo" descr="openstax college logo">
            <a:extLst>
              <a:ext uri="{FF2B5EF4-FFF2-40B4-BE49-F238E27FC236}">
                <a16:creationId xmlns:a16="http://schemas.microsoft.com/office/drawing/2014/main" id="{D2E79C4B-0F48-424F-97BA-10E9A0ACEE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29.26</a:t>
            </a:r>
          </a:p>
        </p:txBody>
      </p:sp>
    </p:spTree>
    <p:extLst>
      <p:ext uri="{BB962C8B-B14F-4D97-AF65-F5344CB8AC3E}">
        <p14:creationId xmlns:p14="http://schemas.microsoft.com/office/powerpoint/2010/main" val="3690079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D509D1D-DD48-469C-B217-E13B51BEAFF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Jackson’s chameleon (</a:t>
            </a:r>
            <a:r>
              <a:rPr lang="en-US" sz="1600" i="1" dirty="0" err="1"/>
              <a:t>Trioceros</a:t>
            </a:r>
            <a:r>
              <a:rPr lang="en-US" sz="1600" i="1" dirty="0"/>
              <a:t> </a:t>
            </a:r>
            <a:r>
              <a:rPr lang="en-US" sz="1600" i="1" dirty="0" err="1"/>
              <a:t>jacksonii</a:t>
            </a:r>
            <a:r>
              <a:rPr lang="en-US" sz="1600" dirty="0"/>
              <a:t>) blends in with its surroundings.</a:t>
            </a:r>
          </a:p>
        </p:txBody>
      </p:sp>
      <p:pic>
        <p:nvPicPr>
          <p:cNvPr id="4" name="Figure" descr="The photo shows a green lizard with its tail curled like a snail shell. The lizard has two horns and matches the leaves of the plant on which it s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66835592-C151-4D1A-9AAC-937E9757DD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29.27</a:t>
            </a:r>
          </a:p>
        </p:txBody>
      </p:sp>
    </p:spTree>
    <p:extLst>
      <p:ext uri="{BB962C8B-B14F-4D97-AF65-F5344CB8AC3E}">
        <p14:creationId xmlns:p14="http://schemas.microsoft.com/office/powerpoint/2010/main" val="3274085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4DB7CA6-9706-4762-84AB-C2F502FD8D2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garter snake belongs to the genus </a:t>
            </a:r>
            <a:r>
              <a:rPr lang="en-US" sz="1600" i="1" dirty="0" err="1"/>
              <a:t>Thamnophis</a:t>
            </a:r>
            <a:r>
              <a:rPr lang="en-US" sz="1600" dirty="0"/>
              <a:t>, the most widely distributed reptile genus in North America. (credit: Steve </a:t>
            </a:r>
            <a:r>
              <a:rPr lang="en-US" sz="1600" dirty="0" err="1"/>
              <a:t>Jurvetson</a:t>
            </a:r>
            <a:r>
              <a:rPr lang="en-US" sz="1600" dirty="0"/>
              <a:t>)</a:t>
            </a:r>
          </a:p>
        </p:txBody>
      </p:sp>
      <p:pic>
        <p:nvPicPr>
          <p:cNvPr id="3" name="Figure" descr="The photo shows a snake with orange and black bands and white stri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E7F3068B-3BDB-4BCC-AFA6-A555089E4B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29.28</a:t>
            </a:r>
          </a:p>
        </p:txBody>
      </p:sp>
    </p:spTree>
    <p:extLst>
      <p:ext uri="{BB962C8B-B14F-4D97-AF65-F5344CB8AC3E}">
        <p14:creationId xmlns:p14="http://schemas.microsoft.com/office/powerpoint/2010/main" val="311689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9330027-A9B6-4DC1-AF04-A20EAAE25BC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All chordates are </a:t>
            </a:r>
            <a:r>
              <a:rPr lang="en-US" sz="1600" dirty="0" err="1"/>
              <a:t>deuterostomes</a:t>
            </a:r>
            <a:r>
              <a:rPr lang="en-US" sz="1600" dirty="0"/>
              <a:t> possessing a notochord.</a:t>
            </a:r>
          </a:p>
        </p:txBody>
      </p:sp>
      <p:pic>
        <p:nvPicPr>
          <p:cNvPr id="3" name="Figure" descr="The deuterostome phylogenetic tree includes Echinodermata and chordata. Chordates possess an notochord and include chephalochordates (lancelets), urochordata (tunicates) craniata, which have a cranium. Craniata includes the Myxini (hagfish) and vertebrata, which possess a vertebral column. Vertebrata includes the Petromyzontida (lampreys) and Gnathostomes, which possess a jaw. Gnathostomes include Actinopterygii (ray finned fishes) and animals with four limbs. Animals with four limbs include Actinistia (coelacanths) , dipnoi (lungfishes) and tetrapods, or animals with four legs. Tetrapods include amphibian (frogs and salamanders) and Amniotic, which possess an amniotic egg. Amniota includes reptilian (turtles, snakes, crocodiles and birds) and mammalia, or animals that produce mi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213" r="-23213"/>
          <a:stretch>
            <a:fillRect/>
          </a:stretch>
        </p:blipFill>
        <p:spPr/>
      </p:pic>
      <p:pic>
        <p:nvPicPr>
          <p:cNvPr id="9" name="OpenStaxLogo" descr="openstax college logo">
            <a:extLst>
              <a:ext uri="{FF2B5EF4-FFF2-40B4-BE49-F238E27FC236}">
                <a16:creationId xmlns:a16="http://schemas.microsoft.com/office/drawing/2014/main" id="{9A658E46-0BBB-4D44-83F3-04AA6268D5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a:t>
            </a:r>
          </a:p>
        </p:txBody>
      </p:sp>
    </p:spTree>
    <p:extLst>
      <p:ext uri="{BB962C8B-B14F-4D97-AF65-F5344CB8AC3E}">
        <p14:creationId xmlns:p14="http://schemas.microsoft.com/office/powerpoint/2010/main" val="30507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6C8527-A35B-4DAA-BE7D-3AF169886058}"/>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African spurred tortoise (</a:t>
            </a:r>
            <a:r>
              <a:rPr lang="en-US" sz="1600" i="1" dirty="0" err="1"/>
              <a:t>Geochelone</a:t>
            </a:r>
            <a:r>
              <a:rPr lang="en-US" sz="1600" i="1" dirty="0"/>
              <a:t> </a:t>
            </a:r>
            <a:r>
              <a:rPr lang="en-US" sz="1600" i="1" dirty="0" err="1"/>
              <a:t>sulcata</a:t>
            </a:r>
            <a:r>
              <a:rPr lang="en-US" sz="1600" dirty="0"/>
              <a:t>) lives at the southern edge of the Sahara Desert. It is the third largest tortoise in the world. (credit: Jim Bowen)</a:t>
            </a:r>
          </a:p>
        </p:txBody>
      </p:sp>
      <p:pic>
        <p:nvPicPr>
          <p:cNvPr id="4" name="Figure" descr="The photo shows a very large tortoi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703" r="-45703"/>
          <a:stretch>
            <a:fillRect/>
          </a:stretch>
        </p:blipFill>
        <p:spPr/>
      </p:pic>
      <p:pic>
        <p:nvPicPr>
          <p:cNvPr id="9" name="OpenStaxLogo" descr="openstax college logo">
            <a:extLst>
              <a:ext uri="{FF2B5EF4-FFF2-40B4-BE49-F238E27FC236}">
                <a16:creationId xmlns:a16="http://schemas.microsoft.com/office/drawing/2014/main" id="{2BEC6385-ACE2-45C6-B217-C91C613B45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29.29</a:t>
            </a:r>
          </a:p>
        </p:txBody>
      </p:sp>
    </p:spTree>
    <p:extLst>
      <p:ext uri="{BB962C8B-B14F-4D97-AF65-F5344CB8AC3E}">
        <p14:creationId xmlns:p14="http://schemas.microsoft.com/office/powerpoint/2010/main" val="2227253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3F5FB0-E492-4468-9DB2-2EC8161D9DA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Primary feathers are located at the wing tip and provide thrust; secondary feathers are located close to the body and provide lift.</a:t>
            </a:r>
          </a:p>
        </p:txBody>
      </p:sp>
      <p:pic>
        <p:nvPicPr>
          <p:cNvPr id="2" name="Figure" descr="The illustration shows a bird’s wing, which has two layers of flight feathers, the long primary feathers and the shorter secondary feathers, which overlay the primary feath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8" r="-238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585BD473-1854-4C6B-B5B1-1D1F1861A4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29.30</a:t>
            </a:r>
          </a:p>
        </p:txBody>
      </p:sp>
    </p:spTree>
    <p:extLst>
      <p:ext uri="{BB962C8B-B14F-4D97-AF65-F5344CB8AC3E}">
        <p14:creationId xmlns:p14="http://schemas.microsoft.com/office/powerpoint/2010/main" val="311834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76D2C1F-F383-4392-A96C-7D0B4523BBD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birds have hollow, pneumatic bones, which make flight easier.</a:t>
            </a:r>
          </a:p>
        </p:txBody>
      </p:sp>
      <p:pic>
        <p:nvPicPr>
          <p:cNvPr id="4" name="Figure" descr="The illustration shows a hollow bone with structural supports providing reinforcem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824" b="-13824"/>
          <a:stretch>
            <a:fillRect/>
          </a:stretch>
        </p:blipFill>
        <p:spPr/>
      </p:pic>
      <p:pic>
        <p:nvPicPr>
          <p:cNvPr id="9" name="OpenStaxLogo" descr="openstax college logo">
            <a:extLst>
              <a:ext uri="{FF2B5EF4-FFF2-40B4-BE49-F238E27FC236}">
                <a16:creationId xmlns:a16="http://schemas.microsoft.com/office/drawing/2014/main" id="{FC6E4620-ADEB-48DD-B3EE-288FC3DD82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29.31</a:t>
            </a:r>
          </a:p>
        </p:txBody>
      </p:sp>
    </p:spTree>
    <p:extLst>
      <p:ext uri="{BB962C8B-B14F-4D97-AF65-F5344CB8AC3E}">
        <p14:creationId xmlns:p14="http://schemas.microsoft.com/office/powerpoint/2010/main" val="442884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91BF83A-5AFF-4028-969D-791CC3B5DF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Avian respiration is an efficient system of gas exchange with air flowing </a:t>
            </a:r>
            <a:r>
              <a:rPr lang="en-US" sz="1450" dirty="0" err="1"/>
              <a:t>unidirectionally</a:t>
            </a:r>
            <a:r>
              <a:rPr lang="en-US" sz="1450" dirty="0"/>
              <a:t>. During inhalation, air passes from the trachea into posterior air sacs, then through the lungs to anterior air sacs. The air sacs are connected to the hollow interior of bones. During exhalation, air from air sacs passes into the lungs and out the trachea. (credit: modification of work by L. </a:t>
            </a:r>
            <a:r>
              <a:rPr lang="en-US" sz="1450" dirty="0" err="1"/>
              <a:t>Shyamal</a:t>
            </a:r>
            <a:r>
              <a:rPr lang="en-US" sz="1450" dirty="0"/>
              <a:t>)</a:t>
            </a:r>
          </a:p>
        </p:txBody>
      </p:sp>
      <p:pic>
        <p:nvPicPr>
          <p:cNvPr id="4" name="Figure" descr="The illustration shows the direction of airflow in both inhalation and exhalation in birds. During inhalation, air passes from the beak down the trachea to the posterior air sac located behind the lungs. From the posterior air sac, air enters the lungs, and the anterior air sac in front of the lungs. Air from both air sacs also enters hollows in bones. During exhalation air from hollows in the bones enters the air sacs, then the lungs, then the trachea, where it exits through the bea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972" b="-12972"/>
          <a:stretch>
            <a:fillRect/>
          </a:stretch>
        </p:blipFill>
        <p:spPr/>
      </p:pic>
      <p:pic>
        <p:nvPicPr>
          <p:cNvPr id="9" name="OpenStaxLogo" descr="openstax college logo">
            <a:extLst>
              <a:ext uri="{FF2B5EF4-FFF2-40B4-BE49-F238E27FC236}">
                <a16:creationId xmlns:a16="http://schemas.microsoft.com/office/drawing/2014/main" id="{D15F2F82-3DEA-469C-8912-37B86A129F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29.32</a:t>
            </a:r>
          </a:p>
        </p:txBody>
      </p:sp>
    </p:spTree>
    <p:extLst>
      <p:ext uri="{BB962C8B-B14F-4D97-AF65-F5344CB8AC3E}">
        <p14:creationId xmlns:p14="http://schemas.microsoft.com/office/powerpoint/2010/main" val="2877527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B5328F-B91F-4148-8040-E8BCF9BCC33D}"/>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i="1" dirty="0"/>
              <a:t>Archaeopteryx </a:t>
            </a:r>
            <a:r>
              <a:rPr lang="en-US" sz="1600" dirty="0"/>
              <a:t>lived in the late Jurassic Period around 150 million years ago. It had teeth like a dinosaur, but had</a:t>
            </a:r>
            <a:r>
              <a:rPr lang="en-US" sz="1600" dirty="0">
                <a:solidFill>
                  <a:srgbClr val="6CB255"/>
                </a:solidFill>
              </a:rPr>
              <a:t> (b) </a:t>
            </a:r>
            <a:r>
              <a:rPr lang="en-US" sz="1600" dirty="0"/>
              <a:t>flight feathers like modern birds, which can be seen in this fossil.</a:t>
            </a:r>
          </a:p>
        </p:txBody>
      </p:sp>
      <p:pic>
        <p:nvPicPr>
          <p:cNvPr id="4" name="Figure" descr="Part a shows a bird on the ground, and another coasting toward the ground. Part b shows a fossilized bird, with feathers visib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59" r="-3359"/>
          <a:stretch>
            <a:fillRect/>
          </a:stretch>
        </p:blipFill>
        <p:spPr/>
      </p:pic>
      <p:pic>
        <p:nvPicPr>
          <p:cNvPr id="9" name="OpenStaxLogo" descr="openstax college logo">
            <a:extLst>
              <a:ext uri="{FF2B5EF4-FFF2-40B4-BE49-F238E27FC236}">
                <a16:creationId xmlns:a16="http://schemas.microsoft.com/office/drawing/2014/main" id="{CCA55242-BCB4-4B0A-8B50-CD8353EBCF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29.33</a:t>
            </a:r>
          </a:p>
        </p:txBody>
      </p:sp>
    </p:spTree>
    <p:extLst>
      <p:ext uri="{BB962C8B-B14F-4D97-AF65-F5344CB8AC3E}">
        <p14:creationId xmlns:p14="http://schemas.microsoft.com/office/powerpoint/2010/main" val="1209414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DC27FA-3F4E-40FB-A84B-56F586A32F2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err="1"/>
              <a:t>Shanweiniao</a:t>
            </a:r>
            <a:r>
              <a:rPr lang="en-US" sz="1600" i="1" dirty="0"/>
              <a:t> </a:t>
            </a:r>
            <a:r>
              <a:rPr lang="en-US" sz="1600" i="1" dirty="0" err="1"/>
              <a:t>cooperorum</a:t>
            </a:r>
            <a:r>
              <a:rPr lang="en-US" sz="1600" i="1" dirty="0"/>
              <a:t> </a:t>
            </a:r>
            <a:r>
              <a:rPr lang="en-US" sz="1600" dirty="0"/>
              <a:t>was a species of </a:t>
            </a:r>
            <a:r>
              <a:rPr lang="en-US" sz="1600" dirty="0" err="1"/>
              <a:t>Enantiornithes</a:t>
            </a:r>
            <a:r>
              <a:rPr lang="en-US" sz="1600" dirty="0"/>
              <a:t> that did not survive past the </a:t>
            </a:r>
            <a:r>
              <a:rPr lang="cs-CZ" sz="1600" dirty="0" err="1"/>
              <a:t>Cretaceous</a:t>
            </a:r>
            <a:r>
              <a:rPr lang="cs-CZ" sz="1600" dirty="0"/>
              <a:t> period. (</a:t>
            </a:r>
            <a:r>
              <a:rPr lang="cs-CZ" sz="1600" dirty="0" err="1"/>
              <a:t>credit</a:t>
            </a:r>
            <a:r>
              <a:rPr lang="cs-CZ" sz="1600" dirty="0"/>
              <a:t>: </a:t>
            </a:r>
            <a:r>
              <a:rPr lang="cs-CZ" sz="1600" dirty="0" err="1"/>
              <a:t>Nobu</a:t>
            </a:r>
            <a:r>
              <a:rPr lang="cs-CZ" sz="1600" dirty="0"/>
              <a:t> </a:t>
            </a:r>
            <a:r>
              <a:rPr lang="cs-CZ" sz="1600" dirty="0" err="1"/>
              <a:t>Tamura</a:t>
            </a:r>
            <a:r>
              <a:rPr lang="cs-CZ" sz="1600" dirty="0"/>
              <a:t>)</a:t>
            </a:r>
            <a:endParaRPr lang="en-US" sz="1600" dirty="0"/>
          </a:p>
        </p:txBody>
      </p:sp>
      <p:pic>
        <p:nvPicPr>
          <p:cNvPr id="3" name="Figure" descr="The photo shows a bird sitting on a branch."/>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813" r="-18813"/>
          <a:stretch>
            <a:fillRect/>
          </a:stretch>
        </p:blipFill>
        <p:spPr/>
      </p:pic>
      <p:pic>
        <p:nvPicPr>
          <p:cNvPr id="9" name="OpenStaxLogo" descr="openstax college logo">
            <a:extLst>
              <a:ext uri="{FF2B5EF4-FFF2-40B4-BE49-F238E27FC236}">
                <a16:creationId xmlns:a16="http://schemas.microsoft.com/office/drawing/2014/main" id="{096FF894-D214-4589-925D-95ED3D04A1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29.34</a:t>
            </a:r>
          </a:p>
        </p:txBody>
      </p:sp>
    </p:spTree>
    <p:extLst>
      <p:ext uri="{BB962C8B-B14F-4D97-AF65-F5344CB8AC3E}">
        <p14:creationId xmlns:p14="http://schemas.microsoft.com/office/powerpoint/2010/main" val="2864077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EC21E25-AA84-4EAF-ABCE-B7BD9F184C8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Bones of the mammalian inner ear are modified from bones of the jaw and skull. </a:t>
            </a:r>
            <a:r>
              <a:rPr lang="it-IT" sz="1600" dirty="0"/>
              <a:t>(credit: NCI)</a:t>
            </a:r>
            <a:endParaRPr lang="en-US" sz="1600" dirty="0"/>
          </a:p>
        </p:txBody>
      </p:sp>
      <p:pic>
        <p:nvPicPr>
          <p:cNvPr id="4" name="Figure" descr="The illustration shows the three bones of the inner ear, the malleus, the incus, and the stapes, which are connected together inside the ear ca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422" r="-33422"/>
          <a:stretch>
            <a:fillRect/>
          </a:stretch>
        </p:blipFill>
        <p:spPr/>
      </p:pic>
      <p:pic>
        <p:nvPicPr>
          <p:cNvPr id="9" name="OpenStaxLogo" descr="openstax college logo">
            <a:extLst>
              <a:ext uri="{FF2B5EF4-FFF2-40B4-BE49-F238E27FC236}">
                <a16:creationId xmlns:a16="http://schemas.microsoft.com/office/drawing/2014/main" id="{1E5D02C5-4042-487E-BF9C-A06220157B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29.35</a:t>
            </a:r>
          </a:p>
        </p:txBody>
      </p:sp>
    </p:spTree>
    <p:extLst>
      <p:ext uri="{BB962C8B-B14F-4D97-AF65-F5344CB8AC3E}">
        <p14:creationId xmlns:p14="http://schemas.microsoft.com/office/powerpoint/2010/main" val="264879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3098868-5AB5-4F73-BFB6-6030046AFDB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Cynodonts</a:t>
            </a:r>
            <a:r>
              <a:rPr lang="en-US" sz="1600" dirty="0"/>
              <a:t>, which first appeared in the Late Permian period 260 million years ago, are thought to be the ancestors of modern mammals. (credit: </a:t>
            </a:r>
            <a:r>
              <a:rPr lang="en-US" sz="1600" dirty="0" err="1"/>
              <a:t>Nobu</a:t>
            </a:r>
            <a:r>
              <a:rPr lang="en-US" sz="1600" dirty="0"/>
              <a:t> Tamura)</a:t>
            </a:r>
          </a:p>
        </p:txBody>
      </p:sp>
      <p:pic>
        <p:nvPicPr>
          <p:cNvPr id="3" name="Figure" descr="The illustration shows an animal resembling a short-haired do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344" r="-10344"/>
          <a:stretch>
            <a:fillRect/>
          </a:stretch>
        </p:blipFill>
        <p:spPr/>
      </p:pic>
      <p:pic>
        <p:nvPicPr>
          <p:cNvPr id="9" name="OpenStaxLogo" descr="openstax college logo">
            <a:extLst>
              <a:ext uri="{FF2B5EF4-FFF2-40B4-BE49-F238E27FC236}">
                <a16:creationId xmlns:a16="http://schemas.microsoft.com/office/drawing/2014/main" id="{601278A9-D2DB-48C4-9797-DB1A280C3A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29.36</a:t>
            </a:r>
          </a:p>
        </p:txBody>
      </p:sp>
    </p:spTree>
    <p:extLst>
      <p:ext uri="{BB962C8B-B14F-4D97-AF65-F5344CB8AC3E}">
        <p14:creationId xmlns:p14="http://schemas.microsoft.com/office/powerpoint/2010/main" val="60560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1E15A5B-53D0-4B52-98FB-5C6BF5DD8C2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platypus, a </a:t>
            </a:r>
            <a:r>
              <a:rPr lang="en-US" sz="1600" dirty="0" err="1"/>
              <a:t>monotreme</a:t>
            </a:r>
            <a:r>
              <a:rPr lang="en-US" sz="1600" dirty="0"/>
              <a:t>, possesses a leathery beak and lays eggs rather than giving birth to live young. </a:t>
            </a:r>
            <a:r>
              <a:rPr lang="en-US" sz="1600" dirty="0">
                <a:solidFill>
                  <a:srgbClr val="6CB255"/>
                </a:solidFill>
              </a:rPr>
              <a:t>(b) </a:t>
            </a:r>
            <a:r>
              <a:rPr lang="en-US" sz="1600" dirty="0"/>
              <a:t>The echidna is another </a:t>
            </a:r>
            <a:r>
              <a:rPr lang="en-US" sz="1600" dirty="0" err="1"/>
              <a:t>monotreme</a:t>
            </a:r>
            <a:r>
              <a:rPr lang="en-US" sz="1600" dirty="0"/>
              <a:t>. (credit b: modification of work by Barry Thomas)</a:t>
            </a:r>
          </a:p>
        </p:txBody>
      </p:sp>
      <p:pic>
        <p:nvPicPr>
          <p:cNvPr id="4" name="Figure" descr="These illustrations show two short-haired mammals (platypus and echidna) with webbed feet, flat tails and a flat snou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19" b="-3919"/>
          <a:stretch>
            <a:fillRect/>
          </a:stretch>
        </p:blipFill>
        <p:spPr/>
      </p:pic>
      <p:pic>
        <p:nvPicPr>
          <p:cNvPr id="9" name="OpenStaxLogo" descr="openstax college logo">
            <a:extLst>
              <a:ext uri="{FF2B5EF4-FFF2-40B4-BE49-F238E27FC236}">
                <a16:creationId xmlns:a16="http://schemas.microsoft.com/office/drawing/2014/main" id="{077BCA7B-4393-4B0F-B54E-0E24630FF7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29.37</a:t>
            </a:r>
          </a:p>
        </p:txBody>
      </p:sp>
    </p:spTree>
    <p:extLst>
      <p:ext uri="{BB962C8B-B14F-4D97-AF65-F5344CB8AC3E}">
        <p14:creationId xmlns:p14="http://schemas.microsoft.com/office/powerpoint/2010/main" val="29283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E4FD9AB-3A5E-4BBD-AD5D-E56F64C1D36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Tasmanian devil is one of several marsupials native to Australia. (credit: Wayne McLean)</a:t>
            </a:r>
          </a:p>
        </p:txBody>
      </p:sp>
      <p:pic>
        <p:nvPicPr>
          <p:cNvPr id="3" name="Figure" descr="The illustration shows an animal resembling a small bear lying in the gra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9" name="OpenStaxLogo" descr="openstax college logo">
            <a:extLst>
              <a:ext uri="{FF2B5EF4-FFF2-40B4-BE49-F238E27FC236}">
                <a16:creationId xmlns:a16="http://schemas.microsoft.com/office/drawing/2014/main" id="{900E0658-3961-4D79-BE38-25BDA87D0E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29.38</a:t>
            </a:r>
          </a:p>
        </p:txBody>
      </p:sp>
    </p:spTree>
    <p:extLst>
      <p:ext uri="{BB962C8B-B14F-4D97-AF65-F5344CB8AC3E}">
        <p14:creationId xmlns:p14="http://schemas.microsoft.com/office/powerpoint/2010/main" val="280829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2E86B5-1C57-42F4-81A4-9B1178756E5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chordates, four common features appear at some point during development: a notochord, a dorsal hollow nerve cord, pharyngeal slits, and a post-anal tail.</a:t>
            </a:r>
          </a:p>
        </p:txBody>
      </p:sp>
      <p:pic>
        <p:nvPicPr>
          <p:cNvPr id="4" name="Figure" descr="The illustration shows a fish-shaped chordate. A long, thin dorsal hollow nerve cord runs the length of the chordate, along the top. Immediately beneath the nerve cord is a notochord that also runs the length of the organism. Beneath the notochord, pharyngeal slits cut diagonally into tissue toward the front of the organism. A post-anal tail occurs at the re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4" r="-3784"/>
          <a:stretch>
            <a:fillRect/>
          </a:stretch>
        </p:blipFill>
        <p:spPr/>
      </p:pic>
      <p:pic>
        <p:nvPicPr>
          <p:cNvPr id="9" name="OpenStaxLogo" descr="openstax college logo">
            <a:extLst>
              <a:ext uri="{FF2B5EF4-FFF2-40B4-BE49-F238E27FC236}">
                <a16:creationId xmlns:a16="http://schemas.microsoft.com/office/drawing/2014/main" id="{5F2E0150-5344-4E35-8CDA-398A8ED010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a:t>
            </a:r>
          </a:p>
        </p:txBody>
      </p:sp>
    </p:spTree>
    <p:extLst>
      <p:ext uri="{BB962C8B-B14F-4D97-AF65-F5344CB8AC3E}">
        <p14:creationId xmlns:p14="http://schemas.microsoft.com/office/powerpoint/2010/main" val="3291450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55DEC6B-EEDA-4EC8-BD63-48AC2B9D62A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howler monkey is native to Central and South America. It makes a call that sounds like a lion roaring. (credit: </a:t>
            </a:r>
            <a:r>
              <a:rPr lang="en-US" sz="1600" dirty="0" err="1"/>
              <a:t>Xavi</a:t>
            </a:r>
            <a:r>
              <a:rPr lang="en-US" sz="1600" dirty="0"/>
              <a:t> </a:t>
            </a:r>
            <a:r>
              <a:rPr lang="en-US" sz="1600" dirty="0" err="1"/>
              <a:t>Talleda</a:t>
            </a:r>
            <a:r>
              <a:rPr lang="en-US" sz="1600" dirty="0"/>
              <a:t>)</a:t>
            </a:r>
          </a:p>
        </p:txBody>
      </p:sp>
      <p:pic>
        <p:nvPicPr>
          <p:cNvPr id="4" name="Figure" descr="The photo shows a black monkey with its mouth open in a how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23" r="-26223"/>
          <a:stretch>
            <a:fillRect/>
          </a:stretch>
        </p:blipFill>
        <p:spPr/>
      </p:pic>
      <p:pic>
        <p:nvPicPr>
          <p:cNvPr id="9" name="OpenStaxLogo" descr="openstax college logo">
            <a:extLst>
              <a:ext uri="{FF2B5EF4-FFF2-40B4-BE49-F238E27FC236}">
                <a16:creationId xmlns:a16="http://schemas.microsoft.com/office/drawing/2014/main" id="{66BE3E25-8A28-44BE-BDC2-B33BD4724E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29.39</a:t>
            </a:r>
          </a:p>
        </p:txBody>
      </p:sp>
    </p:spTree>
    <p:extLst>
      <p:ext uri="{BB962C8B-B14F-4D97-AF65-F5344CB8AC3E}">
        <p14:creationId xmlns:p14="http://schemas.microsoft.com/office/powerpoint/2010/main" val="1839860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370CACB-56CC-4133-8AEF-1A2A074EC08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 </a:t>
            </a:r>
            <a:r>
              <a:rPr lang="en-US" sz="1600" dirty="0"/>
              <a:t>chimpanzee is one of the great apes. It possesses a relatively large brain and has no tail.</a:t>
            </a:r>
            <a:r>
              <a:rPr lang="en-US" sz="1600" dirty="0">
                <a:solidFill>
                  <a:srgbClr val="6CB255"/>
                </a:solidFill>
              </a:rPr>
              <a:t> (b) </a:t>
            </a:r>
            <a:r>
              <a:rPr lang="en-US" sz="1600" dirty="0"/>
              <a:t>All great apes have a similar skeletal structure. (credit a: modification of work by Aaron Logan; credit b: modification of work by Tim Vickers)</a:t>
            </a:r>
          </a:p>
        </p:txBody>
      </p:sp>
      <p:pic>
        <p:nvPicPr>
          <p:cNvPr id="3" name="Figure" descr="Part a shows a chimpanzee. Part b shows the skeletons of a gibbon, human, chimpanzee, gorilla, and orangutan. The skeletons are very similar and vary in the length of the limbs, posture, and shape and size of the he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173" b="-15173"/>
          <a:stretch>
            <a:fillRect/>
          </a:stretch>
        </p:blipFill>
        <p:spPr/>
      </p:pic>
      <p:pic>
        <p:nvPicPr>
          <p:cNvPr id="9" name="OpenStaxLogo" descr="openstax college logo">
            <a:extLst>
              <a:ext uri="{FF2B5EF4-FFF2-40B4-BE49-F238E27FC236}">
                <a16:creationId xmlns:a16="http://schemas.microsoft.com/office/drawing/2014/main" id="{5EFF5B87-E07F-4F1F-8196-F7EFF0F76A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29.40</a:t>
            </a:r>
          </a:p>
        </p:txBody>
      </p:sp>
    </p:spTree>
    <p:extLst>
      <p:ext uri="{BB962C8B-B14F-4D97-AF65-F5344CB8AC3E}">
        <p14:creationId xmlns:p14="http://schemas.microsoft.com/office/powerpoint/2010/main" val="2645912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892478-362E-4FD2-99B1-7EDB0CDBD223}"/>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chemeClr val="tx1"/>
                </a:solidFill>
              </a:rPr>
              <a:t>This chart shows the evolution of modern humans</a:t>
            </a:r>
            <a:r>
              <a:rPr lang="en-US" sz="1600" dirty="0"/>
              <a:t>.</a:t>
            </a:r>
            <a:endParaRPr lang="en-US" sz="1600" dirty="0">
              <a:solidFill>
                <a:schemeClr val="tx1"/>
              </a:solidFill>
            </a:endParaRPr>
          </a:p>
        </p:txBody>
      </p:sp>
      <p:pic>
        <p:nvPicPr>
          <p:cNvPr id="2" name="Figure" descr="The evolutionary tree shows the relationship between humans and the great apes. All great apes, including baboons, gibbons, orangutans, gorillas, chimpanzees, humans, and human ancestors, belong in the superfamily Hominoidea. Of these great apes, all but baboons and gibbons belong in the family Hominidae. Gorillas, chimpanzees, humans, and human ancestors belong in the subfamily Homininae. Humans and their direct ancestors belong in the tribe Hominini."/>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921" r="-49921"/>
          <a:stretch>
            <a:fillRect/>
          </a:stretch>
        </p:blipFill>
        <p:spPr/>
      </p:pic>
      <p:pic>
        <p:nvPicPr>
          <p:cNvPr id="9" name="OpenStaxLogo" descr="openstax college logo">
            <a:extLst>
              <a:ext uri="{FF2B5EF4-FFF2-40B4-BE49-F238E27FC236}">
                <a16:creationId xmlns:a16="http://schemas.microsoft.com/office/drawing/2014/main" id="{9DFFB448-27C4-4D86-80EB-8DDDEFDFAD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29.41</a:t>
            </a:r>
          </a:p>
        </p:txBody>
      </p:sp>
    </p:spTree>
    <p:extLst>
      <p:ext uri="{BB962C8B-B14F-4D97-AF65-F5344CB8AC3E}">
        <p14:creationId xmlns:p14="http://schemas.microsoft.com/office/powerpoint/2010/main" val="740025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EB09F0E-BA90-42CC-AC8C-6B13381D904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skull of </a:t>
            </a:r>
            <a:r>
              <a:rPr lang="en-US" sz="1600" dirty="0">
                <a:solidFill>
                  <a:srgbClr val="6CB255"/>
                </a:solidFill>
              </a:rPr>
              <a:t>(a)</a:t>
            </a:r>
            <a:r>
              <a:rPr lang="en-US" sz="1600" dirty="0"/>
              <a:t> </a:t>
            </a:r>
            <a:r>
              <a:rPr lang="en-US" sz="1600" i="1" dirty="0"/>
              <a:t>Australopithecus </a:t>
            </a:r>
            <a:r>
              <a:rPr lang="en-US" sz="1600" i="1" dirty="0" err="1"/>
              <a:t>afarensis</a:t>
            </a:r>
            <a:r>
              <a:rPr lang="en-US" sz="1600" dirty="0"/>
              <a:t>, an early hominid that lived between two and three million years ago, resembled that of </a:t>
            </a:r>
            <a:r>
              <a:rPr lang="en-US" sz="1600" dirty="0">
                <a:solidFill>
                  <a:srgbClr val="6CB255"/>
                </a:solidFill>
              </a:rPr>
              <a:t>(b)</a:t>
            </a:r>
            <a:r>
              <a:rPr lang="en-US" sz="1600" dirty="0"/>
              <a:t> modern humans but was smaller with a sloped forehead and prominent jaw.</a:t>
            </a:r>
          </a:p>
        </p:txBody>
      </p:sp>
      <p:pic>
        <p:nvPicPr>
          <p:cNvPr id="4" name="Figure" descr="Photo A shows an A. afarensis skull, which is similar in shape but the forehead slopes back and the jaw juts out. Photo A shows a human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904" r="-22904"/>
          <a:stretch>
            <a:fillRect/>
          </a:stretch>
        </p:blipFill>
        <p:spPr/>
      </p:pic>
      <p:pic>
        <p:nvPicPr>
          <p:cNvPr id="9" name="OpenStaxLogo" descr="openstax college logo">
            <a:extLst>
              <a:ext uri="{FF2B5EF4-FFF2-40B4-BE49-F238E27FC236}">
                <a16:creationId xmlns:a16="http://schemas.microsoft.com/office/drawing/2014/main" id="{F83F6943-6C55-4A50-997C-4864FC744A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29.42</a:t>
            </a:r>
          </a:p>
        </p:txBody>
      </p:sp>
    </p:spTree>
    <p:extLst>
      <p:ext uri="{BB962C8B-B14F-4D97-AF65-F5344CB8AC3E}">
        <p14:creationId xmlns:p14="http://schemas.microsoft.com/office/powerpoint/2010/main" val="485401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EC4EE5-43D4-4A27-854E-24BFB2D73DB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adult female </a:t>
            </a:r>
            <a:r>
              <a:rPr lang="en-US" sz="1600" i="1" dirty="0">
                <a:solidFill>
                  <a:srgbClr val="000000"/>
                </a:solidFill>
              </a:rPr>
              <a:t>Australopithecus </a:t>
            </a:r>
            <a:r>
              <a:rPr lang="en-US" sz="1600" i="1" dirty="0" err="1">
                <a:solidFill>
                  <a:srgbClr val="000000"/>
                </a:solidFill>
              </a:rPr>
              <a:t>afarensis</a:t>
            </a:r>
            <a:r>
              <a:rPr lang="en-US" sz="1600" i="1" dirty="0">
                <a:solidFill>
                  <a:srgbClr val="000000"/>
                </a:solidFill>
              </a:rPr>
              <a:t> </a:t>
            </a:r>
            <a:r>
              <a:rPr lang="en-US" sz="1600" dirty="0">
                <a:solidFill>
                  <a:srgbClr val="000000"/>
                </a:solidFill>
              </a:rPr>
              <a:t>skeleton, nicknamed Lucy, was discovered in the mid 1970s. (credit: “120”/Wikimedia Commons)</a:t>
            </a:r>
          </a:p>
        </p:txBody>
      </p:sp>
      <p:pic>
        <p:nvPicPr>
          <p:cNvPr id="2" name="Figure" descr="Photo A shows an A. afarensis skull, which is similar in shape but the forehead slopes back and the jaw juts out. Photo A shows a human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541" r="-42541"/>
          <a:stretch>
            <a:fillRect/>
          </a:stretch>
        </p:blipFill>
        <p:spPr>
          <a:xfrm>
            <a:off x="457200" y="1108075"/>
            <a:ext cx="4032250" cy="5256213"/>
          </a:xfrm>
        </p:spPr>
      </p:pic>
      <p:pic>
        <p:nvPicPr>
          <p:cNvPr id="8" name="OpenStaxLogo" descr="openstax college logo">
            <a:extLst>
              <a:ext uri="{FF2B5EF4-FFF2-40B4-BE49-F238E27FC236}">
                <a16:creationId xmlns:a16="http://schemas.microsoft.com/office/drawing/2014/main" id="{AE57C809-7107-49D6-B5C4-99F9ED3621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29.43</a:t>
            </a:r>
          </a:p>
        </p:txBody>
      </p:sp>
    </p:spTree>
    <p:extLst>
      <p:ext uri="{BB962C8B-B14F-4D97-AF65-F5344CB8AC3E}">
        <p14:creationId xmlns:p14="http://schemas.microsoft.com/office/powerpoint/2010/main" val="3384308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52BCA5C-3D78-4D50-B609-21DD2000376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The photo shows a skull that looks similar to a human skull but has prominent brow ridg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30" b="-3230"/>
          <a:stretch>
            <a:fillRect/>
          </a:stretch>
        </p:blipFill>
        <p:spPr>
          <a:xfrm>
            <a:off x="4488493" y="1107618"/>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i="1" dirty="0">
                <a:solidFill>
                  <a:srgbClr val="000000"/>
                </a:solidFill>
              </a:rPr>
              <a:t>Homo erectus </a:t>
            </a:r>
            <a:r>
              <a:rPr lang="en-US" sz="1600" dirty="0">
                <a:solidFill>
                  <a:srgbClr val="000000"/>
                </a:solidFill>
              </a:rPr>
              <a:t>had a prominent brow and a nose that pointed downward rather than </a:t>
            </a:r>
            <a:r>
              <a:rPr lang="pl-PL" sz="1600" dirty="0" err="1">
                <a:solidFill>
                  <a:srgbClr val="000000"/>
                </a:solidFill>
              </a:rPr>
              <a:t>forward</a:t>
            </a:r>
            <a:r>
              <a:rPr lang="pl-PL" sz="1600" dirty="0">
                <a:solidFill>
                  <a:srgbClr val="000000"/>
                </a:solidFill>
              </a:rPr>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29.44</a:t>
            </a:r>
          </a:p>
        </p:txBody>
      </p:sp>
      <p:pic>
        <p:nvPicPr>
          <p:cNvPr id="7" name="OpenStaxLogo" descr="openstax college logo">
            <a:extLst>
              <a:ext uri="{FF2B5EF4-FFF2-40B4-BE49-F238E27FC236}">
                <a16:creationId xmlns:a16="http://schemas.microsoft.com/office/drawing/2014/main" id="{AC0D2531-4335-4110-B67E-7FE0C9DB0C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358981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5B4EF7-6BDF-48E4-9129-ED32E67E82F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i="1" dirty="0"/>
              <a:t>Homo </a:t>
            </a:r>
            <a:r>
              <a:rPr lang="en-US" sz="1600" i="1" dirty="0" err="1"/>
              <a:t>neanderthalensis</a:t>
            </a:r>
            <a:r>
              <a:rPr lang="en-US" sz="1600" i="1" dirty="0"/>
              <a:t> </a:t>
            </a:r>
            <a:r>
              <a:rPr lang="en-US" sz="1600" dirty="0"/>
              <a:t>used tools and may have worn clothing.</a:t>
            </a:r>
          </a:p>
        </p:txBody>
      </p:sp>
      <p:pic>
        <p:nvPicPr>
          <p:cNvPr id="4" name="Figure" descr="The illustration shows a very human looking Neanderthal wearing fur and cutting a hide with a stone too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DFEE99A2-69FA-43B2-9DD8-C2117395DF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29.45</a:t>
            </a:r>
          </a:p>
        </p:txBody>
      </p:sp>
    </p:spTree>
    <p:extLst>
      <p:ext uri="{BB962C8B-B14F-4D97-AF65-F5344CB8AC3E}">
        <p14:creationId xmlns:p14="http://schemas.microsoft.com/office/powerpoint/2010/main" val="299749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E6718AA-4380-43AE-B920-22A0EE1E9D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This photograph shows a colony of the tunicate </a:t>
            </a:r>
            <a:r>
              <a:rPr lang="en-US" sz="1600" i="1" dirty="0" err="1"/>
              <a:t>Botrylloides</a:t>
            </a:r>
            <a:r>
              <a:rPr lang="en-US" sz="1600" i="1" dirty="0"/>
              <a:t> </a:t>
            </a:r>
            <a:r>
              <a:rPr lang="en-US" sz="1600" i="1" dirty="0" err="1"/>
              <a:t>violaceus</a:t>
            </a:r>
            <a:r>
              <a:rPr lang="en-US" sz="1600" dirty="0"/>
              <a:t>. </a:t>
            </a:r>
            <a:r>
              <a:rPr lang="en-US" sz="1600" dirty="0">
                <a:solidFill>
                  <a:srgbClr val="6CB255"/>
                </a:solidFill>
              </a:rPr>
              <a:t>(b) </a:t>
            </a:r>
            <a:r>
              <a:rPr lang="en-US" sz="1600" dirty="0"/>
              <a:t>The larval stage of the tunicate possesses all of the features characteristic of chordates: a notochord, a dorsal hollow nerve cord, pharyngeal slits, and a post-anal tail. </a:t>
            </a:r>
            <a:r>
              <a:rPr lang="en-US" sz="1600" dirty="0">
                <a:solidFill>
                  <a:srgbClr val="6CB255"/>
                </a:solidFill>
              </a:rPr>
              <a:t>(c) </a:t>
            </a:r>
            <a:r>
              <a:rPr lang="en-US" sz="1600" dirty="0"/>
              <a:t>In the adult stage, the notochord, nerve cord, and tail disappear. (credit: modification of work by </a:t>
            </a:r>
            <a:r>
              <a:rPr lang="en-US" sz="1600" dirty="0" err="1"/>
              <a:t>Dann</a:t>
            </a:r>
            <a:r>
              <a:rPr lang="en-US" sz="1600" dirty="0"/>
              <a:t> Blackwood, USGS)</a:t>
            </a:r>
          </a:p>
        </p:txBody>
      </p:sp>
      <p:pic>
        <p:nvPicPr>
          <p:cNvPr id="3" name="Figure" descr="Photo A shows tunicates, which are sponge-like in appearance and have holes along the surface. Illustration B shows the tunicate larval stage, which resembles a tadpole, with a post anal tail at the narrow end. A dorsal hollow nerve cord run along the upper back, and a notochord runs beneath the nerve cord. The digestive tract starts with a mouth at the front of the animal connected to a stomach. Above the stomach is the anus. The pharyngeal slits, which are located in between the stomach and mouth, are connected to an atrial opening at the top of the body. Illustration C shows an adult tunicate, which resembles a tree stump anchored to the bottom. Water enters through a mouth at the top of the body and passes through the pharyngeal slits, where it is filtered. Water then exits through another opening at the side of the body. A heart, stomach and gonad are tucked beneath the pharyngeal sl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598" b="-24598"/>
          <a:stretch>
            <a:fillRect/>
          </a:stretch>
        </p:blipFill>
        <p:spPr/>
      </p:pic>
      <p:pic>
        <p:nvPicPr>
          <p:cNvPr id="9" name="OpenStaxLogo" descr="openstax college logo">
            <a:extLst>
              <a:ext uri="{FF2B5EF4-FFF2-40B4-BE49-F238E27FC236}">
                <a16:creationId xmlns:a16="http://schemas.microsoft.com/office/drawing/2014/main" id="{FB4AF6E1-C5DF-4510-9E55-73A75EDEC0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29.4</a:t>
            </a:r>
          </a:p>
        </p:txBody>
      </p:sp>
    </p:spTree>
    <p:extLst>
      <p:ext uri="{BB962C8B-B14F-4D97-AF65-F5344CB8AC3E}">
        <p14:creationId xmlns:p14="http://schemas.microsoft.com/office/powerpoint/2010/main" val="114187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7D6C134-EF62-47A9-8E84-FE4757D8163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lancelet, like all cephalochordates, has a head. Adult lancelets retain the four key features of chordates: a notochord, a dorsal hollow nerve cord, pharyngeal slits, and a post-anal tail. Water from the mouth enters the pharyngeal slits, which filter out food particles. The filtered water then collects in the atrium and exits through the </a:t>
            </a:r>
            <a:r>
              <a:rPr lang="en-US" sz="1600" dirty="0" err="1"/>
              <a:t>atriopore</a:t>
            </a:r>
            <a:r>
              <a:rPr lang="en-US" sz="1600" dirty="0"/>
              <a:t>.</a:t>
            </a:r>
          </a:p>
        </p:txBody>
      </p:sp>
      <p:pic>
        <p:nvPicPr>
          <p:cNvPr id="4" name="Figure" descr="The illustration shows a lancelet with a head protruding form the sand, and the rest of the body buried. On the head, tentacles surround the mouth. The mouth leads to a digestive tract. The anus is just before the post anal tail. The pharyngeal slits are next to the atrium, which empties into the atriopore. The body has segmented muscles running along it from top to bot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442" r="-55442"/>
          <a:stretch>
            <a:fillRect/>
          </a:stretch>
        </p:blipFill>
        <p:spPr/>
      </p:pic>
      <p:pic>
        <p:nvPicPr>
          <p:cNvPr id="9" name="OpenStaxLogo" descr="openstax college logo">
            <a:extLst>
              <a:ext uri="{FF2B5EF4-FFF2-40B4-BE49-F238E27FC236}">
                <a16:creationId xmlns:a16="http://schemas.microsoft.com/office/drawing/2014/main" id="{446C9BFB-5C2A-436E-B409-400BCFFF8B1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29.5</a:t>
            </a:r>
          </a:p>
        </p:txBody>
      </p:sp>
    </p:spTree>
    <p:extLst>
      <p:ext uri="{BB962C8B-B14F-4D97-AF65-F5344CB8AC3E}">
        <p14:creationId xmlns:p14="http://schemas.microsoft.com/office/powerpoint/2010/main" val="8081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11F3105-D6EB-413D-A1FE-5589544FEEE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Craniata</a:t>
            </a:r>
            <a:r>
              <a:rPr lang="en-US" sz="1600" dirty="0"/>
              <a:t>, including this fish (</a:t>
            </a:r>
            <a:r>
              <a:rPr lang="en-US" sz="1600" i="1" dirty="0" err="1"/>
              <a:t>Dunkleosteus</a:t>
            </a:r>
            <a:r>
              <a:rPr lang="en-US" sz="1600" i="1" dirty="0"/>
              <a:t> </a:t>
            </a:r>
            <a:r>
              <a:rPr lang="en-US" sz="1600" dirty="0"/>
              <a:t>sp.), are characterized by the presence of a cranium, mandible, and other facial bones. (credit: “</a:t>
            </a:r>
            <a:r>
              <a:rPr lang="en-US" sz="1600" dirty="0" err="1"/>
              <a:t>Steveoc</a:t>
            </a:r>
            <a:r>
              <a:rPr lang="en-US" sz="1600" dirty="0"/>
              <a:t> 86”/Wikimedia Commons)</a:t>
            </a:r>
          </a:p>
        </p:txBody>
      </p:sp>
      <p:pic>
        <p:nvPicPr>
          <p:cNvPr id="3" name="Figure" descr="The skull wraps around the upper part of the head. The mandible is the lower jaw. Other bones complete the sku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693" r="-34693"/>
          <a:stretch>
            <a:fillRect/>
          </a:stretch>
        </p:blipFill>
        <p:spPr/>
      </p:pic>
      <p:pic>
        <p:nvPicPr>
          <p:cNvPr id="9" name="OpenStaxLogo" descr="openstax college logo">
            <a:extLst>
              <a:ext uri="{FF2B5EF4-FFF2-40B4-BE49-F238E27FC236}">
                <a16:creationId xmlns:a16="http://schemas.microsoft.com/office/drawing/2014/main" id="{C3C94B1F-080F-49E7-8056-DD6AE14379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29.6</a:t>
            </a:r>
          </a:p>
        </p:txBody>
      </p:sp>
    </p:spTree>
    <p:extLst>
      <p:ext uri="{BB962C8B-B14F-4D97-AF65-F5344CB8AC3E}">
        <p14:creationId xmlns:p14="http://schemas.microsoft.com/office/powerpoint/2010/main" val="3384878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6339B97-3185-41A8-8FC5-9060278D1F9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Vertebrata are characterized by the presence of a backbone, such as the one that runs through the middle of this fish. All vertebrates are in the </a:t>
            </a:r>
            <a:r>
              <a:rPr lang="en-US" sz="1600" dirty="0" err="1"/>
              <a:t>Craniata</a:t>
            </a:r>
            <a:r>
              <a:rPr lang="en-US" sz="1600" dirty="0"/>
              <a:t> clade and have a cranium. (credit: Ernest V. More; taken at Smithsonian Museum of Natural History, Washington, D.C.)</a:t>
            </a:r>
          </a:p>
        </p:txBody>
      </p:sp>
      <p:pic>
        <p:nvPicPr>
          <p:cNvPr id="4" name="Figure" descr="Photo shows a fish skeleton with a vertebral column extending back from the sku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79" r="-7379"/>
          <a:stretch>
            <a:fillRect/>
          </a:stretch>
        </p:blipFill>
        <p:spPr/>
      </p:pic>
      <p:pic>
        <p:nvPicPr>
          <p:cNvPr id="9" name="OpenStaxLogo" descr="openstax college logo">
            <a:extLst>
              <a:ext uri="{FF2B5EF4-FFF2-40B4-BE49-F238E27FC236}">
                <a16:creationId xmlns:a16="http://schemas.microsoft.com/office/drawing/2014/main" id="{AA4C3AE8-8241-476F-94B9-EFA6C21C28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29.7</a:t>
            </a:r>
          </a:p>
        </p:txBody>
      </p:sp>
    </p:spTree>
    <p:extLst>
      <p:ext uri="{BB962C8B-B14F-4D97-AF65-F5344CB8AC3E}">
        <p14:creationId xmlns:p14="http://schemas.microsoft.com/office/powerpoint/2010/main" val="89447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37F1A7-9B56-46D5-A661-4C91FFCB836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Pacific hagfish are scavengers that live on the ocean floor. (credit: Linda Snook, NOAA/CBNMS)</a:t>
            </a:r>
          </a:p>
        </p:txBody>
      </p:sp>
      <p:pic>
        <p:nvPicPr>
          <p:cNvPr id="3" name="Figure" descr="The photo shows wormlike hagfish clustered in a muddy h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9419B21A-C942-43BF-A854-09489E06EA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29.8</a:t>
            </a:r>
          </a:p>
        </p:txBody>
      </p:sp>
    </p:spTree>
    <p:extLst>
      <p:ext uri="{BB962C8B-B14F-4D97-AF65-F5344CB8AC3E}">
        <p14:creationId xmlns:p14="http://schemas.microsoft.com/office/powerpoint/2010/main" val="3743118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547</TotalTime>
  <Words>4123</Words>
  <Application>Microsoft Office PowerPoint</Application>
  <PresentationFormat>On-screen Show (4:3)</PresentationFormat>
  <Paragraphs>138</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Arial Black</vt:lpstr>
      <vt:lpstr>Calibri</vt:lpstr>
      <vt:lpstr>Essential</vt:lpstr>
      <vt:lpstr>Biology</vt:lpstr>
      <vt:lpstr>Figure 29.1</vt:lpstr>
      <vt:lpstr>Figure 29.2</vt:lpstr>
      <vt:lpstr>Figure 29.3</vt:lpstr>
      <vt:lpstr>Figure 29.4</vt:lpstr>
      <vt:lpstr>Figure 29.5</vt:lpstr>
      <vt:lpstr>Figure 29.6</vt:lpstr>
      <vt:lpstr>Figure 29.7</vt:lpstr>
      <vt:lpstr>Figure 29.8</vt:lpstr>
      <vt:lpstr>Figure 29.9</vt:lpstr>
      <vt:lpstr>Figure 29.10</vt:lpstr>
      <vt:lpstr>Figure 29.11</vt:lpstr>
      <vt:lpstr>Figure 29.12</vt:lpstr>
      <vt:lpstr>Figure 29.13</vt:lpstr>
      <vt:lpstr>Figure 29.14</vt:lpstr>
      <vt:lpstr>Figure 29.15</vt:lpstr>
      <vt:lpstr>Figure 29.16</vt:lpstr>
      <vt:lpstr>Figure 29.17</vt:lpstr>
      <vt:lpstr>Figure 29.18</vt:lpstr>
      <vt:lpstr>Figure 29.19</vt:lpstr>
      <vt:lpstr>Figure 29.20</vt:lpstr>
      <vt:lpstr>Figure 29.21</vt:lpstr>
      <vt:lpstr>Figure 29.22</vt:lpstr>
      <vt:lpstr>Figure 29.23</vt:lpstr>
      <vt:lpstr>Figure 29.24</vt:lpstr>
      <vt:lpstr>Figure 29.25</vt:lpstr>
      <vt:lpstr>Figure 29.26</vt:lpstr>
      <vt:lpstr>Figure 29.27</vt:lpstr>
      <vt:lpstr>Figure 29.28</vt:lpstr>
      <vt:lpstr>Figure 29.29</vt:lpstr>
      <vt:lpstr>Figure 29.30</vt:lpstr>
      <vt:lpstr>Figure 29.31</vt:lpstr>
      <vt:lpstr>Figure 29.32</vt:lpstr>
      <vt:lpstr>Figure 29.33</vt:lpstr>
      <vt:lpstr>Figure 29.34</vt:lpstr>
      <vt:lpstr>Figure 29.35</vt:lpstr>
      <vt:lpstr>Figure 29.36</vt:lpstr>
      <vt:lpstr>Figure 29.37</vt:lpstr>
      <vt:lpstr>Figure 29.38</vt:lpstr>
      <vt:lpstr>Figure 29.39</vt:lpstr>
      <vt:lpstr>Figure 29.40</vt:lpstr>
      <vt:lpstr>Figure 29.41</vt:lpstr>
      <vt:lpstr>Figure 29.42</vt:lpstr>
      <vt:lpstr>Figure 29.43</vt:lpstr>
      <vt:lpstr>Figure 29.44</vt:lpstr>
      <vt:lpstr>Figure 29.45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29 - VERTEBRATES</dc:title>
  <dc:creator>Spuddy McSpare</dc:creator>
  <cp:lastModifiedBy>Conversion_02</cp:lastModifiedBy>
  <cp:revision>143</cp:revision>
  <dcterms:created xsi:type="dcterms:W3CDTF">2012-06-04T02:13:36Z</dcterms:created>
  <dcterms:modified xsi:type="dcterms:W3CDTF">2017-09-20T20:02:15Z</dcterms:modified>
</cp:coreProperties>
</file>