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0"/>
  </p:notesMasterIdLst>
  <p:handoutMasterIdLst>
    <p:handoutMasterId r:id="rId21"/>
  </p:handoutMasterIdLst>
  <p:sldIdLst>
    <p:sldId id="256" r:id="rId2"/>
    <p:sldId id="279" r:id="rId3"/>
    <p:sldId id="280" r:id="rId4"/>
    <p:sldId id="281" r:id="rId5"/>
    <p:sldId id="273" r:id="rId6"/>
    <p:sldId id="283" r:id="rId7"/>
    <p:sldId id="284" r:id="rId8"/>
    <p:sldId id="285" r:id="rId9"/>
    <p:sldId id="282" r:id="rId10"/>
    <p:sldId id="287" r:id="rId11"/>
    <p:sldId id="288" r:id="rId12"/>
    <p:sldId id="289" r:id="rId13"/>
    <p:sldId id="286" r:id="rId14"/>
    <p:sldId id="291" r:id="rId15"/>
    <p:sldId id="292" r:id="rId16"/>
    <p:sldId id="293" r:id="rId17"/>
    <p:sldId id="294" r:id="rId18"/>
    <p:sldId id="29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09" autoAdjust="0"/>
    <p:restoredTop sz="90749" autoAdjust="0"/>
  </p:normalViewPr>
  <p:slideViewPr>
    <p:cSldViewPr snapToGrid="0" snapToObjects="1">
      <p:cViewPr varScale="1">
        <p:scale>
          <a:sx n="104" d="100"/>
          <a:sy n="104" d="100"/>
        </p:scale>
        <p:origin x="1692" y="72"/>
      </p:cViewPr>
      <p:guideLst>
        <p:guide orient="horz" pos="2160"/>
        <p:guide pos="2880"/>
      </p:guideLst>
    </p:cSldViewPr>
  </p:slideViewPr>
  <p:outlineViewPr>
    <p:cViewPr>
      <p:scale>
        <a:sx n="33" d="100"/>
        <a:sy n="33" d="100"/>
      </p:scale>
      <p:origin x="0" y="-41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C4827-23A3-4683-907D-F98C3AF8DB83}" type="datetimeFigureOut">
              <a:rPr lang="en-US" smtClean="0"/>
              <a:t>09/19/17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DD446-1E42-48D2-B90E-BCB7CC01B9BF}" type="slidenum">
              <a:rPr lang="en-US" smtClean="0"/>
              <a:t>‹#›</a:t>
            </a:fld>
            <a:endParaRPr lang="en-US"/>
          </a:p>
        </p:txBody>
      </p:sp>
    </p:spTree>
    <p:extLst>
      <p:ext uri="{BB962C8B-B14F-4D97-AF65-F5344CB8AC3E}">
        <p14:creationId xmlns:p14="http://schemas.microsoft.com/office/powerpoint/2010/main" val="498000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19,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19,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OpenStaxLogo" descr="openstax college logo">
            <a:extLst>
              <a:ext uri="{FF2B5EF4-FFF2-40B4-BE49-F238E27FC236}">
                <a16:creationId xmlns:a16="http://schemas.microsoft.com/office/drawing/2014/main" id="{18F92510-718F-4FEC-8E4B-F5392F8DA95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8" name="Figure" descr="Biology">
            <a:extLst>
              <a:ext uri="{FF2B5EF4-FFF2-40B4-BE49-F238E27FC236}">
                <a16:creationId xmlns:a16="http://schemas.microsoft.com/office/drawing/2014/main" id="{E3DA7ECF-029D-4924-98BF-A4220D3B41B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782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17 BIOTECHNOLOGY AND GENOMICS</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F11A37C3-60B5-4A41-9E74-5111DAE7DCB4}"/>
              </a:ext>
            </a:extLst>
          </p:cNvPr>
          <p:cNvSpPr>
            <a:spLocks noGrp="1"/>
          </p:cNvSpPr>
          <p:nvPr>
            <p:ph type="title" idx="4294967295"/>
          </p:nvPr>
        </p:nvSpPr>
        <p:spPr>
          <a:xfrm>
            <a:off x="0" y="693426"/>
            <a:ext cx="9144000" cy="734641"/>
          </a:xfrm>
        </p:spPr>
        <p:txBody>
          <a:bodyPr>
            <a:norm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8DA0A6B-733F-4430-B51E-4A74D5CBDC2F}"/>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Gene therapy using an adenovirus vector can be used to cure certain genetic diseases in which a person has a defective gene. (credit: NIH)</a:t>
            </a:r>
          </a:p>
        </p:txBody>
      </p:sp>
      <p:pic>
        <p:nvPicPr>
          <p:cNvPr id="2" name="Figure" descr="To cure disease using an adenovirus vector, a new gene intended to replace a defective one is packaged with the adenovirus genome. The genes that make the virus pathogenic are removed. The modified DNA is put inside the virus’ capsid, or protein coat. The person to be cured is infected with the modified virus. Viral DNA enters the nucleus, where the modified gene can replace the defective 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387" r="-36387"/>
          <a:stretch>
            <a:fillRect/>
          </a:stretch>
        </p:blipFill>
        <p:spPr/>
      </p:pic>
      <p:pic>
        <p:nvPicPr>
          <p:cNvPr id="9" name="OpenStaxLogo" descr="openstax college logo">
            <a:extLst>
              <a:ext uri="{FF2B5EF4-FFF2-40B4-BE49-F238E27FC236}">
                <a16:creationId xmlns:a16="http://schemas.microsoft.com/office/drawing/2014/main" id="{F414061A-FBE0-4642-BA09-78EE2ADD0D9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17.9</a:t>
            </a:r>
          </a:p>
        </p:txBody>
      </p:sp>
    </p:spTree>
    <p:extLst>
      <p:ext uri="{BB962C8B-B14F-4D97-AF65-F5344CB8AC3E}">
        <p14:creationId xmlns:p14="http://schemas.microsoft.com/office/powerpoint/2010/main" val="3708835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8D44657-B113-4B0D-B1AC-B6AA3F555F28}"/>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Photo shows corn cobs with different colors, including yellow, white, red, and a mixture of these colo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598" r="-7598"/>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Corn, a major agricultural crop used to create products for a variety of industries, is often modified through plant biotechnology. (credit: Keith Weller, USDA)</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17.10</a:t>
            </a:r>
          </a:p>
        </p:txBody>
      </p:sp>
      <p:pic>
        <p:nvPicPr>
          <p:cNvPr id="7" name="OpenStaxLogo" descr="openstax college logo">
            <a:extLst>
              <a:ext uri="{FF2B5EF4-FFF2-40B4-BE49-F238E27FC236}">
                <a16:creationId xmlns:a16="http://schemas.microsoft.com/office/drawing/2014/main" id="{929A82D5-827C-464D-B93A-56E4EE2C7C4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560919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17033AD-89AD-4341-A8F8-854EFB6E0EF0}"/>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Crossover may occur at different locations on the chromosome. Recombination between genes </a:t>
            </a:r>
            <a:r>
              <a:rPr lang="en-US" sz="1600" i="1" dirty="0"/>
              <a:t>A</a:t>
            </a:r>
            <a:r>
              <a:rPr lang="en-US" sz="1600" dirty="0"/>
              <a:t> and </a:t>
            </a:r>
            <a:r>
              <a:rPr lang="en-US" sz="1600" i="1" dirty="0"/>
              <a:t>B</a:t>
            </a:r>
            <a:r>
              <a:rPr lang="en-US" sz="1600" dirty="0"/>
              <a:t> is more frequent than recombination between genes </a:t>
            </a:r>
            <a:r>
              <a:rPr lang="en-US" sz="1600" i="1" dirty="0"/>
              <a:t>B</a:t>
            </a:r>
            <a:r>
              <a:rPr lang="en-US" sz="1600" dirty="0"/>
              <a:t> and </a:t>
            </a:r>
            <a:r>
              <a:rPr lang="en-US" sz="1600" i="1" dirty="0"/>
              <a:t>C</a:t>
            </a:r>
            <a:r>
              <a:rPr lang="en-US" sz="1600" dirty="0"/>
              <a:t> because genes </a:t>
            </a:r>
            <a:r>
              <a:rPr lang="en-US" sz="1600" i="1" dirty="0"/>
              <a:t>A</a:t>
            </a:r>
            <a:r>
              <a:rPr lang="en-US" sz="1600" dirty="0"/>
              <a:t> and </a:t>
            </a:r>
            <a:r>
              <a:rPr lang="en-US" sz="1600" i="1" dirty="0"/>
              <a:t>B</a:t>
            </a:r>
            <a:r>
              <a:rPr lang="en-US" sz="1600" dirty="0"/>
              <a:t> are farther apart; a crossover is therefore more likely to occur between them.</a:t>
            </a:r>
          </a:p>
        </p:txBody>
      </p:sp>
      <p:pic>
        <p:nvPicPr>
          <p:cNvPr id="2" name="Figure" descr="A homologous pair of chromosomes has three genes, named A, B, and C. Gene A is located near the top of the chromosome, and genes B and C are located close together near the bottom. Each chromosome has different A, B, and C alleles. The alleles may recombine if a crossover occurs between them, so that genetic material from one chromosome is swapped with another. Genes A and B are far apart on the chromosome such that a crossover event occurring almost anywhere in the chromosome will result in the recombination of alleles for these genes. Genes B and C are much closer together, so only crossovers occurring in a very narrow region will result in recombination of these gen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0771" r="-30771"/>
          <a:stretch>
            <a:fillRect/>
          </a:stretch>
        </p:blipFill>
        <p:spPr/>
      </p:pic>
      <p:pic>
        <p:nvPicPr>
          <p:cNvPr id="9" name="OpenStaxLogo" descr="openstax college logo">
            <a:extLst>
              <a:ext uri="{FF2B5EF4-FFF2-40B4-BE49-F238E27FC236}">
                <a16:creationId xmlns:a16="http://schemas.microsoft.com/office/drawing/2014/main" id="{F78EF252-5986-44AD-904F-968F6F7C4AE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17.11</a:t>
            </a:r>
          </a:p>
        </p:txBody>
      </p:sp>
    </p:spTree>
    <p:extLst>
      <p:ext uri="{BB962C8B-B14F-4D97-AF65-F5344CB8AC3E}">
        <p14:creationId xmlns:p14="http://schemas.microsoft.com/office/powerpoint/2010/main" val="1598318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0B46625-CB71-40BB-BE6F-CE9A8CA3C9AB}"/>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A cytogenetic map shows the appearance of a chromosome after it is stained and examined under a microscope. (credit: National Human Genome Research Institute)</a:t>
            </a:r>
          </a:p>
        </p:txBody>
      </p:sp>
      <p:pic>
        <p:nvPicPr>
          <p:cNvPr id="2" name="Figure" descr="Cytogenetic maps of the 22 human autosomes and the X and Y chromosomes are shown. The map appears as a black, white, and gray banding pattern unique to each chromosom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2753" r="-12753"/>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9729C45E-FE8A-414B-A122-C3BD8551947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17.12</a:t>
            </a:r>
          </a:p>
        </p:txBody>
      </p:sp>
    </p:spTree>
    <p:extLst>
      <p:ext uri="{BB962C8B-B14F-4D97-AF65-F5344CB8AC3E}">
        <p14:creationId xmlns:p14="http://schemas.microsoft.com/office/powerpoint/2010/main" val="1233540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9AF7255-951F-42EC-81B7-194CD9728F93}"/>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a:t>
            </a:r>
            <a:r>
              <a:rPr lang="en-US" sz="1600" dirty="0" err="1"/>
              <a:t>dideoxynucleotide</a:t>
            </a:r>
            <a:r>
              <a:rPr lang="en-US" sz="1600" dirty="0"/>
              <a:t> is similar in structure to a </a:t>
            </a:r>
            <a:r>
              <a:rPr lang="en-US" sz="1600" dirty="0" err="1"/>
              <a:t>deoxynucleotide</a:t>
            </a:r>
            <a:r>
              <a:rPr lang="en-US" sz="1600" dirty="0"/>
              <a:t>, but is missing the 3’ hydroxyl group (indicated by the box). When a </a:t>
            </a:r>
            <a:r>
              <a:rPr lang="en-US" sz="1600" dirty="0" err="1"/>
              <a:t>dideoxynucleotide</a:t>
            </a:r>
            <a:r>
              <a:rPr lang="en-US" sz="1600" dirty="0"/>
              <a:t> is incorporated into a DNA strand, DNA synthesis stops.</a:t>
            </a:r>
          </a:p>
        </p:txBody>
      </p:sp>
      <p:pic>
        <p:nvPicPr>
          <p:cNvPr id="2" name="Figure" descr="A deoxynucleotide consists of a deoxyribose sugar, a base, and three phosphate groups. Dideoxyribose is identical to deoxyribose except that the hydroxyl (–OH) group at the 3' position is replaced by H. A 3' hydroxyl is necessary for elongation of the DNA chain, and the chain therefore stops growing if a dideoxyribose instead of deoxyribose is incorporated into the growing chai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5328" r="-35328"/>
          <a:stretch>
            <a:fillRect/>
          </a:stretch>
        </p:blipFill>
        <p:spPr/>
      </p:pic>
      <p:pic>
        <p:nvPicPr>
          <p:cNvPr id="9" name="OpenStaxLogo" descr="openstax college logo">
            <a:extLst>
              <a:ext uri="{FF2B5EF4-FFF2-40B4-BE49-F238E27FC236}">
                <a16:creationId xmlns:a16="http://schemas.microsoft.com/office/drawing/2014/main" id="{CA194A45-895E-4130-9B80-34510BD7891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17.13</a:t>
            </a:r>
          </a:p>
        </p:txBody>
      </p:sp>
    </p:spTree>
    <p:extLst>
      <p:ext uri="{BB962C8B-B14F-4D97-AF65-F5344CB8AC3E}">
        <p14:creationId xmlns:p14="http://schemas.microsoft.com/office/powerpoint/2010/main" val="378007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A371F3F7-3304-45A8-8D92-DE328601B94E}"/>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Frederick Sanger's </a:t>
            </a:r>
            <a:r>
              <a:rPr lang="en-US" sz="1600" dirty="0" err="1"/>
              <a:t>dideoxy</a:t>
            </a:r>
            <a:r>
              <a:rPr lang="en-US" sz="1600" dirty="0"/>
              <a:t> chain termination method is illustrated. Using </a:t>
            </a:r>
            <a:r>
              <a:rPr lang="en-US" sz="1600" dirty="0" err="1"/>
              <a:t>dideoxynucleotides</a:t>
            </a:r>
            <a:r>
              <a:rPr lang="en-US" sz="1600" dirty="0"/>
              <a:t>, the DNA fragment can be terminated at different points. The DNA is separated on the basis of size, and these bands, based on the size of the fragments, can be read.</a:t>
            </a:r>
          </a:p>
        </p:txBody>
      </p:sp>
      <p:pic>
        <p:nvPicPr>
          <p:cNvPr id="2" name="Figure" descr="The left part of this illustration shows a parent strand of DNA with the sequence GATTCAGC, and four daughter strands, each of which was made in the presence of a different dideoxynucleotide: ddATP, ddCTP, ddGTP, or ddTTP. The growing chain terminates when a ddNTP is incorporated, resulting in daughter strands of different lengths. The right part of this image shows the separation of the DNA fragments on the basis of size. Each ddNTP is fluorescently labeled with a different color so that the sequence can be read by the size of each fragment and its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92" r="-3992"/>
          <a:stretch>
            <a:fillRect/>
          </a:stretch>
        </p:blipFill>
        <p:spPr/>
      </p:pic>
      <p:pic>
        <p:nvPicPr>
          <p:cNvPr id="9" name="OpenStaxLogo" descr="openstax college logo">
            <a:extLst>
              <a:ext uri="{FF2B5EF4-FFF2-40B4-BE49-F238E27FC236}">
                <a16:creationId xmlns:a16="http://schemas.microsoft.com/office/drawing/2014/main" id="{660501BD-E3BF-40F2-9243-349C0587B82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17.14</a:t>
            </a:r>
          </a:p>
        </p:txBody>
      </p:sp>
    </p:spTree>
    <p:extLst>
      <p:ext uri="{BB962C8B-B14F-4D97-AF65-F5344CB8AC3E}">
        <p14:creationId xmlns:p14="http://schemas.microsoft.com/office/powerpoint/2010/main" val="1541171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D204C20-46AB-43CF-BB0E-6E4CEFBF2057}"/>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i="1" dirty="0"/>
              <a:t>PCA3</a:t>
            </a:r>
            <a:r>
              <a:rPr lang="en-US" sz="1600" dirty="0"/>
              <a:t> is a gene that is expressed in prostate epithelial cells and overexpressed in cancerous cells. A high concentration of </a:t>
            </a:r>
            <a:r>
              <a:rPr lang="en-US" sz="1600" i="1" dirty="0"/>
              <a:t>PCA3</a:t>
            </a:r>
            <a:r>
              <a:rPr lang="en-US" sz="1600" dirty="0"/>
              <a:t> in urine is indicative of prostate cancer. The </a:t>
            </a:r>
            <a:r>
              <a:rPr lang="en-US" sz="1600" i="1" dirty="0"/>
              <a:t>PCA3</a:t>
            </a:r>
            <a:r>
              <a:rPr lang="en-US" sz="1600" dirty="0"/>
              <a:t> test is considered to be a better indicator of cancer than the more well know PSA test, which measures the level of PSA (prostate-specific antigen) in the blood.</a:t>
            </a:r>
          </a:p>
        </p:txBody>
      </p:sp>
      <p:pic>
        <p:nvPicPr>
          <p:cNvPr id="2" name="Figure" descr="The PCA3 test occurs in three steps. In step one, PCA3 mRNA anneals to complementary DNA primers that are attached to beads. In step two, the mRNA is amplified using reverse-transcriptase PCR. In step three, the mRNA is detected using a chemiluminescent probe."/>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4729" r="-34729"/>
          <a:stretch>
            <a:fillRect/>
          </a:stretch>
        </p:blipFill>
        <p:spPr/>
      </p:pic>
      <p:pic>
        <p:nvPicPr>
          <p:cNvPr id="9" name="OpenStaxLogo" descr="openstax college logo">
            <a:extLst>
              <a:ext uri="{FF2B5EF4-FFF2-40B4-BE49-F238E27FC236}">
                <a16:creationId xmlns:a16="http://schemas.microsoft.com/office/drawing/2014/main" id="{5E216F5F-F698-41ED-8388-BA02036394B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17.15</a:t>
            </a:r>
          </a:p>
        </p:txBody>
      </p:sp>
    </p:spTree>
    <p:extLst>
      <p:ext uri="{BB962C8B-B14F-4D97-AF65-F5344CB8AC3E}">
        <p14:creationId xmlns:p14="http://schemas.microsoft.com/office/powerpoint/2010/main" val="1755077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72F99D6-2F6C-4FE6-AE6A-BF116A2D6370}"/>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Metagenomics</a:t>
            </a:r>
            <a:r>
              <a:rPr lang="en-US" sz="1600" dirty="0"/>
              <a:t> involves isolating DNA from multiple species within an environmental </a:t>
            </a:r>
            <a:r>
              <a:rPr lang="it-IT" sz="1600" dirty="0" err="1"/>
              <a:t>niche</a:t>
            </a:r>
            <a:r>
              <a:rPr lang="it-IT" sz="1600" dirty="0"/>
              <a:t>.</a:t>
            </a:r>
            <a:endParaRPr lang="en-US" sz="1600" dirty="0"/>
          </a:p>
        </p:txBody>
      </p:sp>
      <p:pic>
        <p:nvPicPr>
          <p:cNvPr id="2" name="Figure" descr="In metagenomics, all of the genomic DNA from a particular environment is cut into fragments and ligated into a cloning vector. The fragments, which may be from several different species, are sequenced. Regions of overlap indicate that two fragments came from the same species. Thus, the genome of each species present can be determin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0101" r="-60101"/>
          <a:stretch>
            <a:fillRect/>
          </a:stretch>
        </p:blipFill>
        <p:spPr/>
      </p:pic>
      <p:pic>
        <p:nvPicPr>
          <p:cNvPr id="9" name="OpenStaxLogo" descr="openstax college logo">
            <a:extLst>
              <a:ext uri="{FF2B5EF4-FFF2-40B4-BE49-F238E27FC236}">
                <a16:creationId xmlns:a16="http://schemas.microsoft.com/office/drawing/2014/main" id="{3B4E5091-CEAD-4E5F-A828-96699F94054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17.16</a:t>
            </a:r>
          </a:p>
        </p:txBody>
      </p:sp>
    </p:spTree>
    <p:extLst>
      <p:ext uri="{BB962C8B-B14F-4D97-AF65-F5344CB8AC3E}">
        <p14:creationId xmlns:p14="http://schemas.microsoft.com/office/powerpoint/2010/main" val="2494147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897E91D-41CF-4E2F-A206-793706A8B85F}"/>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Two-hybrid screening is used to determine whether two proteins interact. In this method, a transcription factor is split into a DNA-binding domain (BD) and an activator domain (AD). The binding domain is able to bind the promoter in the absence of the activator domain, but it does not turn on transcription. A protein called the bait is attached to the BD, and a protein called the prey is attached to the AD. Transcription occurs only if the prey “catches” the bait.</a:t>
            </a:r>
          </a:p>
        </p:txBody>
      </p:sp>
      <p:pic>
        <p:nvPicPr>
          <p:cNvPr id="2" name="Figure" descr="In two-hybrid screening, the binding domain of a transcription factor is separated from the activator domain. A bait protein is attached to the DNA-binding domain of a transcription factor, and a prey protein is attached to the activator domain. If the prey catches the bait (in other words, binds to it), transcription of a reporter gene occurs. If the prey does not catch the bait, no transcription occurs. Scientists use this transcriptional activation to determine if interaction between the bait and prey has occurr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5442" r="-55442"/>
          <a:stretch>
            <a:fillRect/>
          </a:stretch>
        </p:blipFill>
        <p:spPr/>
      </p:pic>
      <p:pic>
        <p:nvPicPr>
          <p:cNvPr id="9" name="OpenStaxLogo" descr="openstax college logo">
            <a:extLst>
              <a:ext uri="{FF2B5EF4-FFF2-40B4-BE49-F238E27FC236}">
                <a16:creationId xmlns:a16="http://schemas.microsoft.com/office/drawing/2014/main" id="{0CE2B7ED-A5FC-443D-9E48-279D0B1C173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17.17</a:t>
            </a:r>
          </a:p>
        </p:txBody>
      </p:sp>
    </p:spTree>
    <p:extLst>
      <p:ext uri="{BB962C8B-B14F-4D97-AF65-F5344CB8AC3E}">
        <p14:creationId xmlns:p14="http://schemas.microsoft.com/office/powerpoint/2010/main" val="247005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A2F9D156-8AA6-498A-8395-B6038BE299CF}"/>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In genomics, the DNA of different organisms is compared, enabling scientists to create maps with which to navigate the DNA of different organisms. (credit “map”: modification of photo by NASA)</a:t>
            </a:r>
          </a:p>
        </p:txBody>
      </p:sp>
      <p:pic>
        <p:nvPicPr>
          <p:cNvPr id="2" name="Figure" descr="The left part of this image is an illustration of a gene chip. The chip is a grid comprising nine columns and 21 rows. Most cells in the grid are blue, but some are green, yellow, or red. The green, yellow, or red color shows that DNA has hybridized with the chip, indicating the presence of a particular gene. The right part of the image is a satellite image of Spain, with a small region outlined in a square. This image is meant to reinforce the concept that, like regions of the world, DNA can be mapp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09" b="-509"/>
          <a:stretch>
            <a:fillRect/>
          </a:stretch>
        </p:blipFill>
        <p:spPr/>
      </p:pic>
      <p:pic>
        <p:nvPicPr>
          <p:cNvPr id="9" name="OpenStaxLogo" descr="openstax college logo">
            <a:extLst>
              <a:ext uri="{FF2B5EF4-FFF2-40B4-BE49-F238E27FC236}">
                <a16:creationId xmlns:a16="http://schemas.microsoft.com/office/drawing/2014/main" id="{0071ACD7-121F-4545-AA26-E0A111EFCEA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17.1</a:t>
            </a:r>
          </a:p>
        </p:txBody>
      </p:sp>
    </p:spTree>
    <p:extLst>
      <p:ext uri="{BB962C8B-B14F-4D97-AF65-F5344CB8AC3E}">
        <p14:creationId xmlns:p14="http://schemas.microsoft.com/office/powerpoint/2010/main" val="108598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7A22DF2-5DA1-4F53-9246-33B9B3D2F1AC}"/>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Antibiotics are chemicals produced by fungi, bacteria, and other organisms that have antimicrobial properties. The first antibiotic discovered was penicillin. Antibiotics are now commercially produced and tested for their potential to inhibit bacterial growth. (credit “advertisement”: modification of work by NIH; credit “test plate”: modification of work by Don </a:t>
            </a:r>
            <a:r>
              <a:rPr lang="en-US" sz="1600" dirty="0" err="1"/>
              <a:t>Stalons</a:t>
            </a:r>
            <a:r>
              <a:rPr lang="en-US" sz="1600" dirty="0"/>
              <a:t>/ CDC; scale-bar data from Matt Russell)</a:t>
            </a:r>
          </a:p>
        </p:txBody>
      </p:sp>
      <p:pic>
        <p:nvPicPr>
          <p:cNvPr id="2" name="Figure" descr="The left side of this image is an old black and white photo of a mailbox plastered with an advertisement reading “Penicillin cures gonorrhea in four hours. See your doctor today.” The right side of the image shows a petri dish streaked with bacteria. Bacteria grow everywhere on the plate except where discs containing antibiotic have been placed. These areas are completely devoid of bacterial growth"/>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933" b="-933"/>
          <a:stretch>
            <a:fillRect/>
          </a:stretch>
        </p:blipFill>
        <p:spPr/>
      </p:pic>
      <p:pic>
        <p:nvPicPr>
          <p:cNvPr id="9" name="OpenStaxLogo" descr="openstax college logo">
            <a:extLst>
              <a:ext uri="{FF2B5EF4-FFF2-40B4-BE49-F238E27FC236}">
                <a16:creationId xmlns:a16="http://schemas.microsoft.com/office/drawing/2014/main" id="{0356A3B9-DA96-439B-BC57-DE012602249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17.2</a:t>
            </a:r>
          </a:p>
        </p:txBody>
      </p:sp>
    </p:spTree>
    <p:extLst>
      <p:ext uri="{BB962C8B-B14F-4D97-AF65-F5344CB8AC3E}">
        <p14:creationId xmlns:p14="http://schemas.microsoft.com/office/powerpoint/2010/main" val="242460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190A7CC-E8D8-44C1-A2EC-7D7BD1FEB7B9}"/>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This diagram shows the basic method used for extraction of DNA.</a:t>
            </a:r>
          </a:p>
        </p:txBody>
      </p:sp>
      <p:pic>
        <p:nvPicPr>
          <p:cNvPr id="2" name="Figure" descr="This illustration shows the four main steps of DNA extraction. In the first step, cells in a test tube are lysed using a detergent that disrupts the plasma membrane. In the second step, cell contents are treated with protease to destroy protein, and RNAase to destroy RNA. The resulting slurry is centrifuged to pellet the cell debris. The supernatant, or liquid, containing the DNA is then transferred to a clean test tube. The DNA is precipitated with ethanol. It forms viscous, mucous-like strands that can be spooled on a glass ro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308" r="-26308"/>
          <a:stretch>
            <a:fillRect/>
          </a:stretch>
        </p:blipFill>
        <p:spPr/>
      </p:pic>
      <p:pic>
        <p:nvPicPr>
          <p:cNvPr id="9" name="OpenStaxLogo" descr="openstax college logo">
            <a:extLst>
              <a:ext uri="{FF2B5EF4-FFF2-40B4-BE49-F238E27FC236}">
                <a16:creationId xmlns:a16="http://schemas.microsoft.com/office/drawing/2014/main" id="{142D37EF-2485-451E-A098-7C669BC9349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17.3</a:t>
            </a:r>
          </a:p>
        </p:txBody>
      </p:sp>
    </p:spTree>
    <p:extLst>
      <p:ext uri="{BB962C8B-B14F-4D97-AF65-F5344CB8AC3E}">
        <p14:creationId xmlns:p14="http://schemas.microsoft.com/office/powerpoint/2010/main" val="373510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EB1C285-0BF5-4D67-AC97-4DB57F7619AA}"/>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Shown are DNA fragments from seven samples run on a gel, stained with a fluorescent dye, and viewed under UV light. (credit: James Jacob, Tompkins Cortland Community College)</a:t>
            </a:r>
          </a:p>
        </p:txBody>
      </p:sp>
      <p:pic>
        <p:nvPicPr>
          <p:cNvPr id="2" name="Figure" descr="Photo shows an agarose gel illuminated under UV light. The gel contains nine lanes from left to right. Each lane was loaded with a sample containing DNA fragments of differing size that separated as they travelled through the gel from top to bottom. The DNA appears as thin, white bands on a black background. Lanes one and nine contain many bands from a DNA standard. These bands are closely spaced toward the top, and spaced farther apart further down the gel. Lanes two through eight contain one or two bands each. Some of these bands are identical in size and run the same distance into the gel. Others run a slightly different distance, indicating a small difference in siz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19" r="-1119"/>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44487154-0DD8-4C8E-BFD2-E0985FF4CF0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17.4</a:t>
            </a:r>
          </a:p>
        </p:txBody>
      </p:sp>
    </p:spTree>
    <p:extLst>
      <p:ext uri="{BB962C8B-B14F-4D97-AF65-F5344CB8AC3E}">
        <p14:creationId xmlns:p14="http://schemas.microsoft.com/office/powerpoint/2010/main" val="3285096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BF9F055-0E83-42B4-84F2-96FF991A6BDC}"/>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Illustration shows the amplification of a DNA sequence by the polymerase chain reaction. PCR consists of three steps—denaturation, annealing, and DNA synthesis—that occur at high, low, and intermediate temperatures. In step 1, the denaturation step, the sample is heated to a high temperature so the DNA strands separate. In step 2, annealing, the sample is cooled so two primers can anneal to the two strands of DNA. The primers are spaced such that the sequence of interest between them will be amplified. In step 3, DNA synthesis, the sample is warmed to the optimal temperature for Taq polymerase, which synthesizes the complementary strand from the primer to the 3' end of the molecule. This cycle is repeated again and again. Each time, the newly synthesized strands serve as templates so that the amount of DNA doubles with each cycle. As the cycles continue, more and more strands are the size of the distance between the two primers; in the end, the vast majority of strands are this siz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8258" b="-18258"/>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Polymerase chain reaction, or PCR, is used to amplify a specific sequence of DNA. Primers—short pieces of DNA complementary to each end of the target sequence—are combined with genomic DNA, </a:t>
            </a:r>
            <a:r>
              <a:rPr lang="en-US" sz="1600" dirty="0" err="1">
                <a:solidFill>
                  <a:srgbClr val="000000"/>
                </a:solidFill>
              </a:rPr>
              <a:t>Taq</a:t>
            </a:r>
            <a:r>
              <a:rPr lang="en-US" sz="1600" dirty="0">
                <a:solidFill>
                  <a:srgbClr val="000000"/>
                </a:solidFill>
              </a:rPr>
              <a:t> polymerase, and </a:t>
            </a:r>
            <a:r>
              <a:rPr lang="en-US" sz="1600" dirty="0" err="1">
                <a:solidFill>
                  <a:srgbClr val="000000"/>
                </a:solidFill>
              </a:rPr>
              <a:t>deoxynucleotides</a:t>
            </a:r>
            <a:r>
              <a:rPr lang="en-US" sz="1600" dirty="0">
                <a:solidFill>
                  <a:srgbClr val="000000"/>
                </a:solidFill>
              </a:rPr>
              <a:t>. </a:t>
            </a:r>
            <a:r>
              <a:rPr lang="en-US" sz="1600" dirty="0" err="1">
                <a:solidFill>
                  <a:srgbClr val="000000"/>
                </a:solidFill>
              </a:rPr>
              <a:t>Taq</a:t>
            </a:r>
            <a:r>
              <a:rPr lang="en-US" sz="1600" dirty="0">
                <a:solidFill>
                  <a:srgbClr val="000000"/>
                </a:solidFill>
              </a:rPr>
              <a:t> polymerase is a DNA polymerase isolated from the </a:t>
            </a:r>
            <a:r>
              <a:rPr lang="en-US" sz="1600" dirty="0" err="1">
                <a:solidFill>
                  <a:srgbClr val="000000"/>
                </a:solidFill>
              </a:rPr>
              <a:t>thermostable</a:t>
            </a:r>
            <a:r>
              <a:rPr lang="en-US" sz="1600" dirty="0">
                <a:solidFill>
                  <a:srgbClr val="000000"/>
                </a:solidFill>
              </a:rPr>
              <a:t> bacterium </a:t>
            </a:r>
            <a:r>
              <a:rPr lang="en-US" sz="1600" i="1" dirty="0" err="1">
                <a:solidFill>
                  <a:srgbClr val="000000"/>
                </a:solidFill>
              </a:rPr>
              <a:t>Thermus</a:t>
            </a:r>
            <a:r>
              <a:rPr lang="en-US" sz="1600" i="1" dirty="0">
                <a:solidFill>
                  <a:srgbClr val="000000"/>
                </a:solidFill>
              </a:rPr>
              <a:t> </a:t>
            </a:r>
            <a:r>
              <a:rPr lang="en-US" sz="1600" i="1" dirty="0" err="1">
                <a:solidFill>
                  <a:srgbClr val="000000"/>
                </a:solidFill>
              </a:rPr>
              <a:t>aquaticus</a:t>
            </a:r>
            <a:r>
              <a:rPr lang="en-US" sz="1600" dirty="0">
                <a:solidFill>
                  <a:srgbClr val="000000"/>
                </a:solidFill>
              </a:rPr>
              <a:t> that is able to withstand the high temperatures used in PCR. </a:t>
            </a:r>
            <a:r>
              <a:rPr lang="en-US" sz="1600" i="1" dirty="0" err="1">
                <a:solidFill>
                  <a:srgbClr val="000000"/>
                </a:solidFill>
              </a:rPr>
              <a:t>Thermus</a:t>
            </a:r>
            <a:r>
              <a:rPr lang="en-US" sz="1600" i="1" dirty="0">
                <a:solidFill>
                  <a:srgbClr val="000000"/>
                </a:solidFill>
              </a:rPr>
              <a:t> </a:t>
            </a:r>
            <a:r>
              <a:rPr lang="en-US" sz="1600" i="1" dirty="0" err="1">
                <a:solidFill>
                  <a:srgbClr val="000000"/>
                </a:solidFill>
              </a:rPr>
              <a:t>aquaticus</a:t>
            </a:r>
            <a:r>
              <a:rPr lang="en-US" sz="1600" i="1" dirty="0">
                <a:solidFill>
                  <a:srgbClr val="000000"/>
                </a:solidFill>
              </a:rPr>
              <a:t> </a:t>
            </a:r>
            <a:r>
              <a:rPr lang="en-US" sz="1600" dirty="0">
                <a:solidFill>
                  <a:srgbClr val="000000"/>
                </a:solidFill>
              </a:rPr>
              <a:t>grows in the Lower Geyser Basin of Yellowstone National Park. Reverse transcriptase PCR (RT-PCR) is similar to PCR, but </a:t>
            </a:r>
            <a:r>
              <a:rPr lang="en-US" sz="1600" dirty="0" err="1">
                <a:solidFill>
                  <a:srgbClr val="000000"/>
                </a:solidFill>
              </a:rPr>
              <a:t>cDNA</a:t>
            </a:r>
            <a:r>
              <a:rPr lang="en-US" sz="1600" dirty="0">
                <a:solidFill>
                  <a:srgbClr val="000000"/>
                </a:solidFill>
              </a:rPr>
              <a:t> is made from an RNA template before PCR begins.</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17.5</a:t>
            </a:r>
          </a:p>
        </p:txBody>
      </p:sp>
      <p:pic>
        <p:nvPicPr>
          <p:cNvPr id="7" name="OpenStaxLogo" descr="openstax college logo">
            <a:extLst>
              <a:ext uri="{FF2B5EF4-FFF2-40B4-BE49-F238E27FC236}">
                <a16:creationId xmlns:a16="http://schemas.microsoft.com/office/drawing/2014/main" id="{8062E598-A8EF-4903-A8EE-BE9B9C32F8E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04634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3348748-1F48-4B28-8779-6A0E94EA246C}"/>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Southern blotting is used to find a particular sequence in a sample of DNA. DNA fragments are separated on a gel, transferred to a nylon membrane, and incubated with a DNA probe complementary to the sequence of interest. Northern blotting is similar to Southern blotting, but RNA is run on the gel instead of DNA. In western blotting, proteins are run on a gel and detected using antibodies.</a:t>
            </a:r>
          </a:p>
        </p:txBody>
      </p:sp>
      <p:pic>
        <p:nvPicPr>
          <p:cNvPr id="2" name="Figure" descr="In Southern blotting, DNA is separated on the basis of size by agarose gel electrophoresis. The fragments run through the gel from top to bottom. In the gel shown in this figure, there are so many DNA fragments they appear as a smear in each lane.  The DNA from the gel is transferred to a nylon membrane. To do so, the gel is sandwiched between filter paper and the membrane and placed in hybridization buffer. Paper towels above the gel wick up the moisture and assist in the transfer. The nylon membrane is then incubated with a radioactively or fluorescently labeled probe that is complementary to the sequence of interest. Discrete bands appear where the sequence of interest is locate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1125" r="-21125"/>
          <a:stretch>
            <a:fillRect/>
          </a:stretch>
        </p:blipFill>
        <p:spPr/>
      </p:pic>
      <p:pic>
        <p:nvPicPr>
          <p:cNvPr id="9" name="OpenStaxLogo" descr="openstax college logo">
            <a:extLst>
              <a:ext uri="{FF2B5EF4-FFF2-40B4-BE49-F238E27FC236}">
                <a16:creationId xmlns:a16="http://schemas.microsoft.com/office/drawing/2014/main" id="{8D0D31CB-96D4-4EB7-B685-ACF4A18DA2D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17.6</a:t>
            </a:r>
          </a:p>
        </p:txBody>
      </p:sp>
    </p:spTree>
    <p:extLst>
      <p:ext uri="{BB962C8B-B14F-4D97-AF65-F5344CB8AC3E}">
        <p14:creationId xmlns:p14="http://schemas.microsoft.com/office/powerpoint/2010/main" val="244555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F49DE62-BACD-48F3-BDDB-AFCEC7BAF071}"/>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Figure illustrates the steps in molecular cloning into a plasmid called a cloning vector. The vector has a lacZ gene, which is necessary for metabolizing lactose, and a gene for ampicillin resistance. Within the lacZ gene are restriction sites, sequences of DNA cut by a particular restriction enzyme. The DNA to be cloned and the plasmid are both cut by the same restriction enzyme. The restriction enzyme staggers the cuts on the two strands of DNA, such that each strand has an overhanging single-stranded bit of DNA. On one strand, the sequence of the overhang is GATC, and on the other, the sequence is CTAG. These two sequences are complementary, and allow the fragment of foreign DNA to anneal with the plasmid. An enzyme called ligase joins the two pieces together. The ligated plasmid is then transformed into a bacterial strain that lacks the lacZ gene and is sensitive to the antibiotic ampicillin. The bacteria are plated on media containing ampicillin, so that only bacteria that have taking up the plasmid (which has an ampicillin resistance gene) will grow. The media also contains X-gal, a chemical that is metabolized in the same way as lactose. Plasmids lacking the insert are able to metabolize X-gal, releasing a dye from X-gal that turns the colony blue. Plasmids with the insert have a disrupted lacZ gene and produce white colonies. Thus, colonies containing the cloned DNA can be selected on the basis of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0994" b="-20994"/>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This diagram shows the steps involved in molecular cloning.</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17.7</a:t>
            </a:r>
          </a:p>
        </p:txBody>
      </p:sp>
      <p:pic>
        <p:nvPicPr>
          <p:cNvPr id="7" name="OpenStaxLogo" descr="openstax college logo">
            <a:extLst>
              <a:ext uri="{FF2B5EF4-FFF2-40B4-BE49-F238E27FC236}">
                <a16:creationId xmlns:a16="http://schemas.microsoft.com/office/drawing/2014/main" id="{5DF3844F-BCF0-4EA1-A4F9-9345DB5DA86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370525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C867996-E7CC-4932-B946-FB1F9515D96F}"/>
              </a:ext>
            </a:extLst>
          </p:cNvPr>
          <p:cNvSpPr>
            <a:spLocks noGrp="1"/>
          </p:cNvSpPr>
          <p:nvPr>
            <p:ph type="ftr" sz="quarter" idx="11"/>
          </p:nvPr>
        </p:nvSpPr>
        <p:spPr>
          <a:xfrm>
            <a:off x="676274" y="6492875"/>
            <a:ext cx="7843837"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Dolly the sheep was the first mammal to be cloned. To create Dolly, the nucleus was removed from a donor egg cell. The nucleus from a second sheep was then introduced into the cell, which was allowed to divide to the blastocyst stage before being implanted in a surrogate mother. (credit: modification of work by “</a:t>
            </a:r>
            <a:r>
              <a:rPr lang="en-US" sz="1600" dirty="0" err="1">
                <a:solidFill>
                  <a:srgbClr val="000000"/>
                </a:solidFill>
              </a:rPr>
              <a:t>Squidonius</a:t>
            </a:r>
            <a:r>
              <a:rPr lang="en-US" sz="1600" dirty="0">
                <a:solidFill>
                  <a:srgbClr val="000000"/>
                </a:solidFill>
              </a:rPr>
              <a:t>”/Wikimedia Commons)</a:t>
            </a:r>
          </a:p>
        </p:txBody>
      </p:sp>
      <p:pic>
        <p:nvPicPr>
          <p:cNvPr id="2" name="Figure" descr="To clone Dolly the sheep, a Scottish Blackface sheep was used as a cytoplasmic donor. Eggs from this sheep were extracted, and the nucleus removed. A Finn-Dorset sheep was used as the nuclear donor. Nuclei were extracted from mammary cells, and direct electric current was used to fuse the nuclear DNA with the donor egg. The egg was then allowed to divide to the blastocyst stage, in which a sphere of cells contains a cluster of cells on one side. The blastocyst was implanted in a surrogate mother, resulting in Dolly the sheep."/>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47" r="-247"/>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FDBE7C4C-B9E9-4826-A0D4-00EEF64EFAE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17.8</a:t>
            </a:r>
          </a:p>
        </p:txBody>
      </p:sp>
    </p:spTree>
    <p:extLst>
      <p:ext uri="{BB962C8B-B14F-4D97-AF65-F5344CB8AC3E}">
        <p14:creationId xmlns:p14="http://schemas.microsoft.com/office/powerpoint/2010/main" val="2924230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343</TotalTime>
  <Words>1814</Words>
  <Application>Microsoft Office PowerPoint</Application>
  <PresentationFormat>On-screen Show (4:3)</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Black</vt:lpstr>
      <vt:lpstr>Calibri</vt:lpstr>
      <vt:lpstr>Essential</vt:lpstr>
      <vt:lpstr>Biology</vt:lpstr>
      <vt:lpstr>Figure 17.1</vt:lpstr>
      <vt:lpstr>Figure 17.2</vt:lpstr>
      <vt:lpstr>Figure 17.3</vt:lpstr>
      <vt:lpstr>Figure 17.4</vt:lpstr>
      <vt:lpstr>Figure 17.5</vt:lpstr>
      <vt:lpstr>Figure 17.6</vt:lpstr>
      <vt:lpstr>Figure 17.7</vt:lpstr>
      <vt:lpstr>Figure 17.8</vt:lpstr>
      <vt:lpstr>Figure 17.9</vt:lpstr>
      <vt:lpstr>Figure 17.10</vt:lpstr>
      <vt:lpstr>Figure 17.11</vt:lpstr>
      <vt:lpstr>Figure 17.12</vt:lpstr>
      <vt:lpstr>Figure 17.13</vt:lpstr>
      <vt:lpstr>Figure 17.14</vt:lpstr>
      <vt:lpstr>Figure 17.15</vt:lpstr>
      <vt:lpstr>Figure 17.16</vt:lpstr>
      <vt:lpstr>Figure 17.17</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17 - BIOTECHNOLOGY AND GENOMICS</dc:title>
  <dc:creator>Spuddy McSpare</dc:creator>
  <cp:lastModifiedBy>Conversion_02</cp:lastModifiedBy>
  <cp:revision>71</cp:revision>
  <dcterms:created xsi:type="dcterms:W3CDTF">2012-06-04T02:13:36Z</dcterms:created>
  <dcterms:modified xsi:type="dcterms:W3CDTF">2017-09-19T15:17:24Z</dcterms:modified>
</cp:coreProperties>
</file>