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5"/>
  </p:notesMasterIdLst>
  <p:handoutMasterIdLst>
    <p:handoutMasterId r:id="rId46"/>
  </p:handoutMasterIdLst>
  <p:sldIdLst>
    <p:sldId id="256" r:id="rId2"/>
    <p:sldId id="279" r:id="rId3"/>
    <p:sldId id="280" r:id="rId4"/>
    <p:sldId id="281" r:id="rId5"/>
    <p:sldId id="282" r:id="rId6"/>
    <p:sldId id="283" r:id="rId7"/>
    <p:sldId id="284" r:id="rId8"/>
    <p:sldId id="285" r:id="rId9"/>
    <p:sldId id="286" r:id="rId10"/>
    <p:sldId id="287" r:id="rId11"/>
    <p:sldId id="273" r:id="rId12"/>
    <p:sldId id="277" r:id="rId13"/>
    <p:sldId id="318" r:id="rId14"/>
    <p:sldId id="290" r:id="rId15"/>
    <p:sldId id="291" r:id="rId16"/>
    <p:sldId id="292" r:id="rId17"/>
    <p:sldId id="293" r:id="rId18"/>
    <p:sldId id="294" r:id="rId19"/>
    <p:sldId id="295" r:id="rId20"/>
    <p:sldId id="296" r:id="rId21"/>
    <p:sldId id="297" r:id="rId22"/>
    <p:sldId id="298" r:id="rId23"/>
    <p:sldId id="299" r:id="rId24"/>
    <p:sldId id="278" r:id="rId25"/>
    <p:sldId id="288" r:id="rId26"/>
    <p:sldId id="319" r:id="rId27"/>
    <p:sldId id="301" r:id="rId28"/>
    <p:sldId id="302" r:id="rId29"/>
    <p:sldId id="303" r:id="rId30"/>
    <p:sldId id="320"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14" autoAdjust="0"/>
  </p:normalViewPr>
  <p:slideViewPr>
    <p:cSldViewPr snapToGrid="0" snapToObjects="1">
      <p:cViewPr varScale="1">
        <p:scale>
          <a:sx n="108" d="100"/>
          <a:sy n="108" d="100"/>
        </p:scale>
        <p:origin x="159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093C3-FCB1-429A-9F60-D5238748100D}" type="datetimeFigureOut">
              <a:rPr lang="en-US" smtClean="0"/>
              <a:t>09/21/17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9F94A-4C98-4F1C-A04F-24A1DE936C3D}" type="slidenum">
              <a:rPr lang="en-US" smtClean="0"/>
              <a:t>‹#›</a:t>
            </a:fld>
            <a:endParaRPr lang="en-US"/>
          </a:p>
        </p:txBody>
      </p:sp>
    </p:spTree>
    <p:extLst>
      <p:ext uri="{BB962C8B-B14F-4D97-AF65-F5344CB8AC3E}">
        <p14:creationId xmlns:p14="http://schemas.microsoft.com/office/powerpoint/2010/main" val="191634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65CFCECE-B244-425A-AE74-5392FAC6931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38AA0F72-7193-4CFE-8800-04C238C663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45 POPULATION AND COMMUNITY ECOLOGY</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3F186FD1-9E15-4935-AAE0-416D502989AE}"/>
              </a:ext>
            </a:extLst>
          </p:cNvPr>
          <p:cNvSpPr>
            <a:spLocks noGrp="1"/>
          </p:cNvSpPr>
          <p:nvPr>
            <p:ph type="title" idx="4294967295"/>
          </p:nvPr>
        </p:nvSpPr>
        <p:spPr>
          <a:xfrm>
            <a:off x="0" y="693420"/>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0D65888-A555-48CA-AF85-FA89E21114E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When resources are unlimited, populations exhibit exponential growth, resulting in a J-shaped curve. When resources are limited, populations exhibit logistic growth. In logistic growth, population expansion decreases as resources become scarce, and it levels off when the carrying capacity of the environment is reached, resulting in an S-shaped curve.</a:t>
            </a:r>
          </a:p>
        </p:txBody>
      </p:sp>
      <p:pic>
        <p:nvPicPr>
          <p:cNvPr id="2" name="Figure" descr="Both graphs (a) and (b) plot population size versus time. In graph (a), exponential growth results in a curve that gets increasingly steep, resulting in a J-shape. In graph (b), logistic growth results in a curve that gets increasingly steep, then levels off when the carrying capacity is reached, resulting in an S-sha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00" r="-1400"/>
          <a:stretch>
            <a:fillRect/>
          </a:stretch>
        </p:blipFill>
        <p:spPr/>
      </p:pic>
      <p:pic>
        <p:nvPicPr>
          <p:cNvPr id="9" name="OpenStaxLogo" descr="openstax college logo">
            <a:extLst>
              <a:ext uri="{FF2B5EF4-FFF2-40B4-BE49-F238E27FC236}">
                <a16:creationId xmlns:a16="http://schemas.microsoft.com/office/drawing/2014/main" id="{869467B8-AFC6-4135-842B-04FE735A6E3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45.9</a:t>
            </a:r>
          </a:p>
        </p:txBody>
      </p:sp>
    </p:spTree>
    <p:extLst>
      <p:ext uri="{BB962C8B-B14F-4D97-AF65-F5344CB8AC3E}">
        <p14:creationId xmlns:p14="http://schemas.microsoft.com/office/powerpoint/2010/main" val="218359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BFF5B2-C8DC-4004-9910-D991657B8AA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chemeClr val="tx1"/>
                </a:solidFill>
              </a:rPr>
              <a:t>Yeast grown in ideal conditions in a test tube show a classical S-shaped logistic growth curve, whereas </a:t>
            </a:r>
            <a:r>
              <a:rPr lang="en-US" sz="1600" dirty="0">
                <a:solidFill>
                  <a:srgbClr val="6CB255"/>
                </a:solidFill>
              </a:rPr>
              <a:t>(b) </a:t>
            </a:r>
            <a:r>
              <a:rPr lang="en-US" sz="1600" dirty="0">
                <a:solidFill>
                  <a:schemeClr val="tx1"/>
                </a:solidFill>
              </a:rPr>
              <a:t>a natural population of seals shows real-world fluctuation.</a:t>
            </a:r>
          </a:p>
        </p:txBody>
      </p:sp>
      <p:pic>
        <p:nvPicPr>
          <p:cNvPr id="2" name="Figure" descr="Graph (a) plots amount of yeast versus time of growth in hours. The curve rises steeply, and then plateaus at the carrying capacity. Data points tightly follow the curve. Graph (b) plots the number of harbor seals versus time in years. Again, the curve rises steeply then plateaus at the carrying capacity, but this time there is much more scatter in the data. A micrograph of yeast cells, which are oval in shape, and a photo of a harbor seal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65" b="-10965"/>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DA0C42D0-A715-41B8-A197-61622264922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45.10</a:t>
            </a:r>
          </a:p>
        </p:txBody>
      </p:sp>
    </p:spTree>
    <p:extLst>
      <p:ext uri="{BB962C8B-B14F-4D97-AF65-F5344CB8AC3E}">
        <p14:creationId xmlns:p14="http://schemas.microsoft.com/office/powerpoint/2010/main" val="328509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694EA0B-C1E4-407A-962C-7E1028A2915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population of roundworms, fecundity (number of eggs) decreases with </a:t>
            </a:r>
            <a:r>
              <a:rPr lang="fr-FR" sz="1600" dirty="0"/>
              <a:t>population </a:t>
            </a:r>
            <a:r>
              <a:rPr lang="fr-FR" sz="1600" dirty="0" err="1"/>
              <a:t>density</a:t>
            </a:r>
            <a:r>
              <a:rPr lang="fr-FR" sz="1600" dirty="0"/>
              <a:t>.</a:t>
            </a:r>
            <a:endParaRPr lang="en-US" sz="1600" dirty="0"/>
          </a:p>
        </p:txBody>
      </p:sp>
      <p:pic>
        <p:nvPicPr>
          <p:cNvPr id="2" name="Figure" descr="Graph of fecundity as a function of population plots number of eggs per female versus number of worms. The number of eggs decreases rapidly at first, then levels off between 30 to 50 wo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pic>
        <p:nvPicPr>
          <p:cNvPr id="9" name="OpenStaxLogo" descr="openstax college logo">
            <a:extLst>
              <a:ext uri="{FF2B5EF4-FFF2-40B4-BE49-F238E27FC236}">
                <a16:creationId xmlns:a16="http://schemas.microsoft.com/office/drawing/2014/main" id="{7EBC1C4A-3975-43C8-944E-CE08EE2592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45.11</a:t>
            </a:r>
          </a:p>
        </p:txBody>
      </p:sp>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7BC9F8-1038-4150-9F2E-887D3E68CE5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three photos include: </a:t>
            </a:r>
            <a:r>
              <a:rPr lang="en-US" sz="1600" dirty="0">
                <a:solidFill>
                  <a:srgbClr val="6CB255"/>
                </a:solidFill>
              </a:rPr>
              <a:t>(a) </a:t>
            </a:r>
            <a:r>
              <a:rPr lang="en-US" sz="1600" dirty="0"/>
              <a:t>1916 mural of a mammoth herd from the American Museum of Natural History, </a:t>
            </a:r>
            <a:r>
              <a:rPr lang="en-US" sz="1600" dirty="0">
                <a:solidFill>
                  <a:srgbClr val="6CB255"/>
                </a:solidFill>
              </a:rPr>
              <a:t>(b) </a:t>
            </a:r>
            <a:r>
              <a:rPr lang="en-US" sz="1600" dirty="0"/>
              <a:t>the only stuffed mammoth in the world, from the Museum of Zoology located in St. Petersburg, Russia, and </a:t>
            </a:r>
            <a:r>
              <a:rPr lang="en-US" sz="1600" dirty="0">
                <a:solidFill>
                  <a:srgbClr val="6CB255"/>
                </a:solidFill>
              </a:rPr>
              <a:t>(c) </a:t>
            </a:r>
            <a:r>
              <a:rPr lang="en-US" sz="1600" dirty="0"/>
              <a:t>a one-month-old baby mammoth, named </a:t>
            </a:r>
            <a:r>
              <a:rPr lang="en-US" sz="1600" dirty="0" err="1"/>
              <a:t>Lyuba</a:t>
            </a:r>
            <a:r>
              <a:rPr lang="en-US" sz="1600" dirty="0"/>
              <a:t>, discovered in Siberia in 2007. (credit a: modification of work by Charles R. Knight; credit b: modification of work by “</a:t>
            </a:r>
            <a:r>
              <a:rPr lang="en-US" sz="1600" dirty="0" err="1"/>
              <a:t>Tanapon</a:t>
            </a:r>
            <a:r>
              <a:rPr lang="en-US" sz="1600" dirty="0"/>
              <a:t>”/Flickr; credit c: modification of work by Matt </a:t>
            </a:r>
            <a:r>
              <a:rPr lang="en-US" sz="1600" dirty="0" err="1"/>
              <a:t>Howry</a:t>
            </a:r>
            <a:r>
              <a:rPr lang="en-US" sz="1600" dirty="0"/>
              <a:t>)</a:t>
            </a:r>
          </a:p>
        </p:txBody>
      </p:sp>
      <p:pic>
        <p:nvPicPr>
          <p:cNvPr id="2" name="Figure" descr="Photo (a) shows a painting of mammoths walking in the snow. Photo (b) shows a stuffed mammoth sitting in a museum display case. Photo (c) shows a mummified baby mammoth, also in a display ca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974" b="-43974"/>
          <a:stretch>
            <a:fillRect/>
          </a:stretch>
        </p:blipFill>
        <p:spPr/>
      </p:pic>
      <p:pic>
        <p:nvPicPr>
          <p:cNvPr id="9" name="OpenStaxLogo" descr="openstax college logo">
            <a:extLst>
              <a:ext uri="{FF2B5EF4-FFF2-40B4-BE49-F238E27FC236}">
                <a16:creationId xmlns:a16="http://schemas.microsoft.com/office/drawing/2014/main" id="{D88680D2-3D89-4FC3-ACA5-B09E4CB7A6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45.12</a:t>
            </a:r>
          </a:p>
        </p:txBody>
      </p:sp>
    </p:spTree>
    <p:extLst>
      <p:ext uri="{BB962C8B-B14F-4D97-AF65-F5344CB8AC3E}">
        <p14:creationId xmlns:p14="http://schemas.microsoft.com/office/powerpoint/2010/main" val="410311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6369E6C-A34F-43A3-BF1F-93E9C8205EF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pPr marL="342900" indent="-342900">
              <a:buAutoNum type="alphaLcParenBoth"/>
            </a:pPr>
            <a:r>
              <a:rPr lang="en-US" sz="1600" dirty="0"/>
              <a:t>Elephants are considered K-selected species as they live long, mature late, and provide long-term parental care to few offspring. Oak trees produce many offspring that do not receive parental care, but are considered K-selected species based on longevity and late maturation.</a:t>
            </a:r>
          </a:p>
          <a:p>
            <a:pPr marL="342900" indent="-342900">
              <a:buAutoNum type="alphaLcParenBoth"/>
            </a:pPr>
            <a:r>
              <a:rPr lang="en-US" sz="1600" dirty="0"/>
              <a:t>Dandelions and jellyfish are both considered r-selected species as they mature early, have short lifespans, and produce many offspring that receive no parental care.</a:t>
            </a:r>
            <a:endParaRPr lang="en-US" sz="1600" dirty="0">
              <a:solidFill>
                <a:schemeClr val="tx1"/>
              </a:solidFill>
            </a:endParaRPr>
          </a:p>
        </p:txBody>
      </p:sp>
      <p:pic>
        <p:nvPicPr>
          <p:cNvPr id="2" name="Figure" descr="Part A, K-selected species, shows photos of an oak tree and an elephant. Part B, r-selected species, shows photos of a dandelion and a jellyfi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16" r="-36516"/>
          <a:stretch>
            <a:fillRect/>
          </a:stretch>
        </p:blipFill>
        <p:spPr/>
      </p:pic>
      <p:pic>
        <p:nvPicPr>
          <p:cNvPr id="9" name="OpenStaxLogo" descr="openstax college logo">
            <a:extLst>
              <a:ext uri="{FF2B5EF4-FFF2-40B4-BE49-F238E27FC236}">
                <a16:creationId xmlns:a16="http://schemas.microsoft.com/office/drawing/2014/main" id="{491AC37E-E123-4104-A741-33071A0118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45.13</a:t>
            </a:r>
          </a:p>
        </p:txBody>
      </p:sp>
    </p:spTree>
    <p:extLst>
      <p:ext uri="{BB962C8B-B14F-4D97-AF65-F5344CB8AC3E}">
        <p14:creationId xmlns:p14="http://schemas.microsoft.com/office/powerpoint/2010/main" val="392271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B6CF05-8EC3-4E5B-AFF2-15BE7F5D473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Human population growth since 1000 AD is exponential (dark blue line). Notice that while the population in Asia (yellow line), which has many economically underdeveloped countries, is increasing exponentially, the population in Europe (light blue line), where most of the countries are economically developed, is growing much more slowly.</a:t>
            </a:r>
          </a:p>
        </p:txBody>
      </p:sp>
      <p:pic>
        <p:nvPicPr>
          <p:cNvPr id="2" name="Figure" descr="Graph plots the world population growth from 1000 AD to the present. The curve starts out flat, and then becomes increasingly steep. A sharp increase in population occurs around 1900. In 1000 AD the population was around 265 million. In 2000 it was around 6 billion. Populations of various parts of the world are also plotted, including Africa, Asia, Europe, Latin America, North America, and Oceania. With the exception of Europe, the change in population in each region is similar to the change in world population. In Europe, the population is now stagn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677" r="-18677"/>
          <a:stretch>
            <a:fillRect/>
          </a:stretch>
        </p:blipFill>
        <p:spPr/>
      </p:pic>
      <p:pic>
        <p:nvPicPr>
          <p:cNvPr id="9" name="OpenStaxLogo" descr="openstax college logo">
            <a:extLst>
              <a:ext uri="{FF2B5EF4-FFF2-40B4-BE49-F238E27FC236}">
                <a16:creationId xmlns:a16="http://schemas.microsoft.com/office/drawing/2014/main" id="{D3396946-06E6-4D30-83E6-1A1E28AAB6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45.14</a:t>
            </a:r>
          </a:p>
        </p:txBody>
      </p:sp>
    </p:spTree>
    <p:extLst>
      <p:ext uri="{BB962C8B-B14F-4D97-AF65-F5344CB8AC3E}">
        <p14:creationId xmlns:p14="http://schemas.microsoft.com/office/powerpoint/2010/main" val="247598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F0E69E-8A77-4570-ADB5-9CF701108B0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time between the addition of each billion human beings to Earth deceases over time. (credit: modification of work by Ryan T. </a:t>
            </a:r>
            <a:r>
              <a:rPr lang="en-US" sz="1600" dirty="0" err="1"/>
              <a:t>Cragun</a:t>
            </a:r>
            <a:r>
              <a:rPr lang="en-US" sz="1600" dirty="0"/>
              <a:t>)</a:t>
            </a:r>
          </a:p>
        </p:txBody>
      </p:sp>
      <p:pic>
        <p:nvPicPr>
          <p:cNvPr id="2" name="Figure" descr="Bar graph shows the number of years it has taken to add each billion people to the world population. By 1800, there were about a billion people on Earth. It took 123 years, until 1930, for the number to reach two million. Thirty-three years later, in 1960, the number reached three billion, and 15 years after that, in 1975, the number reached four billion. The population reached five billion in 1987, and six billion in 1999, each twelve years apart. Currently, the world population is nearly seven billion. The population is projected to reach 8 billion in 2028, and 9 billion in 205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70" r="-17670"/>
          <a:stretch>
            <a:fillRect/>
          </a:stretch>
        </p:blipFill>
        <p:spPr/>
      </p:pic>
      <p:pic>
        <p:nvPicPr>
          <p:cNvPr id="9" name="OpenStaxLogo" descr="openstax college logo">
            <a:extLst>
              <a:ext uri="{FF2B5EF4-FFF2-40B4-BE49-F238E27FC236}">
                <a16:creationId xmlns:a16="http://schemas.microsoft.com/office/drawing/2014/main" id="{675FD148-262D-4554-840F-B7E60B9C40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45.15</a:t>
            </a:r>
          </a:p>
        </p:txBody>
      </p:sp>
    </p:spTree>
    <p:extLst>
      <p:ext uri="{BB962C8B-B14F-4D97-AF65-F5344CB8AC3E}">
        <p14:creationId xmlns:p14="http://schemas.microsoft.com/office/powerpoint/2010/main" val="127407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410E4F-B8FF-41EB-AFB3-B5A096CBDE9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Typical age structure diagrams are shown. The rapid growth diagram narrows to a point, indicating that the number of individuals decreases rapidly with age. In the slow growth model, the number of individuals decreases steadily with age. Stable population diagrams are rounded on the top, showing that the number of individuals per age group decreases gradually, and then increases for the older part of the population.</a:t>
            </a:r>
          </a:p>
        </p:txBody>
      </p:sp>
      <p:pic>
        <p:nvPicPr>
          <p:cNvPr id="2" name="Figure" descr="For the four different age structure diagrams shown, the base represents birth and the apex occurs around age 70. The age structure diagram for stage 1, rapid growth, is shaped like a deflated triangle that starts out wide at the base and rapidly decreases to a narrow apex, indicating that the number of individuals decreases rapidly with age. The age structure diagram for stage 2, slow growth, is triangular in shape, indicating that the number of individuals decreases steadily with age. The age structure diagram for stage 3, stable growth, is rounded at the top, indicating that the number of individuals per age group decreases gradually at first, then increases for the older portion of the population. The final age structure diagram, stage 4, widens from the base to middle age, and then narrows to a rounded top. The population type indicated by this diagram is not given, as this is part of the art connection ques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209" b="-25209"/>
          <a:stretch>
            <a:fillRect/>
          </a:stretch>
        </p:blipFill>
        <p:spPr/>
      </p:pic>
      <p:pic>
        <p:nvPicPr>
          <p:cNvPr id="9" name="OpenStaxLogo" descr="openstax college logo">
            <a:extLst>
              <a:ext uri="{FF2B5EF4-FFF2-40B4-BE49-F238E27FC236}">
                <a16:creationId xmlns:a16="http://schemas.microsoft.com/office/drawing/2014/main" id="{BA312AA0-70FA-498B-BD76-C2D98E4A28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45.16</a:t>
            </a:r>
          </a:p>
        </p:txBody>
      </p:sp>
    </p:spTree>
    <p:extLst>
      <p:ext uri="{BB962C8B-B14F-4D97-AF65-F5344CB8AC3E}">
        <p14:creationId xmlns:p14="http://schemas.microsoft.com/office/powerpoint/2010/main" val="184690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12452C-F8A5-4151-8397-50888A1F894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percent growth rate of population in different countries is shown. Notice that the highest growth is occurring in less economically developed countries in Africa and Asia.</a:t>
            </a:r>
          </a:p>
        </p:txBody>
      </p:sp>
      <p:pic>
        <p:nvPicPr>
          <p:cNvPr id="2" name="Figure" descr="Percent population growth, which ranges from zero percent to three plus percent, is shown on a world map. Europe, Northern Asia, Greenland and South Africa are experiencing zero percent population growth. The United States, Canada, the southern part of South America, China, and Australia are experiencing zero to one percent population growth. Mexico, the northern part of South America, and parts of Africa, the Middle East and Asia are experiencing one percent population growth. Most of Africa and parts of the Middle East and Asia are experiencing two percent population growth. Some parts of Africa are experiencing three percent population grow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84" r="-2384"/>
          <a:stretch>
            <a:fillRect/>
          </a:stretch>
        </p:blipFill>
        <p:spPr/>
      </p:pic>
      <p:pic>
        <p:nvPicPr>
          <p:cNvPr id="9" name="OpenStaxLogo" descr="openstax college logo">
            <a:extLst>
              <a:ext uri="{FF2B5EF4-FFF2-40B4-BE49-F238E27FC236}">
                <a16:creationId xmlns:a16="http://schemas.microsoft.com/office/drawing/2014/main" id="{69537B13-8B0A-4F89-97C4-D27AE48B2B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45.17</a:t>
            </a:r>
          </a:p>
        </p:txBody>
      </p:sp>
    </p:spTree>
    <p:extLst>
      <p:ext uri="{BB962C8B-B14F-4D97-AF65-F5344CB8AC3E}">
        <p14:creationId xmlns:p14="http://schemas.microsoft.com/office/powerpoint/2010/main" val="224471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379CFB-7A0B-4222-A786-CF27799E1C0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cycling of lynx and snowshoe hare populations in Northern Ontario is an example of predator-prey dynamics.</a:t>
            </a:r>
          </a:p>
        </p:txBody>
      </p:sp>
      <p:pic>
        <p:nvPicPr>
          <p:cNvPr id="2" name="Figure" descr="The graph plots number of animals in thousands versus time in years. The number of hares fluctuates between 10,000 at the low points, and 75,000 to 150,000 at the high points. There are typically fewer lynxes than hares, but the trend in number of lynxes follows the number of ha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175" r="-9175"/>
          <a:stretch>
            <a:fillRect/>
          </a:stretch>
        </p:blipFill>
        <p:spPr/>
      </p:pic>
      <p:pic>
        <p:nvPicPr>
          <p:cNvPr id="9" name="OpenStaxLogo" descr="openstax college logo">
            <a:extLst>
              <a:ext uri="{FF2B5EF4-FFF2-40B4-BE49-F238E27FC236}">
                <a16:creationId xmlns:a16="http://schemas.microsoft.com/office/drawing/2014/main" id="{7FE43908-7027-4EF1-A6D8-91351FF445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45.18</a:t>
            </a:r>
          </a:p>
        </p:txBody>
      </p:sp>
    </p:spTree>
    <p:extLst>
      <p:ext uri="{BB962C8B-B14F-4D97-AF65-F5344CB8AC3E}">
        <p14:creationId xmlns:p14="http://schemas.microsoft.com/office/powerpoint/2010/main" val="257468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CCD6E07-FB55-4540-98CE-2E2657A96E5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Asian carp jump out of the water in response to electrofishing. The Asian carp in the inset photograph were harvested from the Little Calumet River in Illinois in May, 2010, using rotenone, a toxin often used as an insecticide, in an effort to learn more about the population of the species. (credit main image: modification of work by USGS; credit inset: modification of work by Lt. David French, USCG)</a:t>
            </a:r>
          </a:p>
        </p:txBody>
      </p:sp>
      <p:pic>
        <p:nvPicPr>
          <p:cNvPr id="2" name="Figure" descr="Main photo shows fish jumping out of the water, and inset photo shows a pile of dead fish in a contai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59" r="-1559"/>
          <a:stretch>
            <a:fillRect/>
          </a:stretch>
        </p:blipFill>
        <p:spPr/>
      </p:pic>
      <p:pic>
        <p:nvPicPr>
          <p:cNvPr id="9" name="OpenStaxLogo" descr="openstax college logo">
            <a:extLst>
              <a:ext uri="{FF2B5EF4-FFF2-40B4-BE49-F238E27FC236}">
                <a16:creationId xmlns:a16="http://schemas.microsoft.com/office/drawing/2014/main" id="{B551FDAB-37EA-4361-8533-C82945EFA68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a:t>
            </a:r>
          </a:p>
        </p:txBody>
      </p:sp>
    </p:spTree>
    <p:extLst>
      <p:ext uri="{BB962C8B-B14F-4D97-AF65-F5344CB8AC3E}">
        <p14:creationId xmlns:p14="http://schemas.microsoft.com/office/powerpoint/2010/main" val="321213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397FB0E-2709-44C5-B70D-2739D08C4A0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100" dirty="0"/>
              <a:t>The </a:t>
            </a:r>
            <a:r>
              <a:rPr lang="en-US" sz="1100" dirty="0">
                <a:solidFill>
                  <a:srgbClr val="6CB255"/>
                </a:solidFill>
              </a:rPr>
              <a:t>(a) </a:t>
            </a:r>
            <a:r>
              <a:rPr lang="en-US" sz="1100" dirty="0"/>
              <a:t>honey locust tree (</a:t>
            </a:r>
            <a:r>
              <a:rPr lang="en-US" sz="1100" i="1" dirty="0" err="1"/>
              <a:t>Gleditsia</a:t>
            </a:r>
            <a:r>
              <a:rPr lang="en-US" sz="1100" i="1" dirty="0"/>
              <a:t> </a:t>
            </a:r>
            <a:r>
              <a:rPr lang="en-US" sz="1100" i="1" dirty="0" err="1"/>
              <a:t>triacanthos</a:t>
            </a:r>
            <a:r>
              <a:rPr lang="en-US" sz="1100" dirty="0"/>
              <a:t>) uses thorns, a mechanical defense, against herbivores, while the </a:t>
            </a:r>
            <a:r>
              <a:rPr lang="en-US" sz="1100" dirty="0">
                <a:solidFill>
                  <a:srgbClr val="6CB255"/>
                </a:solidFill>
              </a:rPr>
              <a:t>(b)</a:t>
            </a:r>
            <a:r>
              <a:rPr lang="en-US" sz="1100" dirty="0"/>
              <a:t> Florida red-bellied turtle (</a:t>
            </a:r>
            <a:r>
              <a:rPr lang="en-US" sz="1100" i="1" dirty="0" err="1"/>
              <a:t>Pseudemys</a:t>
            </a:r>
            <a:r>
              <a:rPr lang="en-US" sz="1100" i="1" dirty="0"/>
              <a:t> </a:t>
            </a:r>
            <a:r>
              <a:rPr lang="en-US" sz="1100" i="1" dirty="0" err="1"/>
              <a:t>nelsoni</a:t>
            </a:r>
            <a:r>
              <a:rPr lang="en-US" sz="1100" dirty="0"/>
              <a:t>) uses its shell as a mechanical defense against predators. </a:t>
            </a:r>
            <a:r>
              <a:rPr lang="en-US" sz="1100" dirty="0">
                <a:solidFill>
                  <a:srgbClr val="6CB255"/>
                </a:solidFill>
              </a:rPr>
              <a:t>(c) </a:t>
            </a:r>
            <a:r>
              <a:rPr lang="en-US" sz="1100" dirty="0"/>
              <a:t>Foxglove (</a:t>
            </a:r>
            <a:r>
              <a:rPr lang="en-US" sz="1100" i="1" dirty="0"/>
              <a:t>Digitalis</a:t>
            </a:r>
            <a:r>
              <a:rPr lang="en-US" sz="1100" dirty="0"/>
              <a:t> sp.) uses a chemical defense: toxins produced by the plant can cause nausea, vomiting, hallucinations, convulsions, or death when consumed. </a:t>
            </a:r>
            <a:r>
              <a:rPr lang="en-US" sz="1100" dirty="0">
                <a:solidFill>
                  <a:srgbClr val="6CB255"/>
                </a:solidFill>
              </a:rPr>
              <a:t>(d) </a:t>
            </a:r>
            <a:r>
              <a:rPr lang="en-US" sz="1100" dirty="0"/>
              <a:t>The North American millipede  (</a:t>
            </a:r>
            <a:r>
              <a:rPr lang="en-US" sz="1100" i="1" dirty="0" err="1"/>
              <a:t>Narceus</a:t>
            </a:r>
            <a:r>
              <a:rPr lang="en-US" sz="1100" i="1" dirty="0"/>
              <a:t> </a:t>
            </a:r>
            <a:r>
              <a:rPr lang="en-US" sz="1100" i="1" dirty="0" err="1"/>
              <a:t>americanus</a:t>
            </a:r>
            <a:r>
              <a:rPr lang="en-US" sz="1100" dirty="0"/>
              <a:t>) uses both mechanical and chemical defenses: when threatened, the millipede curls into a defensive ball and produces a noxious substance that irritates eyes and skin. (credit a: modification of work by </a:t>
            </a:r>
            <a:r>
              <a:rPr lang="en-US" sz="1100" dirty="0" err="1"/>
              <a:t>Huw</a:t>
            </a:r>
            <a:r>
              <a:rPr lang="en-US" sz="1100" dirty="0"/>
              <a:t> Williams; credit b: modification of work by “JamieS93” Flickr; credit c: modification of work by Philip </a:t>
            </a:r>
            <a:r>
              <a:rPr lang="en-US" sz="1100" dirty="0" err="1"/>
              <a:t>Jägenstedt</a:t>
            </a:r>
            <a:r>
              <a:rPr lang="en-US" sz="1100" dirty="0"/>
              <a:t>; credit d: modification of work by Cory </a:t>
            </a:r>
            <a:r>
              <a:rPr lang="en-US" sz="1100" dirty="0" err="1"/>
              <a:t>Zanker</a:t>
            </a:r>
            <a:r>
              <a:rPr lang="en-US" sz="1100" dirty="0"/>
              <a:t>)</a:t>
            </a:r>
          </a:p>
        </p:txBody>
      </p:sp>
      <p:pic>
        <p:nvPicPr>
          <p:cNvPr id="2" name="Figure" descr="Photo (a) shows the long, sharp thorns of a honey locust tree. Photo (b) shows the pink, bell-shaped flowers of a foxglove. Photo (c) shows the pink, bell-shaped flowers of a foxglove. Photo (d) shows a millipede curled into a b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073" r="-50073"/>
          <a:stretch>
            <a:fillRect/>
          </a:stretch>
        </p:blipFill>
        <p:spPr/>
      </p:pic>
      <p:pic>
        <p:nvPicPr>
          <p:cNvPr id="9" name="OpenStaxLogo" descr="openstax college logo">
            <a:extLst>
              <a:ext uri="{FF2B5EF4-FFF2-40B4-BE49-F238E27FC236}">
                <a16:creationId xmlns:a16="http://schemas.microsoft.com/office/drawing/2014/main" id="{20861842-CCCB-431F-9AC6-860B4EB5B1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45.19</a:t>
            </a:r>
          </a:p>
        </p:txBody>
      </p:sp>
    </p:spTree>
    <p:extLst>
      <p:ext uri="{BB962C8B-B14F-4D97-AF65-F5344CB8AC3E}">
        <p14:creationId xmlns:p14="http://schemas.microsoft.com/office/powerpoint/2010/main" val="191484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155448-160B-4700-BCD1-16941F8BA1C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tropical walking stick and </a:t>
            </a:r>
            <a:r>
              <a:rPr lang="en-US" sz="1600" dirty="0">
                <a:solidFill>
                  <a:srgbClr val="6CB255"/>
                </a:solidFill>
              </a:rPr>
              <a:t>(b) </a:t>
            </a:r>
            <a:r>
              <a:rPr lang="en-US" sz="1600" dirty="0"/>
              <a:t>the chameleon use body shape and/or coloration to prevent detection by predators. (credit a: modification of work by Linda Tanner; credit b: modification of work by Frank </a:t>
            </a:r>
            <a:r>
              <a:rPr lang="en-US" sz="1600" dirty="0" err="1"/>
              <a:t>Vassen</a:t>
            </a:r>
            <a:r>
              <a:rPr lang="en-US" sz="1600" dirty="0"/>
              <a:t>)</a:t>
            </a:r>
          </a:p>
        </p:txBody>
      </p:sp>
      <p:pic>
        <p:nvPicPr>
          <p:cNvPr id="2" name="Figure" descr="Photo (a) shows a green walking stick insect that resembles the stem on which it sits. Photo (a) shows a green walking stick insect that resembles the stem on which it si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26" b="-12426"/>
          <a:stretch>
            <a:fillRect/>
          </a:stretch>
        </p:blipFill>
        <p:spPr/>
      </p:pic>
      <p:pic>
        <p:nvPicPr>
          <p:cNvPr id="9" name="OpenStaxLogo" descr="openstax college logo">
            <a:extLst>
              <a:ext uri="{FF2B5EF4-FFF2-40B4-BE49-F238E27FC236}">
                <a16:creationId xmlns:a16="http://schemas.microsoft.com/office/drawing/2014/main" id="{3F255958-CBA0-4E5C-B752-D63FD6D4D8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45.20</a:t>
            </a:r>
          </a:p>
        </p:txBody>
      </p:sp>
    </p:spTree>
    <p:extLst>
      <p:ext uri="{BB962C8B-B14F-4D97-AF65-F5344CB8AC3E}">
        <p14:creationId xmlns:p14="http://schemas.microsoft.com/office/powerpoint/2010/main" val="90830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209975F-3788-4B87-9466-F895AB159FD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strawberry poison dart frog (</a:t>
            </a:r>
            <a:r>
              <a:rPr lang="en-US" sz="1600" i="1" dirty="0" err="1"/>
              <a:t>Oophaga</a:t>
            </a:r>
            <a:r>
              <a:rPr lang="en-US" sz="1600" i="1" dirty="0"/>
              <a:t> </a:t>
            </a:r>
            <a:r>
              <a:rPr lang="en-US" sz="1600" i="1" dirty="0" err="1"/>
              <a:t>pumilio</a:t>
            </a:r>
            <a:r>
              <a:rPr lang="en-US" sz="1600" dirty="0"/>
              <a:t>) uses aposematic coloration to warn predators that it is toxic, while the </a:t>
            </a:r>
            <a:r>
              <a:rPr lang="en-US" sz="1600" dirty="0">
                <a:solidFill>
                  <a:srgbClr val="6CB255"/>
                </a:solidFill>
              </a:rPr>
              <a:t>(b) </a:t>
            </a:r>
            <a:r>
              <a:rPr lang="en-US" sz="1600" dirty="0"/>
              <a:t>striped skunk (</a:t>
            </a:r>
            <a:r>
              <a:rPr lang="en-US" sz="1600" i="1" dirty="0"/>
              <a:t>Mephitis mephitis</a:t>
            </a:r>
            <a:r>
              <a:rPr lang="en-US" sz="1600" dirty="0"/>
              <a:t>) uses aposematic coloration to warn predators of the unpleasant odor it produces. (credit a: modification of work by Jay Iwasaki; credit b: modification of work by Dan </a:t>
            </a:r>
            <a:r>
              <a:rPr lang="en-US" sz="1600" dirty="0" err="1"/>
              <a:t>Dzurisin</a:t>
            </a:r>
            <a:r>
              <a:rPr lang="en-US" sz="1600" dirty="0"/>
              <a:t>)</a:t>
            </a:r>
          </a:p>
        </p:txBody>
      </p:sp>
      <p:pic>
        <p:nvPicPr>
          <p:cNvPr id="2" name="Figure" descr="Photo A shows a bright red frog sitting on a leaf. Photo B shows a skun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461" b="-9461"/>
          <a:stretch>
            <a:fillRect/>
          </a:stretch>
        </p:blipFill>
        <p:spPr/>
      </p:pic>
      <p:pic>
        <p:nvPicPr>
          <p:cNvPr id="9" name="OpenStaxLogo" descr="openstax college logo">
            <a:extLst>
              <a:ext uri="{FF2B5EF4-FFF2-40B4-BE49-F238E27FC236}">
                <a16:creationId xmlns:a16="http://schemas.microsoft.com/office/drawing/2014/main" id="{5F570E8B-D568-4150-9EC5-70CFB419B3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45.21</a:t>
            </a:r>
          </a:p>
        </p:txBody>
      </p:sp>
    </p:spTree>
    <p:extLst>
      <p:ext uri="{BB962C8B-B14F-4D97-AF65-F5344CB8AC3E}">
        <p14:creationId xmlns:p14="http://schemas.microsoft.com/office/powerpoint/2010/main" val="245900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A03AB3-B09F-4047-8611-B0BEA967357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Batesian</a:t>
            </a:r>
            <a:r>
              <a:rPr lang="en-US" sz="1600" dirty="0"/>
              <a:t> mimicry occurs when a harmless species mimics the coloration of a harmful species, as is seen with the </a:t>
            </a:r>
            <a:r>
              <a:rPr lang="en-US" sz="1600" dirty="0">
                <a:solidFill>
                  <a:srgbClr val="6CB255"/>
                </a:solidFill>
              </a:rPr>
              <a:t>(a) </a:t>
            </a:r>
            <a:r>
              <a:rPr lang="en-US" sz="1600" dirty="0"/>
              <a:t>bumblebee and </a:t>
            </a:r>
            <a:r>
              <a:rPr lang="en-US" sz="1600" dirty="0">
                <a:solidFill>
                  <a:srgbClr val="6CB255"/>
                </a:solidFill>
              </a:rPr>
              <a:t>(b) </a:t>
            </a:r>
            <a:r>
              <a:rPr lang="en-US" sz="1600" dirty="0"/>
              <a:t>bee-like robber fly.(credit a, b: modification of work by Cory </a:t>
            </a:r>
            <a:r>
              <a:rPr lang="en-US" sz="1600" dirty="0" err="1"/>
              <a:t>Zanker</a:t>
            </a:r>
            <a:r>
              <a:rPr lang="en-US" sz="1600" dirty="0"/>
              <a:t>)</a:t>
            </a:r>
          </a:p>
        </p:txBody>
      </p:sp>
      <p:pic>
        <p:nvPicPr>
          <p:cNvPr id="4" name="Figure" descr="Photos A and B show virtually identical looking insects.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08" b="-9508"/>
          <a:stretch>
            <a:fillRect/>
          </a:stretch>
        </p:blipFill>
        <p:spPr/>
      </p:pic>
      <p:pic>
        <p:nvPicPr>
          <p:cNvPr id="9" name="OpenStaxLogo" descr="openstax college logo">
            <a:extLst>
              <a:ext uri="{FF2B5EF4-FFF2-40B4-BE49-F238E27FC236}">
                <a16:creationId xmlns:a16="http://schemas.microsoft.com/office/drawing/2014/main" id="{EA170B37-4076-47B2-BEBF-96092BDED9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45.22</a:t>
            </a:r>
          </a:p>
        </p:txBody>
      </p:sp>
    </p:spTree>
    <p:extLst>
      <p:ext uri="{BB962C8B-B14F-4D97-AF65-F5344CB8AC3E}">
        <p14:creationId xmlns:p14="http://schemas.microsoft.com/office/powerpoint/2010/main" val="263360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C117D8-1576-455C-AA8C-504B71BD42E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Photos show four pairs of butterflies that are virtually identical to one another in color and banding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64" b="-149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Several unpleasant-tasting </a:t>
            </a:r>
            <a:r>
              <a:rPr lang="en-US" sz="1600" i="1" dirty="0" err="1">
                <a:solidFill>
                  <a:schemeClr val="tx1"/>
                </a:solidFill>
              </a:rPr>
              <a:t>Heliconius</a:t>
            </a:r>
            <a:r>
              <a:rPr lang="en-US" sz="1600" dirty="0">
                <a:solidFill>
                  <a:schemeClr val="tx1"/>
                </a:solidFill>
              </a:rPr>
              <a:t> butterfly species share a similar color pattern with better-tasting varieties, an example of </a:t>
            </a:r>
            <a:r>
              <a:rPr lang="en-US" sz="1600" dirty="0" err="1">
                <a:solidFill>
                  <a:schemeClr val="tx1"/>
                </a:solidFill>
              </a:rPr>
              <a:t>Müllerian</a:t>
            </a:r>
            <a:r>
              <a:rPr lang="en-US" sz="1600" dirty="0">
                <a:solidFill>
                  <a:schemeClr val="tx1"/>
                </a:solidFill>
              </a:rPr>
              <a:t> mimicry.(credit: </a:t>
            </a:r>
            <a:r>
              <a:rPr lang="en-US" sz="1600" dirty="0" err="1">
                <a:solidFill>
                  <a:schemeClr val="tx1"/>
                </a:solidFill>
              </a:rPr>
              <a:t>Joron</a:t>
            </a:r>
            <a:r>
              <a:rPr lang="en-US" sz="1600" dirty="0">
                <a:solidFill>
                  <a:schemeClr val="tx1"/>
                </a:solidFill>
              </a:rPr>
              <a:t> M, Papa R, </a:t>
            </a:r>
            <a:r>
              <a:rPr lang="en-US" sz="1600" dirty="0" err="1">
                <a:solidFill>
                  <a:schemeClr val="tx1"/>
                </a:solidFill>
              </a:rPr>
              <a:t>Beltrán</a:t>
            </a:r>
            <a:r>
              <a:rPr lang="en-US" sz="1600" dirty="0">
                <a:solidFill>
                  <a:schemeClr val="tx1"/>
                </a:solidFill>
              </a:rPr>
              <a:t> M, </a:t>
            </a:r>
            <a:r>
              <a:rPr lang="fr-FR" sz="1600" dirty="0">
                <a:solidFill>
                  <a:schemeClr val="tx1"/>
                </a:solidFill>
              </a:rPr>
              <a:t>Chamberlain N, </a:t>
            </a:r>
            <a:r>
              <a:rPr lang="fr-FR" sz="1600" dirty="0" err="1">
                <a:solidFill>
                  <a:schemeClr val="tx1"/>
                </a:solidFill>
              </a:rPr>
              <a:t>Mavárez</a:t>
            </a:r>
            <a:r>
              <a:rPr lang="fr-FR" sz="1600" dirty="0">
                <a:solidFill>
                  <a:schemeClr val="tx1"/>
                </a:solidFill>
              </a:rPr>
              <a:t> J, et al.)</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45.23</a:t>
            </a:r>
          </a:p>
        </p:txBody>
      </p:sp>
      <p:pic>
        <p:nvPicPr>
          <p:cNvPr id="7" name="OpenStaxLogo" descr="openstax college logo">
            <a:extLst>
              <a:ext uri="{FF2B5EF4-FFF2-40B4-BE49-F238E27FC236}">
                <a16:creationId xmlns:a16="http://schemas.microsoft.com/office/drawing/2014/main" id="{75107AB0-17A5-4FC1-A7D2-E718D5BF0D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DF5B5F-EF6E-4361-B0B1-C1455D9DE84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Paramecium </a:t>
            </a:r>
            <a:r>
              <a:rPr lang="en-US" sz="1600" i="1" dirty="0" err="1"/>
              <a:t>aurelia</a:t>
            </a:r>
            <a:r>
              <a:rPr lang="en-US" sz="1600" i="1" dirty="0"/>
              <a:t> </a:t>
            </a:r>
            <a:r>
              <a:rPr lang="en-US" sz="1600" dirty="0"/>
              <a:t>and </a:t>
            </a:r>
            <a:r>
              <a:rPr lang="en-US" sz="1600" i="1" dirty="0"/>
              <a:t>Paramecium </a:t>
            </a:r>
            <a:r>
              <a:rPr lang="en-US" sz="1600" i="1" dirty="0" err="1"/>
              <a:t>caudatum</a:t>
            </a:r>
            <a:r>
              <a:rPr lang="en-US" sz="1600" i="1" dirty="0"/>
              <a:t> </a:t>
            </a:r>
            <a:r>
              <a:rPr lang="en-US" sz="1600" dirty="0"/>
              <a:t>grow well individually, but when they compete for the same resources, the </a:t>
            </a:r>
            <a:r>
              <a:rPr lang="en-US" sz="1600" i="1" dirty="0"/>
              <a:t>P. </a:t>
            </a:r>
            <a:r>
              <a:rPr lang="en-US" sz="1600" i="1" dirty="0" err="1"/>
              <a:t>aurelia</a:t>
            </a:r>
            <a:r>
              <a:rPr lang="en-US" sz="1600" i="1" dirty="0"/>
              <a:t> </a:t>
            </a:r>
            <a:r>
              <a:rPr lang="en-US" sz="1600" dirty="0"/>
              <a:t>outcompetes the </a:t>
            </a:r>
            <a:r>
              <a:rPr lang="en-US" sz="1600" i="1" dirty="0"/>
              <a:t>P. </a:t>
            </a:r>
            <a:r>
              <a:rPr lang="en-US" sz="1600" i="1" dirty="0" err="1"/>
              <a:t>caudatum</a:t>
            </a:r>
            <a:r>
              <a:rPr lang="en-US" sz="1600" i="1" dirty="0"/>
              <a:t>.</a:t>
            </a:r>
          </a:p>
        </p:txBody>
      </p:sp>
      <p:pic>
        <p:nvPicPr>
          <p:cNvPr id="2" name="Figure" descr="Graphs a, b, and c all plot number of cells versus time in days. In Graph (a), P. aurelia is grown alone. In graph (b), P. caudatum is grown alone. In graph (c), both species are grown together. When grown together, the two species both exhibit logistic growth and grow to a relatively high cell density. When the two species are grown together, P. aurelia shows logistic growth to nearly the same cell density as it exhibited when grown alone, but P. caudatum hardly grows at all, and eventually its population drops to ze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365" r="-33365"/>
          <a:stretch>
            <a:fillRect/>
          </a:stretch>
        </p:blipFill>
        <p:spPr/>
      </p:pic>
      <p:pic>
        <p:nvPicPr>
          <p:cNvPr id="9" name="OpenStaxLogo" descr="openstax college logo">
            <a:extLst>
              <a:ext uri="{FF2B5EF4-FFF2-40B4-BE49-F238E27FC236}">
                <a16:creationId xmlns:a16="http://schemas.microsoft.com/office/drawing/2014/main" id="{23C729E0-2AC4-42DF-8413-D055EFDA973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45.24</a:t>
            </a:r>
          </a:p>
        </p:txBody>
      </p:sp>
    </p:spTree>
    <p:extLst>
      <p:ext uri="{BB962C8B-B14F-4D97-AF65-F5344CB8AC3E}">
        <p14:creationId xmlns:p14="http://schemas.microsoft.com/office/powerpoint/2010/main" val="48629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633EE50-D8CD-4462-8C30-933841593EA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southern masked-weaver bird is starting to make a nest in a tree in Zambezi Valley, Zambia. This is an example of a commensal relationship, in which one species (the bird) benefits, while the other (the tree) neither benefits nor is harmed. (credit: “</a:t>
            </a:r>
            <a:r>
              <a:rPr lang="en-US" sz="1600" dirty="0" err="1"/>
              <a:t>Hanay</a:t>
            </a:r>
            <a:r>
              <a:rPr lang="en-US" sz="1600" dirty="0"/>
              <a:t>”/Wikimedia Commons)</a:t>
            </a:r>
          </a:p>
        </p:txBody>
      </p:sp>
      <p:pic>
        <p:nvPicPr>
          <p:cNvPr id="2" name="Figure" descr="Photo shows a yellow bird building a nest in a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pic>
        <p:nvPicPr>
          <p:cNvPr id="9" name="OpenStaxLogo" descr="openstax college logo">
            <a:extLst>
              <a:ext uri="{FF2B5EF4-FFF2-40B4-BE49-F238E27FC236}">
                <a16:creationId xmlns:a16="http://schemas.microsoft.com/office/drawing/2014/main" id="{6A60458D-D8B8-49F3-B109-BF1DC2DF0D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45.25</a:t>
            </a:r>
          </a:p>
        </p:txBody>
      </p:sp>
    </p:spTree>
    <p:extLst>
      <p:ext uri="{BB962C8B-B14F-4D97-AF65-F5344CB8AC3E}">
        <p14:creationId xmlns:p14="http://schemas.microsoft.com/office/powerpoint/2010/main" val="83691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6AE9E4-2618-4025-B522-32052E7D455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Termites form a mutualistic relationship with symbiotic protozoa in their guts, which allow both organisms to obtain energy from the cellulose the termite consumes.</a:t>
            </a:r>
          </a:p>
          <a:p>
            <a:pPr marL="342900" indent="-342900">
              <a:buAutoNum type="alphaLcParenBoth"/>
            </a:pPr>
            <a:r>
              <a:rPr lang="en-US" sz="1600" dirty="0"/>
              <a:t>Lichen is a fungus that has symbiotic photosynthetic algae living inside its cells. (credit a: modification of work by Scott Bauer, USDA; credit b: modification of work by Cory </a:t>
            </a:r>
            <a:r>
              <a:rPr lang="en-US" sz="1600" dirty="0" err="1"/>
              <a:t>Zanker</a:t>
            </a:r>
            <a:r>
              <a:rPr lang="en-US" sz="1600" dirty="0"/>
              <a:t>)</a:t>
            </a:r>
            <a:endParaRPr lang="en-US" sz="1600" i="1" dirty="0"/>
          </a:p>
        </p:txBody>
      </p:sp>
      <p:pic>
        <p:nvPicPr>
          <p:cNvPr id="4" name="Figure" descr="Photo (a) shows yellow termites and photo. (b) shows a tree covered with lich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802" b="-9802"/>
          <a:stretch>
            <a:fillRect/>
          </a:stretch>
        </p:blipFill>
        <p:spPr/>
      </p:pic>
      <p:pic>
        <p:nvPicPr>
          <p:cNvPr id="9" name="OpenStaxLogo" descr="openstax college logo">
            <a:extLst>
              <a:ext uri="{FF2B5EF4-FFF2-40B4-BE49-F238E27FC236}">
                <a16:creationId xmlns:a16="http://schemas.microsoft.com/office/drawing/2014/main" id="{65A0823A-2194-4752-8D70-A1FE4E3B16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45.26</a:t>
            </a:r>
          </a:p>
        </p:txBody>
      </p:sp>
    </p:spTree>
    <p:extLst>
      <p:ext uri="{BB962C8B-B14F-4D97-AF65-F5344CB8AC3E}">
        <p14:creationId xmlns:p14="http://schemas.microsoft.com/office/powerpoint/2010/main" val="143646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70478D2-E947-4454-8FB2-9A2602AB9C0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life cycle of a pork tapeworm (</a:t>
            </a:r>
            <a:r>
              <a:rPr lang="en-US" sz="1600" i="1" dirty="0" err="1"/>
              <a:t>Taenia</a:t>
            </a:r>
            <a:r>
              <a:rPr lang="en-US" sz="1600" i="1" dirty="0"/>
              <a:t> </a:t>
            </a:r>
            <a:r>
              <a:rPr lang="en-US" sz="1600" i="1" dirty="0" err="1"/>
              <a:t>solium</a:t>
            </a:r>
            <a:r>
              <a:rPr lang="en-US" sz="1600" dirty="0"/>
              <a:t>), a human worm parasite. (credit: modification of work by CDC)</a:t>
            </a:r>
            <a:endParaRPr lang="en-US" sz="1600" i="1" dirty="0"/>
          </a:p>
        </p:txBody>
      </p:sp>
      <p:pic>
        <p:nvPicPr>
          <p:cNvPr id="4" name="Figure" descr="The life cycle of a tapeworm begins when eggs or tapeworm segments in the feces are ingested by pigs or humans. The embryos hatch, penetrate the intestinal wall, and circulate to the musculature in both pigs and humans. Humans may acquire a tapeworm infection by ingesting raw or undercooked meat. Infection may results in cysts in the musculature, or in tapeworms in the intestine. Tapeworms attach themselves to the intestine via a hook-like structure called the scolex. Tapeworm segments and eggs are excreted in the fece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08" r="-25208"/>
          <a:stretch>
            <a:fillRect/>
          </a:stretch>
        </p:blipFill>
        <p:spPr/>
      </p:pic>
      <p:pic>
        <p:nvPicPr>
          <p:cNvPr id="9" name="OpenStaxLogo" descr="openstax college logo">
            <a:extLst>
              <a:ext uri="{FF2B5EF4-FFF2-40B4-BE49-F238E27FC236}">
                <a16:creationId xmlns:a16="http://schemas.microsoft.com/office/drawing/2014/main" id="{5BED52A1-9442-4348-A66A-4F4AB76024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45.27</a:t>
            </a:r>
          </a:p>
        </p:txBody>
      </p:sp>
    </p:spTree>
    <p:extLst>
      <p:ext uri="{BB962C8B-B14F-4D97-AF65-F5344CB8AC3E}">
        <p14:creationId xmlns:p14="http://schemas.microsoft.com/office/powerpoint/2010/main" val="36728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C8F051-C97C-4755-A1A7-3B3D0AE71D8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Coral is the foundation species of coral reef ecosystems. (credit: Jim E. Maragos, USFWS)</a:t>
            </a:r>
            <a:endParaRPr lang="en-US" sz="1600" i="1" dirty="0"/>
          </a:p>
        </p:txBody>
      </p:sp>
      <p:pic>
        <p:nvPicPr>
          <p:cNvPr id="3" name="Figure" descr="Photo shows pink brain-like coral and long, finger-like coral growing on a reef. Fish swim among the cor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259015C6-074F-418A-B443-10C7848C94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45.28</a:t>
            </a:r>
          </a:p>
        </p:txBody>
      </p:sp>
    </p:spTree>
    <p:extLst>
      <p:ext uri="{BB962C8B-B14F-4D97-AF65-F5344CB8AC3E}">
        <p14:creationId xmlns:p14="http://schemas.microsoft.com/office/powerpoint/2010/main" val="373267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84E663-B3B8-48D8-ABC8-ADECC6ABF7A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Australian mammals show a typical inverse relationship between population density and body size.</a:t>
            </a:r>
          </a:p>
        </p:txBody>
      </p:sp>
      <p:pic>
        <p:nvPicPr>
          <p:cNvPr id="2" name="Figure" descr="Graph plots log density in kilometers squared versus log body mass in grams. The values are inversely proportional, so that density decreases linearly with increasing body m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07" r="-30707"/>
          <a:stretch>
            <a:fillRect/>
          </a:stretch>
        </p:blipFill>
        <p:spPr/>
      </p:pic>
      <p:pic>
        <p:nvPicPr>
          <p:cNvPr id="9" name="OpenStaxLogo" descr="openstax college logo">
            <a:extLst>
              <a:ext uri="{FF2B5EF4-FFF2-40B4-BE49-F238E27FC236}">
                <a16:creationId xmlns:a16="http://schemas.microsoft.com/office/drawing/2014/main" id="{04D38611-4994-431B-85D6-47F09B176F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a:t>
            </a:r>
          </a:p>
        </p:txBody>
      </p:sp>
    </p:spTree>
    <p:extLst>
      <p:ext uri="{BB962C8B-B14F-4D97-AF65-F5344CB8AC3E}">
        <p14:creationId xmlns:p14="http://schemas.microsoft.com/office/powerpoint/2010/main" val="110520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D03660-7D4F-43C4-998D-E959229C6D3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4843982"/>
            <a:ext cx="8062912" cy="1166382"/>
          </a:xfrm>
        </p:spPr>
        <p:txBody>
          <a:bodyPr>
            <a:normAutofit/>
          </a:bodyPr>
          <a:lstStyle/>
          <a:p>
            <a:r>
              <a:rPr lang="en-US" sz="1600" dirty="0">
                <a:solidFill>
                  <a:schemeClr val="tx1"/>
                </a:solidFill>
              </a:rPr>
              <a:t>The greatest species richness for mammals in North and South America is associated with the equatorial latitudes. (credit: modification of work by NASA, CIESIN, Columbia University)</a:t>
            </a:r>
          </a:p>
        </p:txBody>
      </p:sp>
      <p:pic>
        <p:nvPicPr>
          <p:cNvPr id="2" name="Figure" descr="Map shows the special distribution of mammal species richness in North and South America. The highest number of mammal species, 179-228 per square kilometer, occurs in the Amazon region of South America. Species richness is generally highest in tropical latitudes, and then decreases to the north and south, with zero species in the Arctic reg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948" r="-60948"/>
          <a:stretch>
            <a:fillRect/>
          </a:stretch>
        </p:blipFill>
        <p:spPr/>
      </p:pic>
      <p:pic>
        <p:nvPicPr>
          <p:cNvPr id="9" name="OpenStaxLogo" descr="openstax college logo">
            <a:extLst>
              <a:ext uri="{FF2B5EF4-FFF2-40B4-BE49-F238E27FC236}">
                <a16:creationId xmlns:a16="http://schemas.microsoft.com/office/drawing/2014/main" id="{3941D991-3876-4B44-87AE-74E5596299E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45.29</a:t>
            </a:r>
          </a:p>
        </p:txBody>
      </p:sp>
    </p:spTree>
    <p:extLst>
      <p:ext uri="{BB962C8B-B14F-4D97-AF65-F5344CB8AC3E}">
        <p14:creationId xmlns:p14="http://schemas.microsoft.com/office/powerpoint/2010/main" val="31672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83EAE7A-B223-45BF-98ED-11B4583D665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sv-SE" sz="1600" dirty="0"/>
              <a:t>The </a:t>
            </a:r>
            <a:r>
              <a:rPr lang="sv-SE" sz="1600" i="1" dirty="0" err="1"/>
              <a:t>Pisaster</a:t>
            </a:r>
            <a:r>
              <a:rPr lang="sv-SE" sz="1600" i="1" dirty="0"/>
              <a:t> </a:t>
            </a:r>
            <a:r>
              <a:rPr lang="sv-SE" sz="1600" i="1" dirty="0" err="1"/>
              <a:t>ochraceus</a:t>
            </a:r>
            <a:r>
              <a:rPr lang="sv-SE" sz="1600" i="1" dirty="0"/>
              <a:t> </a:t>
            </a:r>
            <a:r>
              <a:rPr lang="sv-SE" sz="1600" dirty="0" err="1"/>
              <a:t>sea</a:t>
            </a:r>
            <a:r>
              <a:rPr lang="sv-SE" sz="1600" dirty="0"/>
              <a:t> star is a </a:t>
            </a:r>
            <a:r>
              <a:rPr lang="sv-SE" sz="1600" dirty="0" err="1"/>
              <a:t>keystone</a:t>
            </a:r>
            <a:r>
              <a:rPr lang="sv-SE" sz="1600" dirty="0"/>
              <a:t> species. (</a:t>
            </a:r>
            <a:r>
              <a:rPr lang="sv-SE" sz="1600" dirty="0" err="1"/>
              <a:t>credit</a:t>
            </a:r>
            <a:r>
              <a:rPr lang="sv-SE" sz="1600" dirty="0"/>
              <a:t>: Jerry </a:t>
            </a:r>
            <a:r>
              <a:rPr lang="sv-SE" sz="1600" dirty="0" err="1"/>
              <a:t>Kirkhart</a:t>
            </a:r>
            <a:r>
              <a:rPr lang="sv-SE" sz="1600" dirty="0"/>
              <a:t>)</a:t>
            </a:r>
            <a:endParaRPr lang="en-US" sz="1600" i="1" dirty="0"/>
          </a:p>
        </p:txBody>
      </p:sp>
      <p:pic>
        <p:nvPicPr>
          <p:cNvPr id="4" name="Figure" descr="Photo shows a reddish-brown sea sta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45EE1610-C4E8-4FA6-A422-2CAC6731007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45.30</a:t>
            </a:r>
          </a:p>
        </p:txBody>
      </p:sp>
    </p:spTree>
    <p:extLst>
      <p:ext uri="{BB962C8B-B14F-4D97-AF65-F5344CB8AC3E}">
        <p14:creationId xmlns:p14="http://schemas.microsoft.com/office/powerpoint/2010/main" val="2042967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C8A662D-3912-4D14-944E-D51234E543D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100" dirty="0"/>
              <a:t>In the United States, invasive species like </a:t>
            </a:r>
            <a:r>
              <a:rPr lang="en-US" sz="1100" dirty="0">
                <a:solidFill>
                  <a:srgbClr val="6CB255"/>
                </a:solidFill>
              </a:rPr>
              <a:t>(a) </a:t>
            </a:r>
            <a:r>
              <a:rPr lang="en-US" sz="1100" dirty="0"/>
              <a:t>purple loosestrife (</a:t>
            </a:r>
            <a:r>
              <a:rPr lang="en-US" sz="1100" i="1" dirty="0" err="1"/>
              <a:t>Lythrum</a:t>
            </a:r>
            <a:r>
              <a:rPr lang="en-US" sz="1100" i="1" dirty="0"/>
              <a:t> </a:t>
            </a:r>
            <a:r>
              <a:rPr lang="en-US" sz="1100" i="1" dirty="0" err="1"/>
              <a:t>salicaria</a:t>
            </a:r>
            <a:r>
              <a:rPr lang="en-US" sz="1100" dirty="0"/>
              <a:t>) and the </a:t>
            </a:r>
            <a:r>
              <a:rPr lang="en-US" sz="1100" dirty="0">
                <a:solidFill>
                  <a:srgbClr val="6CB255"/>
                </a:solidFill>
              </a:rPr>
              <a:t>(b) </a:t>
            </a:r>
            <a:r>
              <a:rPr lang="en-US" sz="1100" dirty="0"/>
              <a:t>zebra mussel (</a:t>
            </a:r>
            <a:r>
              <a:rPr lang="en-US" sz="1100" i="1" dirty="0" err="1"/>
              <a:t>Dreissena</a:t>
            </a:r>
            <a:r>
              <a:rPr lang="en-US" sz="1100" i="1" dirty="0"/>
              <a:t> </a:t>
            </a:r>
            <a:r>
              <a:rPr lang="en-US" sz="1100" i="1" dirty="0" err="1"/>
              <a:t>polymorpha</a:t>
            </a:r>
            <a:r>
              <a:rPr lang="en-US" sz="1100" dirty="0"/>
              <a:t>) threaten certain aquatic ecosystems. Some forests are threatened by the spread of </a:t>
            </a:r>
            <a:r>
              <a:rPr lang="en-US" sz="1100" dirty="0">
                <a:solidFill>
                  <a:srgbClr val="6CB255"/>
                </a:solidFill>
              </a:rPr>
              <a:t>(c) </a:t>
            </a:r>
            <a:r>
              <a:rPr lang="en-US" sz="1100" dirty="0"/>
              <a:t>common buckthorn (</a:t>
            </a:r>
            <a:r>
              <a:rPr lang="en-US" sz="1100" i="1" dirty="0" err="1"/>
              <a:t>Rhamnus</a:t>
            </a:r>
            <a:r>
              <a:rPr lang="en-US" sz="1100" i="1" dirty="0"/>
              <a:t> </a:t>
            </a:r>
            <a:r>
              <a:rPr lang="en-US" sz="1100" i="1" dirty="0" err="1"/>
              <a:t>cathartica</a:t>
            </a:r>
            <a:r>
              <a:rPr lang="en-US" sz="1100" dirty="0"/>
              <a:t>), </a:t>
            </a:r>
            <a:r>
              <a:rPr lang="en-US" sz="1100" dirty="0">
                <a:solidFill>
                  <a:srgbClr val="6CB255"/>
                </a:solidFill>
              </a:rPr>
              <a:t>(d) </a:t>
            </a:r>
            <a:r>
              <a:rPr lang="en-US" sz="1100" dirty="0"/>
              <a:t>garlic mustard (</a:t>
            </a:r>
            <a:r>
              <a:rPr lang="en-US" sz="1100" i="1" dirty="0" err="1"/>
              <a:t>Alliaria</a:t>
            </a:r>
            <a:r>
              <a:rPr lang="en-US" sz="1100" i="1" dirty="0"/>
              <a:t> </a:t>
            </a:r>
            <a:r>
              <a:rPr lang="en-US" sz="1100" i="1" dirty="0" err="1"/>
              <a:t>petiolata</a:t>
            </a:r>
            <a:r>
              <a:rPr lang="en-US" sz="1100" dirty="0"/>
              <a:t>), and </a:t>
            </a:r>
            <a:r>
              <a:rPr lang="en-US" sz="1100" dirty="0">
                <a:solidFill>
                  <a:srgbClr val="6CB255"/>
                </a:solidFill>
              </a:rPr>
              <a:t>(e) </a:t>
            </a:r>
            <a:r>
              <a:rPr lang="en-US" sz="1100" dirty="0"/>
              <a:t>the emerald ash borer (</a:t>
            </a:r>
            <a:r>
              <a:rPr lang="en-US" sz="1100" i="1" dirty="0" err="1"/>
              <a:t>Agrilus</a:t>
            </a:r>
            <a:r>
              <a:rPr lang="en-US" sz="1100" i="1" dirty="0"/>
              <a:t> </a:t>
            </a:r>
            <a:r>
              <a:rPr lang="en-US" sz="1100" i="1" dirty="0" err="1"/>
              <a:t>planipennis</a:t>
            </a:r>
            <a:r>
              <a:rPr lang="en-US" sz="1100" dirty="0"/>
              <a:t>). The </a:t>
            </a:r>
            <a:r>
              <a:rPr lang="en-US" sz="1100" dirty="0">
                <a:solidFill>
                  <a:srgbClr val="6CB255"/>
                </a:solidFill>
              </a:rPr>
              <a:t>(f) </a:t>
            </a:r>
            <a:r>
              <a:rPr lang="en-US" sz="1100" dirty="0"/>
              <a:t>European starling (</a:t>
            </a:r>
            <a:r>
              <a:rPr lang="en-US" sz="1100" i="1" dirty="0" err="1">
                <a:solidFill>
                  <a:schemeClr val="tx1"/>
                </a:solidFill>
              </a:rPr>
              <a:t>Sturnus</a:t>
            </a:r>
            <a:r>
              <a:rPr lang="en-US" sz="1100" i="1" dirty="0">
                <a:solidFill>
                  <a:schemeClr val="tx1"/>
                </a:solidFill>
              </a:rPr>
              <a:t> vulgaris</a:t>
            </a:r>
            <a:r>
              <a:rPr lang="en-US" sz="1100" dirty="0"/>
              <a:t>) may compete with native bird species for nest holes. (credit a: modification of work by Liz West; credit b: modification of work by M. McCormick, NOAA; credit c: modification of work by E. </a:t>
            </a:r>
            <a:r>
              <a:rPr lang="en-US" sz="1100" dirty="0" err="1"/>
              <a:t>Dronkert</a:t>
            </a:r>
            <a:r>
              <a:rPr lang="en-US" sz="1100" dirty="0"/>
              <a:t>; credit d: modification of work by Dan Davison; credit e: modification of work by USDA; credit f: modification of work by Don </a:t>
            </a:r>
            <a:r>
              <a:rPr lang="en-US" sz="1100" dirty="0" err="1"/>
              <a:t>DeBold</a:t>
            </a:r>
            <a:r>
              <a:rPr lang="en-US" sz="1100" dirty="0"/>
              <a:t>)</a:t>
            </a:r>
            <a:endParaRPr lang="en-US" sz="1100" i="1" dirty="0"/>
          </a:p>
        </p:txBody>
      </p:sp>
      <p:pic>
        <p:nvPicPr>
          <p:cNvPr id="4" name="Figure" descr="Photo A shows purple loosestrife, a tall, thin purple flower. Photo B shows many tiny zebra mussels attached to a manmade object in a lake. Photo C shows buckthorn, a bushy plant with yellow flowers. Photo D shows garlic mustard, a small plant with white flowers. Photo E shows an emerald ash borer, a bright green insect resembling a cricket. Photo F shows a starl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58" r="-18958"/>
          <a:stretch>
            <a:fillRect/>
          </a:stretch>
        </p:blipFill>
        <p:spPr/>
      </p:pic>
      <p:pic>
        <p:nvPicPr>
          <p:cNvPr id="9" name="OpenStaxLogo" descr="openstax college logo">
            <a:extLst>
              <a:ext uri="{FF2B5EF4-FFF2-40B4-BE49-F238E27FC236}">
                <a16:creationId xmlns:a16="http://schemas.microsoft.com/office/drawing/2014/main" id="{0E7F7303-F360-4BBF-B777-6607A622B8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45.31</a:t>
            </a:r>
          </a:p>
        </p:txBody>
      </p:sp>
    </p:spTree>
    <p:extLst>
      <p:ext uri="{BB962C8B-B14F-4D97-AF65-F5344CB8AC3E}">
        <p14:creationId xmlns:p14="http://schemas.microsoft.com/office/powerpoint/2010/main" val="429326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1AC4D4-7E71-4611-854A-FBEEDFE044C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primary succession in lava on Maui, Hawaii, succulent plants are the pioneer species. (credit: Forest and Kim Starr)</a:t>
            </a:r>
            <a:endParaRPr lang="en-US" sz="1600" i="1" dirty="0"/>
          </a:p>
        </p:txBody>
      </p:sp>
      <p:pic>
        <p:nvPicPr>
          <p:cNvPr id="3" name="Figure" descr="Photo shows a succulent plant growing in bare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269" r="-34269"/>
          <a:stretch>
            <a:fillRect/>
          </a:stretch>
        </p:blipFill>
        <p:spPr/>
      </p:pic>
      <p:pic>
        <p:nvPicPr>
          <p:cNvPr id="9" name="OpenStaxLogo" descr="openstax college logo">
            <a:extLst>
              <a:ext uri="{FF2B5EF4-FFF2-40B4-BE49-F238E27FC236}">
                <a16:creationId xmlns:a16="http://schemas.microsoft.com/office/drawing/2014/main" id="{B4770D98-9F2A-4979-9AEC-00933E49B24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45.32</a:t>
            </a:r>
          </a:p>
        </p:txBody>
      </p:sp>
    </p:spTree>
    <p:extLst>
      <p:ext uri="{BB962C8B-B14F-4D97-AF65-F5344CB8AC3E}">
        <p14:creationId xmlns:p14="http://schemas.microsoft.com/office/powerpoint/2010/main" val="46305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1D8EC1D-42FB-4599-9B1C-F816C826E06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Secondary succession is shown in an oak and hickory forest after a forest fire.</a:t>
            </a:r>
            <a:endParaRPr lang="en-US" sz="1600" i="1" dirty="0"/>
          </a:p>
        </p:txBody>
      </p:sp>
      <p:pic>
        <p:nvPicPr>
          <p:cNvPr id="4" name="Figure" descr="The three illustrations show secondary succession of an oak and hickory forest. The first illustration shows a plot of land covered with pioneer species, including grasses and perennials. The second illustration shows the same plot of land later covered with intermediate species, including shrubs, pines, oak, and hickory. The third illustration shows the plot of land covered with a climax community of mature oak and hickory. This community remains stable until the next disturb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0" b="-10010"/>
          <a:stretch>
            <a:fillRect/>
          </a:stretch>
        </p:blipFill>
        <p:spPr/>
      </p:pic>
      <p:pic>
        <p:nvPicPr>
          <p:cNvPr id="9" name="OpenStaxLogo" descr="openstax college logo">
            <a:extLst>
              <a:ext uri="{FF2B5EF4-FFF2-40B4-BE49-F238E27FC236}">
                <a16:creationId xmlns:a16="http://schemas.microsoft.com/office/drawing/2014/main" id="{A876852D-2958-4C46-9DC8-D4C5340511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45.33</a:t>
            </a:r>
          </a:p>
        </p:txBody>
      </p:sp>
    </p:spTree>
    <p:extLst>
      <p:ext uri="{BB962C8B-B14F-4D97-AF65-F5344CB8AC3E}">
        <p14:creationId xmlns:p14="http://schemas.microsoft.com/office/powerpoint/2010/main" val="2919914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76F6C4E-A317-48F5-A16C-E648E9805B4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Male three-</a:t>
            </a:r>
            <a:r>
              <a:rPr lang="en-US" sz="1600" dirty="0" err="1"/>
              <a:t>spined</a:t>
            </a:r>
            <a:r>
              <a:rPr lang="en-US" sz="1600" dirty="0"/>
              <a:t> stickleback fish exhibit a fixed action pattern. During mating season, the males, which develop a bright red belly, react strongly to red bottomed objects that in no way </a:t>
            </a:r>
            <a:r>
              <a:rPr lang="fr-FR" sz="1600" dirty="0" err="1"/>
              <a:t>resemble</a:t>
            </a:r>
            <a:r>
              <a:rPr lang="fr-FR" sz="1600" dirty="0"/>
              <a:t> </a:t>
            </a:r>
            <a:r>
              <a:rPr lang="fr-FR" sz="1600" dirty="0" err="1"/>
              <a:t>fish</a:t>
            </a:r>
            <a:r>
              <a:rPr lang="fr-FR" sz="1600" dirty="0"/>
              <a:t>.</a:t>
            </a:r>
            <a:endParaRPr lang="en-US" sz="1600" i="1" dirty="0"/>
          </a:p>
        </p:txBody>
      </p:sp>
      <p:pic>
        <p:nvPicPr>
          <p:cNvPr id="4" name="Figure" descr="Photo shows a white fish with a reddish bottom on top. Below the fish is a diamond-shaped object that resembles a fishing lure; it is white on the top and red on the bottom, with an eye at the fro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856" r="-44856"/>
          <a:stretch>
            <a:fillRect/>
          </a:stretch>
        </p:blipFill>
        <p:spPr/>
      </p:pic>
      <p:pic>
        <p:nvPicPr>
          <p:cNvPr id="9" name="OpenStaxLogo" descr="openstax college logo">
            <a:extLst>
              <a:ext uri="{FF2B5EF4-FFF2-40B4-BE49-F238E27FC236}">
                <a16:creationId xmlns:a16="http://schemas.microsoft.com/office/drawing/2014/main" id="{298024CF-B11B-4BCD-8CC9-3A66C7C252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45.34</a:t>
            </a:r>
          </a:p>
        </p:txBody>
      </p:sp>
    </p:spTree>
    <p:extLst>
      <p:ext uri="{BB962C8B-B14F-4D97-AF65-F5344CB8AC3E}">
        <p14:creationId xmlns:p14="http://schemas.microsoft.com/office/powerpoint/2010/main" val="263141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7350BD-7F43-4207-8495-EB4AFF12F44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Wildebeests migrate in a clockwise fashion over 1800 miles each year in search of rain-ripened grass. (credit: Eric </a:t>
            </a:r>
            <a:r>
              <a:rPr lang="en-US" sz="1600" dirty="0" err="1"/>
              <a:t>Inafuku</a:t>
            </a:r>
            <a:r>
              <a:rPr lang="en-US" sz="1600" dirty="0"/>
              <a:t>)</a:t>
            </a:r>
            <a:endParaRPr lang="en-US" sz="1600" i="1" dirty="0"/>
          </a:p>
        </p:txBody>
      </p:sp>
      <p:pic>
        <p:nvPicPr>
          <p:cNvPr id="4" name="Figure" descr="Photo shows a heard of wildebeests crossing a ri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84" r="-26884"/>
          <a:stretch>
            <a:fillRect/>
          </a:stretch>
        </p:blipFill>
        <p:spPr/>
      </p:pic>
      <p:pic>
        <p:nvPicPr>
          <p:cNvPr id="9" name="OpenStaxLogo" descr="openstax college logo">
            <a:extLst>
              <a:ext uri="{FF2B5EF4-FFF2-40B4-BE49-F238E27FC236}">
                <a16:creationId xmlns:a16="http://schemas.microsoft.com/office/drawing/2014/main" id="{33F2AFE5-53DA-4C5E-B6B1-5BBEF31550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45.35</a:t>
            </a:r>
          </a:p>
        </p:txBody>
      </p:sp>
    </p:spTree>
    <p:extLst>
      <p:ext uri="{BB962C8B-B14F-4D97-AF65-F5344CB8AC3E}">
        <p14:creationId xmlns:p14="http://schemas.microsoft.com/office/powerpoint/2010/main" val="1339379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4EB9CC-17AF-406F-AAA4-82AAC22C715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painted stork uses its long beak to forage. (credit: J.M. </a:t>
            </a:r>
            <a:r>
              <a:rPr lang="en-US" sz="1600" dirty="0" err="1"/>
              <a:t>Garg</a:t>
            </a:r>
            <a:r>
              <a:rPr lang="en-US" sz="1600" dirty="0"/>
              <a:t>)</a:t>
            </a:r>
            <a:endParaRPr lang="en-US" sz="1600" i="1" dirty="0"/>
          </a:p>
        </p:txBody>
      </p:sp>
      <p:pic>
        <p:nvPicPr>
          <p:cNvPr id="4" name="Figure" descr="Photo shows long-legged storks standing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347" r="-31347"/>
          <a:stretch>
            <a:fillRect/>
          </a:stretch>
        </p:blipFill>
        <p:spPr/>
      </p:pic>
      <p:pic>
        <p:nvPicPr>
          <p:cNvPr id="9" name="OpenStaxLogo" descr="openstax college logo">
            <a:extLst>
              <a:ext uri="{FF2B5EF4-FFF2-40B4-BE49-F238E27FC236}">
                <a16:creationId xmlns:a16="http://schemas.microsoft.com/office/drawing/2014/main" id="{9844DF4F-4E78-479D-BADB-07FE3B4D57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45.36</a:t>
            </a:r>
          </a:p>
        </p:txBody>
      </p:sp>
    </p:spTree>
    <p:extLst>
      <p:ext uri="{BB962C8B-B14F-4D97-AF65-F5344CB8AC3E}">
        <p14:creationId xmlns:p14="http://schemas.microsoft.com/office/powerpoint/2010/main" val="42019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D6F115-F06C-431F-9575-00C46FB1738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stork’s courtship display is designed to attract potential mates. (credit: Linda </a:t>
            </a:r>
            <a:r>
              <a:rPr lang="pl-PL" sz="1600" dirty="0"/>
              <a:t>“</a:t>
            </a:r>
            <a:r>
              <a:rPr lang="pl-PL" sz="1600" dirty="0" err="1"/>
              <a:t>jinterwas</a:t>
            </a:r>
            <a:r>
              <a:rPr lang="pl-PL" sz="1600" dirty="0"/>
              <a:t>”/</a:t>
            </a:r>
            <a:r>
              <a:rPr lang="pl-PL" sz="1600" dirty="0" err="1"/>
              <a:t>Flickr</a:t>
            </a:r>
            <a:r>
              <a:rPr lang="pl-PL" sz="1600" dirty="0"/>
              <a:t>)</a:t>
            </a:r>
            <a:endParaRPr lang="en-US" sz="1600" i="1" dirty="0"/>
          </a:p>
        </p:txBody>
      </p:sp>
      <p:pic>
        <p:nvPicPr>
          <p:cNvPr id="3" name="Figure" descr="Photo shows a stork sitting on a nest, flapping its wing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C9521508-3A72-4E4C-9846-A2126C6D63D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45.37</a:t>
            </a:r>
          </a:p>
        </p:txBody>
      </p:sp>
    </p:spTree>
    <p:extLst>
      <p:ext uri="{BB962C8B-B14F-4D97-AF65-F5344CB8AC3E}">
        <p14:creationId xmlns:p14="http://schemas.microsoft.com/office/powerpoint/2010/main" val="2770796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04FBC4-08C9-400E-9B1F-79256DDC393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Polyandrous mating, in which one female mates with many males, occurs in the </a:t>
            </a:r>
            <a:r>
              <a:rPr lang="en-US" sz="1600" dirty="0">
                <a:solidFill>
                  <a:srgbClr val="6CB255"/>
                </a:solidFill>
              </a:rPr>
              <a:t>(a) </a:t>
            </a:r>
            <a:r>
              <a:rPr lang="en-US" sz="1600" dirty="0"/>
              <a:t>seahorse and the </a:t>
            </a:r>
            <a:r>
              <a:rPr lang="en-US" sz="1600" dirty="0">
                <a:solidFill>
                  <a:srgbClr val="6CB255"/>
                </a:solidFill>
              </a:rPr>
              <a:t>(b) </a:t>
            </a:r>
            <a:r>
              <a:rPr lang="en-US" sz="1600" dirty="0"/>
              <a:t>pipefish. (credit a: modification of work by Brian </a:t>
            </a:r>
            <a:r>
              <a:rPr lang="en-US" sz="1600" dirty="0" err="1"/>
              <a:t>Gratwicke</a:t>
            </a:r>
            <a:r>
              <a:rPr lang="en-US" sz="1600" dirty="0"/>
              <a:t>; credit b: modification of work by Stephen Childs)</a:t>
            </a:r>
            <a:endParaRPr lang="en-US" sz="1600" i="1" dirty="0"/>
          </a:p>
        </p:txBody>
      </p:sp>
      <p:pic>
        <p:nvPicPr>
          <p:cNvPr id="4" name="Figure" descr="Photo (a) shows a yellow sea horse. (b) shows a pipefish, which is green and tubular with a long snou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99" b="-10099"/>
          <a:stretch>
            <a:fillRect/>
          </a:stretch>
        </p:blipFill>
        <p:spPr/>
      </p:pic>
      <p:pic>
        <p:nvPicPr>
          <p:cNvPr id="9" name="OpenStaxLogo" descr="openstax college logo">
            <a:extLst>
              <a:ext uri="{FF2B5EF4-FFF2-40B4-BE49-F238E27FC236}">
                <a16:creationId xmlns:a16="http://schemas.microsoft.com/office/drawing/2014/main" id="{5D22675C-D6EE-480E-A82E-C47C69F568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45.38</a:t>
            </a:r>
          </a:p>
        </p:txBody>
      </p:sp>
    </p:spTree>
    <p:extLst>
      <p:ext uri="{BB962C8B-B14F-4D97-AF65-F5344CB8AC3E}">
        <p14:creationId xmlns:p14="http://schemas.microsoft.com/office/powerpoint/2010/main" val="171524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E5D978F-8DFB-4064-B760-5A93C0C420F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scientist uses a quadrat to measure population size and density. (credit: NPS Sonoran Desert Network)</a:t>
            </a:r>
            <a:endParaRPr lang="en-US" sz="1600" b="0" dirty="0">
              <a:solidFill>
                <a:schemeClr val="tx1"/>
              </a:solidFill>
            </a:endParaRPr>
          </a:p>
        </p:txBody>
      </p:sp>
      <p:pic>
        <p:nvPicPr>
          <p:cNvPr id="2" name="Figure" descr="Photo shows a person looking down at a grid set on a patch of gr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pic>
        <p:nvPicPr>
          <p:cNvPr id="9" name="OpenStaxLogo" descr="openstax college logo">
            <a:extLst>
              <a:ext uri="{FF2B5EF4-FFF2-40B4-BE49-F238E27FC236}">
                <a16:creationId xmlns:a16="http://schemas.microsoft.com/office/drawing/2014/main" id="{A478D8B8-CC6C-45BE-BA0D-F83D5D9B63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a:t>
            </a:r>
          </a:p>
        </p:txBody>
      </p:sp>
    </p:spTree>
    <p:extLst>
      <p:ext uri="{BB962C8B-B14F-4D97-AF65-F5344CB8AC3E}">
        <p14:creationId xmlns:p14="http://schemas.microsoft.com/office/powerpoint/2010/main" val="2061613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9F5CC7-592A-4FA8-80E4-FCD71256D44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attachment of ducklings to their mother is an example of imprinting. (credit: modification of work by Mark Harkin)</a:t>
            </a:r>
            <a:endParaRPr lang="en-US" sz="1600" i="1" dirty="0"/>
          </a:p>
        </p:txBody>
      </p:sp>
      <p:pic>
        <p:nvPicPr>
          <p:cNvPr id="4" name="Figure" descr="Photo shows a mother duck and ducklings swimming in the wa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pic>
        <p:nvPicPr>
          <p:cNvPr id="9" name="OpenStaxLogo" descr="openstax college logo">
            <a:extLst>
              <a:ext uri="{FF2B5EF4-FFF2-40B4-BE49-F238E27FC236}">
                <a16:creationId xmlns:a16="http://schemas.microsoft.com/office/drawing/2014/main" id="{4AF22D37-49D4-46DF-A15A-663F0D3474C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45.39</a:t>
            </a:r>
          </a:p>
        </p:txBody>
      </p:sp>
    </p:spTree>
    <p:extLst>
      <p:ext uri="{BB962C8B-B14F-4D97-AF65-F5344CB8AC3E}">
        <p14:creationId xmlns:p14="http://schemas.microsoft.com/office/powerpoint/2010/main" val="3452691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FA9E598-00D3-4AB4-951F-ABA565C19C8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classic </a:t>
            </a:r>
            <a:r>
              <a:rPr lang="en-US" sz="1600" dirty="0" err="1"/>
              <a:t>Pavlovian</a:t>
            </a:r>
            <a:r>
              <a:rPr lang="en-US" sz="1600" dirty="0"/>
              <a:t> response, the dog becomes conditioned to associate the ringing of the bell with food.</a:t>
            </a:r>
            <a:endParaRPr lang="en-US" sz="1600" i="1" dirty="0"/>
          </a:p>
        </p:txBody>
      </p:sp>
      <p:pic>
        <p:nvPicPr>
          <p:cNvPr id="6" name="Figure" descr="In the unconditioned response, a dog salivates in response to seeing food. The dog is then conditioned by the ringing of a bell every time it sees food. After conditioning, the dog salivates in response to the bell, even if no food is present. This is called a conditioned respon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025" b="-23025"/>
          <a:stretch>
            <a:fillRect/>
          </a:stretch>
        </p:blipFill>
        <p:spPr/>
      </p:pic>
      <p:pic>
        <p:nvPicPr>
          <p:cNvPr id="10" name="OpenStaxLogo" descr="openstax college logo">
            <a:extLst>
              <a:ext uri="{FF2B5EF4-FFF2-40B4-BE49-F238E27FC236}">
                <a16:creationId xmlns:a16="http://schemas.microsoft.com/office/drawing/2014/main" id="{E3A6DF2E-0AE8-4797-AF7E-FFA46883725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45.40</a:t>
            </a:r>
          </a:p>
        </p:txBody>
      </p:sp>
    </p:spTree>
    <p:extLst>
      <p:ext uri="{BB962C8B-B14F-4D97-AF65-F5344CB8AC3E}">
        <p14:creationId xmlns:p14="http://schemas.microsoft.com/office/powerpoint/2010/main" val="323452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40EC3F-5FB5-4D61-BDF0-EF2A147ABC5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training of dolphins by rewarding them with food is an example of positive reinforcement operant conditioning. (credit: Roland </a:t>
            </a:r>
            <a:r>
              <a:rPr lang="en-US" sz="1600" dirty="0" err="1"/>
              <a:t>Tanglao</a:t>
            </a:r>
            <a:r>
              <a:rPr lang="en-US" sz="1600" dirty="0"/>
              <a:t>)</a:t>
            </a:r>
            <a:endParaRPr lang="en-US" sz="1600" i="1" dirty="0"/>
          </a:p>
        </p:txBody>
      </p:sp>
      <p:pic>
        <p:nvPicPr>
          <p:cNvPr id="3" name="Figure" descr="Photo shows dolphins lying on the edge of their tank, being fed fish by their train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pic>
        <p:nvPicPr>
          <p:cNvPr id="9" name="OpenStaxLogo" descr="openstax college logo">
            <a:extLst>
              <a:ext uri="{FF2B5EF4-FFF2-40B4-BE49-F238E27FC236}">
                <a16:creationId xmlns:a16="http://schemas.microsoft.com/office/drawing/2014/main" id="{04F959F3-CA3B-4653-91EA-DA3DF45C53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45.41</a:t>
            </a:r>
          </a:p>
        </p:txBody>
      </p:sp>
    </p:spTree>
    <p:extLst>
      <p:ext uri="{BB962C8B-B14F-4D97-AF65-F5344CB8AC3E}">
        <p14:creationId xmlns:p14="http://schemas.microsoft.com/office/powerpoint/2010/main" val="3517933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564D7B-8448-419E-9864-634BE32F8BC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Group I (the green solid line) found food at the end of each trial, group II (the blue dashed line) did not find food for the first 6 days, and group III (the red dotted line) did not find food during runs on the first three days. Notice that rats given food earlier learned faster and eventually caught up to the control group. The orange dots on the group II and III lines show the days when food rewards were added to the mazes.</a:t>
            </a:r>
            <a:endParaRPr lang="en-US" sz="1600" i="1" dirty="0"/>
          </a:p>
        </p:txBody>
      </p:sp>
      <p:pic>
        <p:nvPicPr>
          <p:cNvPr id="4" name="Figure" descr="A diagram shows a rat maze that has several turns and dead ends. Next to this maze is a graph showing the average error of the rats navigating the maze plotted versus the day of the experiment. Rats that are rewarded at the end of each run learn the maze quickly, and the number of errors they make in navigating the maze rapidly drops from six on day one to one on day eleven. Rats that are not rewarded on the first three days but are rewarded after day three learn the maze slowly at first, but quickly after the reward is present. Rats that are not rewarded on the first six days but are rewarded after day six gradually reduce the number of errors over the first three days, but rapidly reduce their errors after an award is pres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803" r="-34803"/>
          <a:stretch>
            <a:fillRect/>
          </a:stretch>
        </p:blipFill>
        <p:spPr/>
      </p:pic>
      <p:pic>
        <p:nvPicPr>
          <p:cNvPr id="9" name="OpenStaxLogo" descr="openstax college logo">
            <a:extLst>
              <a:ext uri="{FF2B5EF4-FFF2-40B4-BE49-F238E27FC236}">
                <a16:creationId xmlns:a16="http://schemas.microsoft.com/office/drawing/2014/main" id="{1B151735-555A-4209-9259-D2F15AC6B6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45.42</a:t>
            </a:r>
          </a:p>
        </p:txBody>
      </p:sp>
    </p:spTree>
    <p:extLst>
      <p:ext uri="{BB962C8B-B14F-4D97-AF65-F5344CB8AC3E}">
        <p14:creationId xmlns:p14="http://schemas.microsoft.com/office/powerpoint/2010/main" val="19388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2A7A17-5F0E-436C-BE5C-6751BDB6AA4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Mark and recapture is used to measure the population size of mobile animals such as </a:t>
            </a:r>
            <a:r>
              <a:rPr lang="en-US" sz="1600" dirty="0">
                <a:solidFill>
                  <a:srgbClr val="6CB255"/>
                </a:solidFill>
              </a:rPr>
              <a:t>(a) </a:t>
            </a:r>
            <a:r>
              <a:rPr lang="en-US" sz="1600" dirty="0"/>
              <a:t>bighorn sheep, </a:t>
            </a:r>
            <a:r>
              <a:rPr lang="en-US" sz="1600" dirty="0">
                <a:solidFill>
                  <a:srgbClr val="6CB255"/>
                </a:solidFill>
              </a:rPr>
              <a:t>(b) </a:t>
            </a:r>
            <a:r>
              <a:rPr lang="en-US" sz="1600" dirty="0"/>
              <a:t>the California condor, and </a:t>
            </a:r>
            <a:r>
              <a:rPr lang="en-US" sz="1600" dirty="0">
                <a:solidFill>
                  <a:srgbClr val="6CB255"/>
                </a:solidFill>
              </a:rPr>
              <a:t>(c) </a:t>
            </a:r>
            <a:r>
              <a:rPr lang="en-US" sz="1600" dirty="0"/>
              <a:t>salmon. (credit a: modification of work by Neal Herbert, NPS; credit b: modification of work by Pacific Southwest Region USFWS; credit c: </a:t>
            </a:r>
            <a:r>
              <a:rPr lang="tr-TR" sz="1600" dirty="0" err="1"/>
              <a:t>modification</a:t>
            </a:r>
            <a:r>
              <a:rPr lang="tr-TR" sz="1600" dirty="0"/>
              <a:t> of </a:t>
            </a:r>
            <a:r>
              <a:rPr lang="tr-TR" sz="1600" dirty="0" err="1"/>
              <a:t>work</a:t>
            </a:r>
            <a:r>
              <a:rPr lang="tr-TR" sz="1600" dirty="0"/>
              <a:t> </a:t>
            </a:r>
            <a:r>
              <a:rPr lang="tr-TR" sz="1600" dirty="0" err="1"/>
              <a:t>by</a:t>
            </a:r>
            <a:r>
              <a:rPr lang="tr-TR" sz="1600" dirty="0"/>
              <a:t> </a:t>
            </a:r>
            <a:r>
              <a:rPr lang="tr-TR" sz="1600" dirty="0" err="1"/>
              <a:t>Ingrid</a:t>
            </a:r>
            <a:r>
              <a:rPr lang="tr-TR" sz="1600" dirty="0"/>
              <a:t> Taylar)</a:t>
            </a:r>
            <a:endParaRPr lang="en-US" sz="1600" dirty="0"/>
          </a:p>
        </p:txBody>
      </p:sp>
      <p:pic>
        <p:nvPicPr>
          <p:cNvPr id="3" name="Figure" descr="Photo A shows two bighorn sheep, one with a collar around its neck. Photo B shows a condor in flight with a tag on its wing. Photo C shows a man holding a salmon with a tag on its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038" b="-17038"/>
          <a:stretch>
            <a:fillRect/>
          </a:stretch>
        </p:blipFill>
        <p:spPr/>
      </p:pic>
      <p:pic>
        <p:nvPicPr>
          <p:cNvPr id="9" name="OpenStaxLogo" descr="openstax college logo">
            <a:extLst>
              <a:ext uri="{FF2B5EF4-FFF2-40B4-BE49-F238E27FC236}">
                <a16:creationId xmlns:a16="http://schemas.microsoft.com/office/drawing/2014/main" id="{B95192B7-E02D-4FC9-8EFB-E8E2E9ECD0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45.4</a:t>
            </a:r>
          </a:p>
        </p:txBody>
      </p:sp>
    </p:spTree>
    <p:extLst>
      <p:ext uri="{BB962C8B-B14F-4D97-AF65-F5344CB8AC3E}">
        <p14:creationId xmlns:p14="http://schemas.microsoft.com/office/powerpoint/2010/main" val="412551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4AD0690-FAC4-4585-9B30-5CD0BA7A7C5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Species may have uniform, random, or clumped distribution. Territorial birds such as penguins tend to have uniform distribution. Plants such as dandelions with wind-dispersed seeds tend to be randomly distributed. Animals such as elephants that travel in groups exhibit clumped distribution. (credit a: modification of work by Ben Tubby; credit b: modification of work by </a:t>
            </a:r>
            <a:r>
              <a:rPr lang="en-US" sz="1600" dirty="0" err="1"/>
              <a:t>Rosendahl</a:t>
            </a:r>
            <a:r>
              <a:rPr lang="en-US" sz="1600" dirty="0"/>
              <a:t>; credit c: modification of work by Rebecca Wood)</a:t>
            </a:r>
          </a:p>
        </p:txBody>
      </p:sp>
      <p:pic>
        <p:nvPicPr>
          <p:cNvPr id="2" name="Figure" descr="Photo (a) shows penguins, which maintain a defined territory and therefore have a uniform distribution. Photo (b) shows a field of dandelions whose seeds are dispersed by wind, resulting in a random distribution patter. Photo (c) shows elephants, which travel in herds resulting in a clumped distribution patt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90" b="-11690"/>
          <a:stretch>
            <a:fillRect/>
          </a:stretch>
        </p:blipFill>
        <p:spPr/>
      </p:pic>
      <p:pic>
        <p:nvPicPr>
          <p:cNvPr id="9" name="OpenStaxLogo" descr="openstax college logo">
            <a:extLst>
              <a:ext uri="{FF2B5EF4-FFF2-40B4-BE49-F238E27FC236}">
                <a16:creationId xmlns:a16="http://schemas.microsoft.com/office/drawing/2014/main" id="{62F4455B-8B71-4666-9B9B-D9D6719BE0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45.5</a:t>
            </a:r>
          </a:p>
        </p:txBody>
      </p:sp>
    </p:spTree>
    <p:extLst>
      <p:ext uri="{BB962C8B-B14F-4D97-AF65-F5344CB8AC3E}">
        <p14:creationId xmlns:p14="http://schemas.microsoft.com/office/powerpoint/2010/main" val="135217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3EBC44-821D-4A22-B20C-A454BACF637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Survivorship curves show the distribution of individuals in a population according to age. Humans and most mammals have a Type I survivorship curve because death primarily occurs in the older years. Birds have a Type II survivorship curve, as death at any age is equally probable. Trees have a Type III survivorship curve because very few survive the younger years, but after a certain age, individuals are much more likely to survive.</a:t>
            </a:r>
          </a:p>
        </p:txBody>
      </p:sp>
      <p:pic>
        <p:nvPicPr>
          <p:cNvPr id="2" name="Figure" descr="Graph plots the log of number of individuals surviving versus time. Three curves are shown, representing Type I, Type II, and Type III survivorship patterns. Birds exhibit a Type II survivorship curve, which decreases linearly with time. Humans show a Type I survivorship curve, which starts with a gentle slope that becomes increasingly steep with time. Trees show a Type III survivorship pattern, which starts with a steep slope that becomes less steep with ti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18" r="-58618"/>
          <a:stretch>
            <a:fillRect/>
          </a:stretch>
        </p:blipFill>
        <p:spPr/>
      </p:pic>
      <p:pic>
        <p:nvPicPr>
          <p:cNvPr id="9" name="OpenStaxLogo" descr="openstax college logo">
            <a:extLst>
              <a:ext uri="{FF2B5EF4-FFF2-40B4-BE49-F238E27FC236}">
                <a16:creationId xmlns:a16="http://schemas.microsoft.com/office/drawing/2014/main" id="{CB9CCD41-84A0-4491-8BD8-47A1B49E25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45.6</a:t>
            </a:r>
          </a:p>
        </p:txBody>
      </p:sp>
    </p:spTree>
    <p:extLst>
      <p:ext uri="{BB962C8B-B14F-4D97-AF65-F5344CB8AC3E}">
        <p14:creationId xmlns:p14="http://schemas.microsoft.com/office/powerpoint/2010/main" val="3309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38A34CF-2460-4A98-B270-C4501318528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The </a:t>
            </a:r>
            <a:r>
              <a:rPr lang="en-US" sz="1500" dirty="0">
                <a:solidFill>
                  <a:srgbClr val="6CB255"/>
                </a:solidFill>
              </a:rPr>
              <a:t>(a) </a:t>
            </a:r>
            <a:r>
              <a:rPr lang="en-US" sz="1500" dirty="0"/>
              <a:t>Chinook salmon mates once and dies. The </a:t>
            </a:r>
            <a:r>
              <a:rPr lang="en-US" sz="1500" dirty="0">
                <a:solidFill>
                  <a:srgbClr val="6CB255"/>
                </a:solidFill>
              </a:rPr>
              <a:t>(b)</a:t>
            </a:r>
            <a:r>
              <a:rPr lang="en-US" sz="1500" dirty="0"/>
              <a:t> pronghorn antelope mates during specific times of the year during its reproductive life. Primates, such as humans and </a:t>
            </a:r>
            <a:r>
              <a:rPr lang="en-US" sz="1500" dirty="0">
                <a:solidFill>
                  <a:srgbClr val="6CB255"/>
                </a:solidFill>
              </a:rPr>
              <a:t>(c) </a:t>
            </a:r>
            <a:r>
              <a:rPr lang="en-US" sz="1500" dirty="0"/>
              <a:t>chimpanzees, may mate on any day, independent of ovulation. (credit a: modification of work by Roger Tabor, USFWS; credit b: modification of work by Mark </a:t>
            </a:r>
            <a:r>
              <a:rPr lang="en-US" sz="1500" dirty="0" err="1"/>
              <a:t>Gocke</a:t>
            </a:r>
            <a:r>
              <a:rPr lang="en-US" sz="1500" dirty="0"/>
              <a:t>, USDA; credit c: modification of work by “Shiny Things”/Flickr)</a:t>
            </a:r>
          </a:p>
        </p:txBody>
      </p:sp>
      <p:pic>
        <p:nvPicPr>
          <p:cNvPr id="9" name="Figure" descr="Photo (a) shows a salmon swimming. Photo (b) shows pronghorn antelope running on a plain. Photo (c) shows chimpanz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239" b="-36239"/>
          <a:stretch>
            <a:fillRect/>
          </a:stretch>
        </p:blipFill>
        <p:spPr/>
      </p:pic>
      <p:pic>
        <p:nvPicPr>
          <p:cNvPr id="10" name="OpenStaxLogo" descr="openstax college logo">
            <a:extLst>
              <a:ext uri="{FF2B5EF4-FFF2-40B4-BE49-F238E27FC236}">
                <a16:creationId xmlns:a16="http://schemas.microsoft.com/office/drawing/2014/main" id="{65AEDBC7-F935-4637-804B-33C50B94440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45.7</a:t>
            </a:r>
          </a:p>
        </p:txBody>
      </p:sp>
    </p:spTree>
    <p:extLst>
      <p:ext uri="{BB962C8B-B14F-4D97-AF65-F5344CB8AC3E}">
        <p14:creationId xmlns:p14="http://schemas.microsoft.com/office/powerpoint/2010/main" val="223489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5ADD42C-1BF2-4110-8F50-629483038F6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Male fruit flies that had previously mated (sperm-depleted) picked larger, more fecund females more often than those that had not mated (non-sperm-depleted). This change in behavior causes an increase in the efficiency of a limited reproductive resource: sperm.</a:t>
            </a:r>
          </a:p>
        </p:txBody>
      </p:sp>
      <p:pic>
        <p:nvPicPr>
          <p:cNvPr id="2" name="Figure" descr="Table compares the change in percentage of large versus small females mated for sperm-depleted males versus non-depleted males. Non-depleted males preferred large over small females by 8 percent. Sperm depleted males had a greater preference for large females: 15 percent. Error for both measurements was plus or minus 5 perce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709" b="-43709"/>
          <a:stretch>
            <a:fillRect/>
          </a:stretch>
        </p:blipFill>
        <p:spPr/>
      </p:pic>
      <p:pic>
        <p:nvPicPr>
          <p:cNvPr id="9" name="OpenStaxLogo" descr="openstax college logo">
            <a:extLst>
              <a:ext uri="{FF2B5EF4-FFF2-40B4-BE49-F238E27FC236}">
                <a16:creationId xmlns:a16="http://schemas.microsoft.com/office/drawing/2014/main" id="{E5858C36-3859-4C9F-AF62-00D96F1F831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45.8</a:t>
            </a:r>
          </a:p>
        </p:txBody>
      </p:sp>
    </p:spTree>
    <p:extLst>
      <p:ext uri="{BB962C8B-B14F-4D97-AF65-F5344CB8AC3E}">
        <p14:creationId xmlns:p14="http://schemas.microsoft.com/office/powerpoint/2010/main" val="2645774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540</TotalTime>
  <Words>4559</Words>
  <Application>Microsoft Office PowerPoint</Application>
  <PresentationFormat>On-screen Show (4:3)</PresentationFormat>
  <Paragraphs>131</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Black</vt:lpstr>
      <vt:lpstr>Calibri</vt:lpstr>
      <vt:lpstr>Essential</vt:lpstr>
      <vt:lpstr>Biology</vt:lpstr>
      <vt:lpstr>Figure 45.1</vt:lpstr>
      <vt:lpstr>Figure 45.2</vt:lpstr>
      <vt:lpstr>Figure 45.3</vt:lpstr>
      <vt:lpstr>Figure 45.4</vt:lpstr>
      <vt:lpstr>Figure 45.5</vt:lpstr>
      <vt:lpstr>Figure 45.6</vt:lpstr>
      <vt:lpstr>Figure 45.7</vt:lpstr>
      <vt:lpstr>Figure 45.8</vt:lpstr>
      <vt:lpstr>Figure 45.9</vt:lpstr>
      <vt:lpstr>Figure 45.10</vt:lpstr>
      <vt:lpstr>Figure 45.11</vt:lpstr>
      <vt:lpstr>Figure 45.12</vt:lpstr>
      <vt:lpstr>Figure 45.13</vt:lpstr>
      <vt:lpstr>Figure 45.14</vt:lpstr>
      <vt:lpstr>Figure 45.15</vt:lpstr>
      <vt:lpstr>Figure 45.16</vt:lpstr>
      <vt:lpstr>Figure 45.17</vt:lpstr>
      <vt:lpstr>Figure 45.18</vt:lpstr>
      <vt:lpstr>Figure 45.19</vt:lpstr>
      <vt:lpstr>Figure 45.20</vt:lpstr>
      <vt:lpstr>Figure 45.21</vt:lpstr>
      <vt:lpstr>Figure 45.22</vt:lpstr>
      <vt:lpstr>Figure 45.23</vt:lpstr>
      <vt:lpstr>Figure 45.24</vt:lpstr>
      <vt:lpstr>Figure 45.25</vt:lpstr>
      <vt:lpstr>Figure 45.26</vt:lpstr>
      <vt:lpstr>Figure 45.27</vt:lpstr>
      <vt:lpstr>Figure 45.28</vt:lpstr>
      <vt:lpstr>Figure 45.29</vt:lpstr>
      <vt:lpstr>Figure 45.30</vt:lpstr>
      <vt:lpstr>Figure 45.31</vt:lpstr>
      <vt:lpstr>Figure 45.32</vt:lpstr>
      <vt:lpstr>Figure 45.33</vt:lpstr>
      <vt:lpstr>Figure 45.34</vt:lpstr>
      <vt:lpstr>Figure 45.35</vt:lpstr>
      <vt:lpstr>Figure 45.36</vt:lpstr>
      <vt:lpstr>Figure 45.37</vt:lpstr>
      <vt:lpstr>Figure 45.38</vt:lpstr>
      <vt:lpstr>Figure 45.39</vt:lpstr>
      <vt:lpstr>Figure 45.40</vt:lpstr>
      <vt:lpstr>Figure 45.41</vt:lpstr>
      <vt:lpstr>Figure 45.42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45 - POPULATION AND COMMUNITY ECOLOGY</dc:title>
  <dc:creator>Spuddy McSpare</dc:creator>
  <cp:lastModifiedBy>Conversion_02</cp:lastModifiedBy>
  <cp:revision>205</cp:revision>
  <dcterms:created xsi:type="dcterms:W3CDTF">2012-06-04T02:13:36Z</dcterms:created>
  <dcterms:modified xsi:type="dcterms:W3CDTF">2017-09-21T15:21:20Z</dcterms:modified>
</cp:coreProperties>
</file>