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33"/>
  </p:notesMasterIdLst>
  <p:handoutMasterIdLst>
    <p:handoutMasterId r:id="rId34"/>
  </p:handoutMasterIdLst>
  <p:sldIdLst>
    <p:sldId id="256" r:id="rId2"/>
    <p:sldId id="277" r:id="rId3"/>
    <p:sldId id="358" r:id="rId4"/>
    <p:sldId id="359" r:id="rId5"/>
    <p:sldId id="360" r:id="rId6"/>
    <p:sldId id="393" r:id="rId7"/>
    <p:sldId id="365" r:id="rId8"/>
    <p:sldId id="366" r:id="rId9"/>
    <p:sldId id="367" r:id="rId10"/>
    <p:sldId id="368" r:id="rId11"/>
    <p:sldId id="375" r:id="rId12"/>
    <p:sldId id="394" r:id="rId13"/>
    <p:sldId id="398" r:id="rId14"/>
    <p:sldId id="395" r:id="rId15"/>
    <p:sldId id="397" r:id="rId16"/>
    <p:sldId id="396" r:id="rId17"/>
    <p:sldId id="369" r:id="rId18"/>
    <p:sldId id="330" r:id="rId19"/>
    <p:sldId id="380" r:id="rId20"/>
    <p:sldId id="381" r:id="rId21"/>
    <p:sldId id="382" r:id="rId22"/>
    <p:sldId id="383" r:id="rId23"/>
    <p:sldId id="384" r:id="rId24"/>
    <p:sldId id="385" r:id="rId25"/>
    <p:sldId id="386" r:id="rId26"/>
    <p:sldId id="387" r:id="rId27"/>
    <p:sldId id="388" r:id="rId28"/>
    <p:sldId id="389" r:id="rId29"/>
    <p:sldId id="390" r:id="rId30"/>
    <p:sldId id="391" r:id="rId31"/>
    <p:sldId id="39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614" autoAdjust="0"/>
  </p:normalViewPr>
  <p:slideViewPr>
    <p:cSldViewPr snapToGrid="0" snapToObjects="1">
      <p:cViewPr varScale="1">
        <p:scale>
          <a:sx n="108" d="100"/>
          <a:sy n="108" d="100"/>
        </p:scale>
        <p:origin x="1710"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F8A105-8E5C-4829-8E5C-2BA3628C07B4}" type="datetimeFigureOut">
              <a:rPr lang="en-US" smtClean="0"/>
              <a:t>09/20/17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423DA0-AEA4-4E1C-ACB0-E48D1CE6792D}" type="slidenum">
              <a:rPr lang="en-US" smtClean="0"/>
              <a:t>‹#›</a:t>
            </a:fld>
            <a:endParaRPr lang="en-US"/>
          </a:p>
        </p:txBody>
      </p:sp>
    </p:spTree>
    <p:extLst>
      <p:ext uri="{BB962C8B-B14F-4D97-AF65-F5344CB8AC3E}">
        <p14:creationId xmlns:p14="http://schemas.microsoft.com/office/powerpoint/2010/main" val="2558147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7"/>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20,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200" y="1107619"/>
            <a:ext cx="4031619" cy="4607689"/>
          </a:xfrm>
        </p:spPr>
        <p:txBody>
          <a:bodyPr/>
          <a:lstStyle/>
          <a:p>
            <a:endParaRPr lang="en-US" dirty="0"/>
          </a:p>
        </p:txBody>
      </p:sp>
      <p:sp>
        <p:nvSpPr>
          <p:cNvPr id="11" name="Text Placeholder 10"/>
          <p:cNvSpPr>
            <a:spLocks noGrp="1"/>
          </p:cNvSpPr>
          <p:nvPr>
            <p:ph type="body" sz="quarter" idx="14"/>
          </p:nvPr>
        </p:nvSpPr>
        <p:spPr>
          <a:xfrm>
            <a:off x="4606926"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20,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7"/>
            <a:ext cx="8062912" cy="659535"/>
          </a:xfrm>
        </p:spPr>
        <p:txBody>
          <a:bodyPr/>
          <a:lstStyle/>
          <a:p>
            <a:r>
              <a:rPr lang="en-US" dirty="0"/>
              <a:t>Click to edit</a:t>
            </a:r>
          </a:p>
        </p:txBody>
      </p:sp>
      <p:sp>
        <p:nvSpPr>
          <p:cNvPr id="8" name="Picture Placeholder 8"/>
          <p:cNvSpPr>
            <a:spLocks noGrp="1"/>
          </p:cNvSpPr>
          <p:nvPr>
            <p:ph type="pic" sz="quarter" idx="13"/>
          </p:nvPr>
        </p:nvSpPr>
        <p:spPr>
          <a:xfrm>
            <a:off x="457201" y="1122387"/>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1"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20,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7"/>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20,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8"/>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7" y="2517425"/>
            <a:ext cx="2010683"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1"/>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20,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6"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OpenStaxLogo" descr="openstax college logo">
            <a:extLst>
              <a:ext uri="{FF2B5EF4-FFF2-40B4-BE49-F238E27FC236}">
                <a16:creationId xmlns:a16="http://schemas.microsoft.com/office/drawing/2014/main" id="{83A98FB7-7A56-4A34-8D57-B76FB647737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6" name="Figure" descr="Biology">
            <a:extLst>
              <a:ext uri="{FF2B5EF4-FFF2-40B4-BE49-F238E27FC236}">
                <a16:creationId xmlns:a16="http://schemas.microsoft.com/office/drawing/2014/main" id="{E73388B2-21C4-4B40-9E2B-FAD5770E3C0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07825"/>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22 PROKARYOTES: BACTERIA AND ARCHAEA</a:t>
            </a:r>
          </a:p>
          <a:p>
            <a:pPr algn="ctr"/>
            <a:r>
              <a:rPr lang="en-US" sz="1600" cap="none" dirty="0">
                <a:solidFill>
                  <a:schemeClr val="tx1"/>
                </a:solidFill>
                <a:latin typeface="+mn-lt"/>
              </a:rPr>
              <a:t>PowerPoint Image Slideshow</a:t>
            </a:r>
          </a:p>
        </p:txBody>
      </p:sp>
      <p:sp>
        <p:nvSpPr>
          <p:cNvPr id="9" name="Title">
            <a:extLst>
              <a:ext uri="{FF2B5EF4-FFF2-40B4-BE49-F238E27FC236}">
                <a16:creationId xmlns:a16="http://schemas.microsoft.com/office/drawing/2014/main" id="{63E0D54E-0A82-438B-8302-A776CD786992}"/>
              </a:ext>
            </a:extLst>
          </p:cNvPr>
          <p:cNvSpPr>
            <a:spLocks noGrp="1"/>
          </p:cNvSpPr>
          <p:nvPr>
            <p:ph type="title" idx="4294967295"/>
          </p:nvPr>
        </p:nvSpPr>
        <p:spPr>
          <a:xfrm>
            <a:off x="0" y="770024"/>
            <a:ext cx="9144000" cy="658044"/>
          </a:xfrm>
        </p:spPr>
        <p:txBody>
          <a:bodyPr>
            <a:normAutofit/>
          </a:bodyPr>
          <a:lstStyle/>
          <a:p>
            <a:pPr algn="ctr"/>
            <a:r>
              <a:rPr lang="en-US" sz="3600" dirty="0"/>
              <a:t>Biology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3B6BC32-BC2D-4C23-9F31-76C8426BB62E}"/>
              </a:ext>
            </a:extLst>
          </p:cNvPr>
          <p:cNvSpPr>
            <a:spLocks noGrp="1"/>
          </p:cNvSpPr>
          <p:nvPr>
            <p:ph type="ftr" sz="quarter" idx="11"/>
          </p:nvPr>
        </p:nvSpPr>
        <p:spPr>
          <a:xfrm>
            <a:off x="674254"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57200" y="4843982"/>
            <a:ext cx="8062912" cy="1518718"/>
          </a:xfrm>
        </p:spPr>
        <p:txBody>
          <a:bodyPr>
            <a:noAutofit/>
          </a:bodyPr>
          <a:lstStyle/>
          <a:p>
            <a:r>
              <a:rPr lang="en-US" sz="1600" dirty="0"/>
              <a:t>Prokaryotes fall into three basic categories based on their shape, visualized here using scanning electron microscopy: </a:t>
            </a:r>
            <a:r>
              <a:rPr lang="en-US" sz="1600" dirty="0">
                <a:solidFill>
                  <a:srgbClr val="6CB255"/>
                </a:solidFill>
              </a:rPr>
              <a:t>(a)</a:t>
            </a:r>
            <a:r>
              <a:rPr lang="en-US" sz="1600" dirty="0"/>
              <a:t> </a:t>
            </a:r>
            <a:r>
              <a:rPr lang="en-US" sz="1600" dirty="0" err="1"/>
              <a:t>cocci</a:t>
            </a:r>
            <a:r>
              <a:rPr lang="en-US" sz="1600" dirty="0"/>
              <a:t>, or spherical (a pair is shown); </a:t>
            </a:r>
            <a:r>
              <a:rPr lang="en-US" sz="1600" dirty="0">
                <a:solidFill>
                  <a:srgbClr val="6CB255"/>
                </a:solidFill>
              </a:rPr>
              <a:t>(b)</a:t>
            </a:r>
            <a:r>
              <a:rPr lang="en-US" sz="1600" dirty="0"/>
              <a:t> bacilli, or rod-shaped; and </a:t>
            </a:r>
            <a:r>
              <a:rPr lang="en-US" sz="1600" dirty="0">
                <a:solidFill>
                  <a:srgbClr val="6CB255"/>
                </a:solidFill>
              </a:rPr>
              <a:t>(c)</a:t>
            </a:r>
            <a:r>
              <a:rPr lang="en-US" sz="1600" dirty="0"/>
              <a:t> </a:t>
            </a:r>
            <a:r>
              <a:rPr lang="en-US" sz="1600" dirty="0" err="1"/>
              <a:t>spirilli</a:t>
            </a:r>
            <a:r>
              <a:rPr lang="en-US" sz="1600" dirty="0"/>
              <a:t>, or spiral-shaped. (credit a: modification of work by Janice Haney Carr, Dr. Richard </a:t>
            </a:r>
            <a:r>
              <a:rPr lang="en-US" sz="1600" dirty="0" err="1"/>
              <a:t>Facklam</a:t>
            </a:r>
            <a:r>
              <a:rPr lang="en-US" sz="1600" dirty="0"/>
              <a:t>, CDC; credit c: modification of work by Dr. David Cox; scale-bar data from Matt Russell)</a:t>
            </a:r>
          </a:p>
        </p:txBody>
      </p:sp>
      <p:pic>
        <p:nvPicPr>
          <p:cNvPr id="9" name="Figure" descr="Part a: The micrograph shows ball-shaped cocci about 0.9 microns long. Part b: The micrograph shows hotdog-shaped bacilli about 2 microns long. Part c: The micrograph shows corkscrew-shaped spirilli that are quite long and 2 microns in diamet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966" b="-7966"/>
          <a:stretch>
            <a:fillRect/>
          </a:stretch>
        </p:blipFill>
        <p:spPr/>
      </p:pic>
      <p:pic>
        <p:nvPicPr>
          <p:cNvPr id="10" name="OpenStaxLogo" descr="openstax college logo">
            <a:extLst>
              <a:ext uri="{FF2B5EF4-FFF2-40B4-BE49-F238E27FC236}">
                <a16:creationId xmlns:a16="http://schemas.microsoft.com/office/drawing/2014/main" id="{CDC1A644-91AC-4D87-B2B4-E57EDE65352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22.9</a:t>
            </a:r>
          </a:p>
        </p:txBody>
      </p:sp>
    </p:spTree>
    <p:extLst>
      <p:ext uri="{BB962C8B-B14F-4D97-AF65-F5344CB8AC3E}">
        <p14:creationId xmlns:p14="http://schemas.microsoft.com/office/powerpoint/2010/main" val="2218505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9CE6F06-9663-47C3-BFD8-65979FD15DEB}"/>
              </a:ext>
            </a:extLst>
          </p:cNvPr>
          <p:cNvSpPr>
            <a:spLocks noGrp="1"/>
          </p:cNvSpPr>
          <p:nvPr>
            <p:ph type="ftr" sz="quarter" idx="11"/>
          </p:nvPr>
        </p:nvSpPr>
        <p:spPr>
          <a:xfrm>
            <a:off x="674254"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57200" y="4843982"/>
            <a:ext cx="8062912" cy="1518718"/>
          </a:xfrm>
        </p:spPr>
        <p:txBody>
          <a:bodyPr>
            <a:noAutofit/>
          </a:bodyPr>
          <a:lstStyle/>
          <a:p>
            <a:r>
              <a:rPr lang="en-US" sz="1600" dirty="0"/>
              <a:t>The features of a typical prokaryotic cell are shown.</a:t>
            </a:r>
          </a:p>
        </p:txBody>
      </p:sp>
      <p:pic>
        <p:nvPicPr>
          <p:cNvPr id="3" name="Figure" descr="In this illustration, the prokaryotic cell is rod shaped. The circular chromosome is concentrated in a region called the nucleoid. The fluid inside the cell is called the cytoplasm. Ribosomes, depicted as small circles, float in the cytoplasm. The cytoplasm is encased by a plasma membrane, which in turn is encased by a cell wall. A capsule surrounds the cell wall. The bacterium depicted has a flagellum protruding from one narrow end. Pili are small protrusions that project from the capsule all over the bacterium, like hai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3422" r="-33422"/>
          <a:stretch>
            <a:fillRect/>
          </a:stretch>
        </p:blipFill>
        <p:spPr/>
      </p:pic>
      <p:pic>
        <p:nvPicPr>
          <p:cNvPr id="9" name="OpenStaxLogo" descr="openstax college logo">
            <a:extLst>
              <a:ext uri="{FF2B5EF4-FFF2-40B4-BE49-F238E27FC236}">
                <a16:creationId xmlns:a16="http://schemas.microsoft.com/office/drawing/2014/main" id="{EA99EC83-D3DD-4AB8-B9E4-B38B4F6CEBB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22.10</a:t>
            </a:r>
          </a:p>
        </p:txBody>
      </p:sp>
    </p:spTree>
    <p:extLst>
      <p:ext uri="{BB962C8B-B14F-4D97-AF65-F5344CB8AC3E}">
        <p14:creationId xmlns:p14="http://schemas.microsoft.com/office/powerpoint/2010/main" val="1763599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A5B52C4-516D-4F3F-B24E-A3A9B7EA862E}"/>
              </a:ext>
            </a:extLst>
          </p:cNvPr>
          <p:cNvSpPr>
            <a:spLocks noGrp="1"/>
          </p:cNvSpPr>
          <p:nvPr>
            <p:ph type="ftr" sz="quarter" idx="11"/>
          </p:nvPr>
        </p:nvSpPr>
        <p:spPr>
          <a:xfrm>
            <a:off x="674254"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The trunk of the phylogenetic tree is a universal ancestor. The tree forms two branches. One branch leads to the domain bacteria, which includes the phyla proteobacteria, chlamydias, spirochetes, cyanobacteria, and Gram-positive bacteria. The other branch branches again, into the eukarya and archaea domains. Domain archaea includes the phyla euryarchaeotes, crenarchaeotes, nanoarchaeotes, and korarchaeote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0378" b="-20378"/>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Bacteria and </a:t>
            </a:r>
            <a:r>
              <a:rPr lang="en-US" sz="1600" dirty="0" err="1">
                <a:solidFill>
                  <a:schemeClr val="tx1"/>
                </a:solidFill>
              </a:rPr>
              <a:t>Archaea</a:t>
            </a:r>
            <a:r>
              <a:rPr lang="en-US" sz="1600" dirty="0">
                <a:solidFill>
                  <a:schemeClr val="tx1"/>
                </a:solidFill>
              </a:rPr>
              <a:t> are both prokaryotes but differ enough to be placed in separate domains. An ancestor of modern </a:t>
            </a:r>
            <a:r>
              <a:rPr lang="en-US" sz="1600" dirty="0" err="1">
                <a:solidFill>
                  <a:schemeClr val="tx1"/>
                </a:solidFill>
              </a:rPr>
              <a:t>Archaea</a:t>
            </a:r>
            <a:r>
              <a:rPr lang="en-US" sz="1600" dirty="0">
                <a:solidFill>
                  <a:schemeClr val="tx1"/>
                </a:solidFill>
              </a:rPr>
              <a:t> is believed to have given rise to </a:t>
            </a:r>
            <a:r>
              <a:rPr lang="en-US" sz="1600" dirty="0" err="1">
                <a:solidFill>
                  <a:schemeClr val="tx1"/>
                </a:solidFill>
              </a:rPr>
              <a:t>Eukarya</a:t>
            </a:r>
            <a:r>
              <a:rPr lang="en-US" sz="1600" dirty="0">
                <a:solidFill>
                  <a:schemeClr val="tx1"/>
                </a:solidFill>
              </a:rPr>
              <a:t>, the third domain of life. </a:t>
            </a:r>
            <a:r>
              <a:rPr lang="en-US" sz="1600" dirty="0" err="1">
                <a:solidFill>
                  <a:schemeClr val="tx1"/>
                </a:solidFill>
              </a:rPr>
              <a:t>Archaeal</a:t>
            </a:r>
            <a:r>
              <a:rPr lang="en-US" sz="1600" dirty="0">
                <a:solidFill>
                  <a:schemeClr val="tx1"/>
                </a:solidFill>
              </a:rPr>
              <a:t> and bacterial phyla are shown; the evolutionary relationship between these phyla is still open to debate.</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22.11</a:t>
            </a:r>
          </a:p>
        </p:txBody>
      </p:sp>
      <p:pic>
        <p:nvPicPr>
          <p:cNvPr id="7" name="OpenStaxLogo" descr="openstax college logo">
            <a:extLst>
              <a:ext uri="{FF2B5EF4-FFF2-40B4-BE49-F238E27FC236}">
                <a16:creationId xmlns:a16="http://schemas.microsoft.com/office/drawing/2014/main" id="{F1155BCC-098A-45AD-86DB-0D78D32F3D7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2988833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287F447-15C6-4916-8764-3014FF984B2B}"/>
              </a:ext>
            </a:extLst>
          </p:cNvPr>
          <p:cNvSpPr>
            <a:spLocks noGrp="1"/>
          </p:cNvSpPr>
          <p:nvPr>
            <p:ph type="ftr" sz="quarter" idx="11"/>
          </p:nvPr>
        </p:nvSpPr>
        <p:spPr>
          <a:xfrm>
            <a:off x="674254"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Phylum </a:t>
            </a:r>
            <a:r>
              <a:rPr lang="en-US" sz="1600" dirty="0" err="1">
                <a:solidFill>
                  <a:srgbClr val="000000"/>
                </a:solidFill>
              </a:rPr>
              <a:t>Proteobacteria</a:t>
            </a:r>
            <a:r>
              <a:rPr lang="en-US" sz="1600" dirty="0">
                <a:solidFill>
                  <a:srgbClr val="000000"/>
                </a:solidFill>
              </a:rPr>
              <a:t> is one of five bacteria phyla. </a:t>
            </a:r>
            <a:r>
              <a:rPr lang="en-US" sz="1600" dirty="0" err="1">
                <a:solidFill>
                  <a:srgbClr val="000000"/>
                </a:solidFill>
              </a:rPr>
              <a:t>Proteobacteria</a:t>
            </a:r>
            <a:r>
              <a:rPr lang="en-US" sz="1600" dirty="0">
                <a:solidFill>
                  <a:srgbClr val="000000"/>
                </a:solidFill>
              </a:rPr>
              <a:t> is further subdivided into five classes, Alpha through Epsilon. (credit “Rickettsia rickettsia”: modification of work by CDC; credit “</a:t>
            </a:r>
            <a:r>
              <a:rPr lang="en-US" sz="1600" dirty="0" err="1">
                <a:solidFill>
                  <a:srgbClr val="000000"/>
                </a:solidFill>
              </a:rPr>
              <a:t>Spirillum</a:t>
            </a:r>
            <a:r>
              <a:rPr lang="en-US" sz="1600" dirty="0">
                <a:solidFill>
                  <a:srgbClr val="000000"/>
                </a:solidFill>
              </a:rPr>
              <a:t> minus”: modification of work by </a:t>
            </a:r>
            <a:r>
              <a:rPr lang="en-US" sz="1600" dirty="0" err="1">
                <a:solidFill>
                  <a:srgbClr val="000000"/>
                </a:solidFill>
              </a:rPr>
              <a:t>Wolframm</a:t>
            </a:r>
            <a:r>
              <a:rPr lang="en-US" sz="1600" dirty="0">
                <a:solidFill>
                  <a:srgbClr val="000000"/>
                </a:solidFill>
              </a:rPr>
              <a:t> </a:t>
            </a:r>
            <a:r>
              <a:rPr lang="en-US" sz="1600" dirty="0" err="1">
                <a:solidFill>
                  <a:srgbClr val="000000"/>
                </a:solidFill>
              </a:rPr>
              <a:t>Adlassnig</a:t>
            </a:r>
            <a:r>
              <a:rPr lang="en-US" sz="1600" dirty="0">
                <a:solidFill>
                  <a:srgbClr val="000000"/>
                </a:solidFill>
              </a:rPr>
              <a:t>; credit “Vibrio cholera”: modification of work by Janice Haney Carr, CDC; credit “</a:t>
            </a:r>
            <a:r>
              <a:rPr lang="en-US" sz="1600" dirty="0" err="1">
                <a:solidFill>
                  <a:srgbClr val="000000"/>
                </a:solidFill>
              </a:rPr>
              <a:t>Desulfovibrio</a:t>
            </a:r>
            <a:r>
              <a:rPr lang="en-US" sz="1600" dirty="0">
                <a:solidFill>
                  <a:srgbClr val="000000"/>
                </a:solidFill>
              </a:rPr>
              <a:t> vulgaris”: modification of work by Graham Bradley; credit “</a:t>
            </a:r>
            <a:r>
              <a:rPr lang="en-US" sz="1600" dirty="0" err="1">
                <a:solidFill>
                  <a:srgbClr val="000000"/>
                </a:solidFill>
              </a:rPr>
              <a:t>Camphylobacter</a:t>
            </a:r>
            <a:r>
              <a:rPr lang="en-US" sz="1600" dirty="0">
                <a:solidFill>
                  <a:srgbClr val="000000"/>
                </a:solidFill>
              </a:rPr>
              <a:t>”: modification of work by De Wood, </a:t>
            </a:r>
            <a:r>
              <a:rPr lang="en-US" sz="1600" dirty="0" err="1">
                <a:solidFill>
                  <a:srgbClr val="000000"/>
                </a:solidFill>
              </a:rPr>
              <a:t>Pooley</a:t>
            </a:r>
            <a:r>
              <a:rPr lang="en-US" sz="1600" dirty="0">
                <a:solidFill>
                  <a:srgbClr val="000000"/>
                </a:solidFill>
              </a:rPr>
              <a:t>, USDA, ARS, EMU; scale-bar data from Matt Russell)</a:t>
            </a:r>
          </a:p>
        </p:txBody>
      </p:sp>
      <p:pic>
        <p:nvPicPr>
          <p:cNvPr id="2" name="Figure" descr="Characteristics of the five phyla of bacteria are described. The first phylum described is proteobacteria, which includes five classes, alpha, beta, gamma, delta and epsilon. Most species of Alpha Proteobacteria are photoautotrophic but some are symbionts of plants and animals, and others are pathogens. Eukaryotic mitochondria are thought be derived from bacteria in this group. Representative species include Rhizobium, a nitrogen-fixing endosymbiont associated with the roots of legumes, and Rickettsia, obligate intracellular parasite that causes typhus and Rocky Mountain Spotted Fever (but not rickets, which is caused by Vitamin C deficiency). A micrograph shows rod-shaped Rickettsia rickettsii inside a much larger eukaryotic cell. Beta Proteobacteria is a diverse group of bacteria. Some species play an important role in the nitrogen cycle. Representative species include Nitrosomas, which oxidize ammonia into nitrate, and Spirillum minus, which causes rat bite fever. A micrograph of spiral-shaped Spirillum minus is shown. Gamma Proteobacteria include many are beneficial symbionts that populate the human gut, as well as familiar human pathogens. Some species from this subgroup oxidize sulfur compounds. Representative species include Escherichia coli, normally beneficial microbe of the human gut, but some strains cause disease; Salmonella, certain strains of which cause food poisoning, and typhoid fever; Yersinia pestis–the causative agent of  Bubonic plague; Psuedomonas aeruganosa– causes lung infections; Vibrio cholera, the causative agent of cholera, and Chromatium–sulfur producing bacteria bacteria that oxidize sulfur, producing H2S. Micrograph shows rod-shaped Vibrio cholera, which are about 1 micron long. Some species of delta Proteobacteria generate a spore-forming fruiting body in adverse conditions. Others reduce sulfate and sulfur. Representative species include Myxobacteria, which generate spore-forming fruiting bodies in adverse conditions and Desulfovibrio vulgaris, an aneorobic, sulfur-reducing bacterium. Micrograph shows a bent rod-shaped Desulfovibrio vulgaris bacterium with a long flagellum. Epsilon Proteobacteria includes many species that inhabit the digestive tract of animals as symbionts or pathogens. Bacteria from this group have been found in deep-sea hydrothermal vents and cold seep habitat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472" b="-1472"/>
          <a:stretch>
            <a:fillRect/>
          </a:stretch>
        </p:blipFill>
        <p:spPr>
          <a:xfrm>
            <a:off x="457200" y="1172519"/>
            <a:ext cx="4032250" cy="5256213"/>
          </a:xfrm>
        </p:spPr>
      </p:pic>
      <p:pic>
        <p:nvPicPr>
          <p:cNvPr id="7" name="OpenStaxLogo" descr="openstax college logo">
            <a:extLst>
              <a:ext uri="{FF2B5EF4-FFF2-40B4-BE49-F238E27FC236}">
                <a16:creationId xmlns:a16="http://schemas.microsoft.com/office/drawing/2014/main" id="{C3E7C17F-47F5-4D09-AC38-F8126F6F3D2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22.12</a:t>
            </a:r>
          </a:p>
        </p:txBody>
      </p:sp>
    </p:spTree>
    <p:extLst>
      <p:ext uri="{BB962C8B-B14F-4D97-AF65-F5344CB8AC3E}">
        <p14:creationId xmlns:p14="http://schemas.microsoft.com/office/powerpoint/2010/main" val="3622019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5FBE08C-D5B2-4624-8F8E-819336D7B526}"/>
              </a:ext>
            </a:extLst>
          </p:cNvPr>
          <p:cNvSpPr>
            <a:spLocks noGrp="1"/>
          </p:cNvSpPr>
          <p:nvPr>
            <p:ph type="ftr" sz="quarter" idx="11"/>
          </p:nvPr>
        </p:nvSpPr>
        <p:spPr>
          <a:xfrm>
            <a:off x="674254"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The next phylum described is chlamydias. All members of this group are obligate intracellular parasites of animal cells. Cells walls lack peptidoglycan. Micrograph shows a pap smear of cells infected with Chlamydia trachomatis. Chlamydia infection is the most common sexually transmitted disease and can lead to blindness. All members of the phylum Spirochetes have spiral-shaped cells. Most are free-living anaerobes, but some are pathogenic. Flagella run lengthwise in the periplasmic space between the inner and outer membrane. Representative species include Treponema pallidum, the causative agent of syphilis and Borrelia burgdorferi, the causative agent of Lyme disease Micrograph shows corkscrew-shaped Trepanema pallidum, about 1 micron across. Bacteria in the phylum Cyanobacteria, also known as blue-green algae, obtain their energy through photosynthesis. They are ubiquitous, found in terrestrial, marine, and freshwater environments. Eukaryotic chloroplasts are thought be derived from bacteria in this group.  The cyanobacterium Prochlorococcus is believed to be the most abundant photosynthetic organism on earth, responsible for generating half the world’s oxygen. Micrograph shows a long, thin rod-shaped species called Phormidium. Gram-positive Bacteria have a thick cell wall and lack an outer membrane. Soil-dwelling members of this subgroup decompose organic matter. Some species cause disease. Representative species include Bacillus anthracis, which causes anthrax; Clostridium botulinum, which causes botulism; Clostridium difficile, which causes diarrhea during antibiotic therapy; Streptomyces, from which many antibiotics, including streptomyocin, are derived; and Mycoplasmas, the smallest known bacteria, which lack a cell wall. Some are free-living, and some are pathogenic. Micrograph shows Clostridium difficile, which are rod-shaped and about 3 microns lon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1203" b="-11203"/>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Chlamydia, Spirochetes, Cyanobacteria, and Gram-positive bacteria are described in this table. Note that bacterial shape is not phylum-dependent; bacteria within a phylum may be </a:t>
            </a:r>
            <a:r>
              <a:rPr lang="en-US" sz="1600" dirty="0" err="1">
                <a:solidFill>
                  <a:srgbClr val="000000"/>
                </a:solidFill>
              </a:rPr>
              <a:t>cocci</a:t>
            </a:r>
            <a:r>
              <a:rPr lang="en-US" sz="1600" dirty="0">
                <a:solidFill>
                  <a:srgbClr val="000000"/>
                </a:solidFill>
              </a:rPr>
              <a:t>, rod, or spiral-shaped. (credit “Chlamydia trachomatis”: modification of work by Dr. Lance </a:t>
            </a:r>
            <a:r>
              <a:rPr lang="en-US" sz="1600" dirty="0" err="1">
                <a:solidFill>
                  <a:srgbClr val="000000"/>
                </a:solidFill>
              </a:rPr>
              <a:t>Liotta</a:t>
            </a:r>
            <a:r>
              <a:rPr lang="en-US" sz="1600" dirty="0">
                <a:solidFill>
                  <a:srgbClr val="000000"/>
                </a:solidFill>
              </a:rPr>
              <a:t> Laboratory, NCI; credit “</a:t>
            </a:r>
            <a:r>
              <a:rPr lang="en-US" sz="1600" dirty="0" err="1">
                <a:solidFill>
                  <a:srgbClr val="000000"/>
                </a:solidFill>
              </a:rPr>
              <a:t>Trepanema</a:t>
            </a:r>
            <a:r>
              <a:rPr lang="en-US" sz="1600" dirty="0">
                <a:solidFill>
                  <a:srgbClr val="000000"/>
                </a:solidFill>
              </a:rPr>
              <a:t> </a:t>
            </a:r>
            <a:r>
              <a:rPr lang="en-US" sz="1600" dirty="0" err="1">
                <a:solidFill>
                  <a:srgbClr val="000000"/>
                </a:solidFill>
              </a:rPr>
              <a:t>pallidum</a:t>
            </a:r>
            <a:r>
              <a:rPr lang="en-US" sz="1600" dirty="0">
                <a:solidFill>
                  <a:srgbClr val="000000"/>
                </a:solidFill>
              </a:rPr>
              <a:t>”: modification of work by Dr. David Cox, CDC; credit “</a:t>
            </a:r>
            <a:r>
              <a:rPr lang="en-US" sz="1600" dirty="0" err="1">
                <a:solidFill>
                  <a:srgbClr val="000000"/>
                </a:solidFill>
              </a:rPr>
              <a:t>Phormidium</a:t>
            </a:r>
            <a:r>
              <a:rPr lang="en-US" sz="1600" dirty="0">
                <a:solidFill>
                  <a:srgbClr val="000000"/>
                </a:solidFill>
              </a:rPr>
              <a:t>”: modification of work by USGS; credit “Clostridium </a:t>
            </a:r>
            <a:r>
              <a:rPr lang="en-US" sz="1600" dirty="0" err="1">
                <a:solidFill>
                  <a:srgbClr val="000000"/>
                </a:solidFill>
              </a:rPr>
              <a:t>difficile</a:t>
            </a:r>
            <a:r>
              <a:rPr lang="en-US" sz="1600" dirty="0">
                <a:solidFill>
                  <a:srgbClr val="000000"/>
                </a:solidFill>
              </a:rPr>
              <a:t>”: modification of work by Lois S. </a:t>
            </a:r>
            <a:r>
              <a:rPr lang="en-US" sz="1600" dirty="0" err="1">
                <a:solidFill>
                  <a:srgbClr val="000000"/>
                </a:solidFill>
              </a:rPr>
              <a:t>Wiggs</a:t>
            </a:r>
            <a:r>
              <a:rPr lang="en-US" sz="1600" dirty="0">
                <a:solidFill>
                  <a:srgbClr val="000000"/>
                </a:solidFill>
              </a:rPr>
              <a:t>, CDC; scale-bar data from Matt Russell)</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a:t>
            </a:r>
            <a:r>
              <a:rPr lang="en-US" dirty="0"/>
              <a:t>22.13</a:t>
            </a:r>
            <a:endParaRPr lang="en-US" sz="2400" dirty="0">
              <a:solidFill>
                <a:srgbClr val="6CB255"/>
              </a:solidFill>
            </a:endParaRPr>
          </a:p>
        </p:txBody>
      </p:sp>
      <p:pic>
        <p:nvPicPr>
          <p:cNvPr id="7" name="OpenStaxLogo" descr="openstax college logo">
            <a:extLst>
              <a:ext uri="{FF2B5EF4-FFF2-40B4-BE49-F238E27FC236}">
                <a16:creationId xmlns:a16="http://schemas.microsoft.com/office/drawing/2014/main" id="{7814909A-4430-4C35-AC2C-B3FBCF3CF43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3773730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2181DB7-5525-4EB7-9161-E5AB0C33FF6E}"/>
              </a:ext>
            </a:extLst>
          </p:cNvPr>
          <p:cNvSpPr>
            <a:spLocks noGrp="1"/>
          </p:cNvSpPr>
          <p:nvPr>
            <p:ph type="ftr" sz="quarter" idx="11"/>
          </p:nvPr>
        </p:nvSpPr>
        <p:spPr>
          <a:xfrm>
            <a:off x="674254"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err="1">
                <a:solidFill>
                  <a:srgbClr val="000000"/>
                </a:solidFill>
              </a:rPr>
              <a:t>Archaea</a:t>
            </a:r>
            <a:r>
              <a:rPr lang="en-US" sz="1600" dirty="0">
                <a:solidFill>
                  <a:srgbClr val="000000"/>
                </a:solidFill>
              </a:rPr>
              <a:t> are separated into four phyla: the </a:t>
            </a:r>
            <a:r>
              <a:rPr lang="en-US" sz="1600" dirty="0" err="1">
                <a:solidFill>
                  <a:srgbClr val="000000"/>
                </a:solidFill>
              </a:rPr>
              <a:t>Korarchaeotes</a:t>
            </a:r>
            <a:r>
              <a:rPr lang="en-US" sz="1600" dirty="0">
                <a:solidFill>
                  <a:srgbClr val="000000"/>
                </a:solidFill>
              </a:rPr>
              <a:t>, </a:t>
            </a:r>
            <a:r>
              <a:rPr lang="en-US" sz="1600" dirty="0" err="1">
                <a:solidFill>
                  <a:srgbClr val="000000"/>
                </a:solidFill>
              </a:rPr>
              <a:t>Euryarchaeotes</a:t>
            </a:r>
            <a:r>
              <a:rPr lang="en-US" sz="1600" dirty="0">
                <a:solidFill>
                  <a:srgbClr val="000000"/>
                </a:solidFill>
              </a:rPr>
              <a:t>, </a:t>
            </a:r>
            <a:r>
              <a:rPr lang="en-US" sz="1600" dirty="0" err="1">
                <a:solidFill>
                  <a:srgbClr val="000000"/>
                </a:solidFill>
              </a:rPr>
              <a:t>Crenarchaeotes</a:t>
            </a:r>
            <a:r>
              <a:rPr lang="en-US" sz="1600" dirty="0">
                <a:solidFill>
                  <a:srgbClr val="000000"/>
                </a:solidFill>
              </a:rPr>
              <a:t>, and </a:t>
            </a:r>
            <a:r>
              <a:rPr lang="en-US" sz="1600" dirty="0" err="1">
                <a:solidFill>
                  <a:srgbClr val="000000"/>
                </a:solidFill>
              </a:rPr>
              <a:t>Nanoarchaeotes</a:t>
            </a:r>
            <a:r>
              <a:rPr lang="en-US" sz="1600" dirty="0">
                <a:solidFill>
                  <a:srgbClr val="000000"/>
                </a:solidFill>
              </a:rPr>
              <a:t>. (credit “</a:t>
            </a:r>
            <a:r>
              <a:rPr lang="en-US" sz="1600" dirty="0" err="1">
                <a:solidFill>
                  <a:srgbClr val="000000"/>
                </a:solidFill>
              </a:rPr>
              <a:t>Halobacterium</a:t>
            </a:r>
            <a:r>
              <a:rPr lang="en-US" sz="1600" dirty="0">
                <a:solidFill>
                  <a:srgbClr val="000000"/>
                </a:solidFill>
              </a:rPr>
              <a:t>”: modification of work by NASA; credit “</a:t>
            </a:r>
            <a:r>
              <a:rPr lang="en-US" sz="1600" dirty="0" err="1">
                <a:solidFill>
                  <a:srgbClr val="000000"/>
                </a:solidFill>
              </a:rPr>
              <a:t>Nanoarchaeotes</a:t>
            </a:r>
            <a:r>
              <a:rPr lang="en-US" sz="1600" dirty="0">
                <a:solidFill>
                  <a:srgbClr val="000000"/>
                </a:solidFill>
              </a:rPr>
              <a:t> </a:t>
            </a:r>
            <a:r>
              <a:rPr lang="en-US" sz="1600" dirty="0" err="1">
                <a:solidFill>
                  <a:srgbClr val="000000"/>
                </a:solidFill>
              </a:rPr>
              <a:t>equitans</a:t>
            </a:r>
            <a:r>
              <a:rPr lang="en-US" sz="1600" dirty="0">
                <a:solidFill>
                  <a:srgbClr val="000000"/>
                </a:solidFill>
              </a:rPr>
              <a:t>”: modification of work by Karl O. </a:t>
            </a:r>
            <a:r>
              <a:rPr lang="en-US" sz="1600" dirty="0" err="1">
                <a:solidFill>
                  <a:srgbClr val="000000"/>
                </a:solidFill>
              </a:rPr>
              <a:t>Stetter</a:t>
            </a:r>
            <a:r>
              <a:rPr lang="en-US" sz="1600" dirty="0">
                <a:solidFill>
                  <a:srgbClr val="000000"/>
                </a:solidFill>
              </a:rPr>
              <a:t>; credit “</a:t>
            </a:r>
            <a:r>
              <a:rPr lang="en-US" sz="1600" dirty="0" err="1">
                <a:solidFill>
                  <a:srgbClr val="000000"/>
                </a:solidFill>
              </a:rPr>
              <a:t>korarchaeotes</a:t>
            </a:r>
            <a:r>
              <a:rPr lang="en-US" sz="1600" dirty="0">
                <a:solidFill>
                  <a:srgbClr val="000000"/>
                </a:solidFill>
              </a:rPr>
              <a:t>”: modification of work by Office of Science of the U.S. Dept. of Energy; scale-bar data from Matt </a:t>
            </a:r>
            <a:r>
              <a:rPr lang="de-DE" sz="1600" dirty="0">
                <a:solidFill>
                  <a:srgbClr val="000000"/>
                </a:solidFill>
              </a:rPr>
              <a:t>Russell)</a:t>
            </a:r>
            <a:endParaRPr lang="en-US" sz="1600" dirty="0">
              <a:solidFill>
                <a:srgbClr val="000000"/>
              </a:solidFill>
            </a:endParaRPr>
          </a:p>
        </p:txBody>
      </p:sp>
      <p:pic>
        <p:nvPicPr>
          <p:cNvPr id="2" name="Figure" descr="Characteristics of the four phyla of archaea are described. Euryarchaeotes includes methanogens, which produce methane as a metabolic waste product, and halobacteria, which live in an extreme saline environment. Methanogens cause flatulence in humans and other animals. Halobacteria can grow in large blooms that appear reddish, due to the presence of bacterirhodopsin in the membrane. Bacteriorhodopsin is related to the retinal pigment rhodopsin. Micrograph shows rod-shaped Halobacterium. Members of the ubiquitous Crenarchaeotes phylum play an important role in the fixation of carbon. Many members of this group are sulfur-dependent extremophiles. Some are thermophilic or hyperthermophilic. Micrograph shows cocci-shaped Sulfolobus, a genus which grows in volcanic springs at temperatures between 75° and 80°C and at a pH between 2 and 3. The phylum Nanoarchaeotes currently contains only one species, Nanoarchaeum equitans, which has been isolated from the bottom of the Atlantic Ocean, and from the a hydrothermal vent at Yellowstone National Park. It is an obligate symbiont with Ignococcus, another species of archaebacteria. Micrograph shows two small, round N. equitans cells attached to a larger Ignococcus cell. Korarchaeotes are considered to be one of the most primitive forms of life and so far have only been found in the Obsidian Pool, a hot spring at Yellowstone National Park. Micrograph shows a variety of specimens from this group which vary in shap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966" b="-2966"/>
          <a:stretch>
            <a:fillRect/>
          </a:stretch>
        </p:blipFill>
        <p:spPr>
          <a:xfrm>
            <a:off x="457200" y="1108075"/>
            <a:ext cx="4032250" cy="5256213"/>
          </a:xfrm>
        </p:spPr>
      </p:pic>
      <p:pic>
        <p:nvPicPr>
          <p:cNvPr id="7" name="OpenStaxLogo" descr="openstax college logo">
            <a:extLst>
              <a:ext uri="{FF2B5EF4-FFF2-40B4-BE49-F238E27FC236}">
                <a16:creationId xmlns:a16="http://schemas.microsoft.com/office/drawing/2014/main" id="{917BB739-59B1-49F6-8843-D6362E5D959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22.14</a:t>
            </a:r>
          </a:p>
        </p:txBody>
      </p:sp>
    </p:spTree>
    <p:extLst>
      <p:ext uri="{BB962C8B-B14F-4D97-AF65-F5344CB8AC3E}">
        <p14:creationId xmlns:p14="http://schemas.microsoft.com/office/powerpoint/2010/main" val="1250444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65500FE-E508-4030-AA46-4A61529F496D}"/>
              </a:ext>
            </a:extLst>
          </p:cNvPr>
          <p:cNvSpPr>
            <a:spLocks noGrp="1"/>
          </p:cNvSpPr>
          <p:nvPr>
            <p:ph type="ftr" sz="quarter" idx="11"/>
          </p:nvPr>
        </p:nvSpPr>
        <p:spPr>
          <a:xfrm>
            <a:off x="674254"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This illustration compares phospholipids from Bacteria and Eukarya to those from Archaea. In Bacteria and Eukarya, fatty acids are attached to glycerol by an ester linkage, while in Archaea, isoprene chains are linked to glycerol by an ether linkage. In the ester linkage, the first carbon in the fatty acid chain has an oxygen double-bonded to it, whereas in the ether linkage, it does not. In Archaea, the isoprene chains have methyl groups branching off from them, whereas such branches are absent in Bacteria and Eukarya.  Both types of phospholipids result in similar lipid bilayer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2229" b="-12229"/>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err="1">
                <a:solidFill>
                  <a:srgbClr val="000000"/>
                </a:solidFill>
              </a:rPr>
              <a:t>Archaeal</a:t>
            </a:r>
            <a:r>
              <a:rPr lang="en-US" sz="1600" dirty="0">
                <a:solidFill>
                  <a:srgbClr val="000000"/>
                </a:solidFill>
              </a:rPr>
              <a:t> phospholipids differ from those found in Bacteria and </a:t>
            </a:r>
            <a:r>
              <a:rPr lang="en-US" sz="1600" dirty="0" err="1">
                <a:solidFill>
                  <a:srgbClr val="000000"/>
                </a:solidFill>
              </a:rPr>
              <a:t>Eukarya</a:t>
            </a:r>
            <a:r>
              <a:rPr lang="en-US" sz="1600" dirty="0">
                <a:solidFill>
                  <a:srgbClr val="000000"/>
                </a:solidFill>
              </a:rPr>
              <a:t> in two ways. First, they have branched </a:t>
            </a:r>
            <a:r>
              <a:rPr lang="en-US" sz="1600" dirty="0" err="1">
                <a:solidFill>
                  <a:srgbClr val="000000"/>
                </a:solidFill>
              </a:rPr>
              <a:t>phytanyl</a:t>
            </a:r>
            <a:r>
              <a:rPr lang="en-US" sz="1600" dirty="0">
                <a:solidFill>
                  <a:srgbClr val="000000"/>
                </a:solidFill>
              </a:rPr>
              <a:t> </a:t>
            </a:r>
            <a:r>
              <a:rPr lang="en-US" sz="1600" dirty="0" err="1">
                <a:solidFill>
                  <a:srgbClr val="000000"/>
                </a:solidFill>
              </a:rPr>
              <a:t>sidechains</a:t>
            </a:r>
            <a:r>
              <a:rPr lang="en-US" sz="1600" dirty="0">
                <a:solidFill>
                  <a:srgbClr val="000000"/>
                </a:solidFill>
              </a:rPr>
              <a:t> instead of linear ones. Second, an ether bond instead of an ester bond connects the lipid to the glycerol.</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22.15</a:t>
            </a:r>
          </a:p>
        </p:txBody>
      </p:sp>
      <p:pic>
        <p:nvPicPr>
          <p:cNvPr id="7" name="OpenStaxLogo" descr="openstax college logo">
            <a:extLst>
              <a:ext uri="{FF2B5EF4-FFF2-40B4-BE49-F238E27FC236}">
                <a16:creationId xmlns:a16="http://schemas.microsoft.com/office/drawing/2014/main" id="{7B5F0832-FD06-4CC5-BFB9-29F086F5395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2612270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38A7826-DFDF-4609-A6CB-871D85991FEA}"/>
              </a:ext>
            </a:extLst>
          </p:cNvPr>
          <p:cNvSpPr>
            <a:spLocks noGrp="1"/>
          </p:cNvSpPr>
          <p:nvPr>
            <p:ph type="ftr" sz="quarter" idx="11"/>
          </p:nvPr>
        </p:nvSpPr>
        <p:spPr>
          <a:xfrm>
            <a:off x="674254"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220" dirty="0"/>
              <a:t>Bacteria are divided into two major groups: Gram positive and Gram negative. Both groups have a cell wall composed of peptidoglycan: in Gram-positive bacteria, the wall is thick, whereas in Gram-negative bacteria, the wall is thin. In Gram-negative bacteria, the cell wall is surrounded by an outer membrane that contains lipopolysaccharides and lipoproteins. </a:t>
            </a:r>
            <a:r>
              <a:rPr lang="en-US" sz="1220" dirty="0" err="1"/>
              <a:t>Porins</a:t>
            </a:r>
            <a:r>
              <a:rPr lang="en-US" sz="1220" dirty="0"/>
              <a:t> are proteins in this cell membrane that allow substances to enter the outer membrane of Gram-negative bacteria. In Gram-positive bacteria, </a:t>
            </a:r>
            <a:r>
              <a:rPr lang="en-US" sz="1220" dirty="0" err="1"/>
              <a:t>lipoteichoic</a:t>
            </a:r>
            <a:r>
              <a:rPr lang="en-US" sz="1220" dirty="0"/>
              <a:t> acid anchors the cell wall to the cell membrane. (credit: modification of work by “Franciscosp2”/Wikimedia Commons)</a:t>
            </a:r>
          </a:p>
        </p:txBody>
      </p:sp>
      <p:pic>
        <p:nvPicPr>
          <p:cNvPr id="9" name="Figure" descr="The left illustration shows the cell wall of Gram-positive bacteria. The cell wall is a thick layer of peptidoglycan that exists outside the plasma membrane. A long, thin molecule called lipoteichoic acid anchors the cell wall to the cell membrane. The right illustration shows Gram-negative bacteria. In Gram-negative bacteria, a thin peptidoglycan cell wall is sandwiched between an outer and an inner plasma membrane. The space between the two membranes is called the periplasmic space. Lipoproteins anchor the cell wall to the outer membrane. Lipopolysaccharides protrude from the outer membrane. Porins are proteins in the outer membrane that allow entry of substance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998" r="-998"/>
          <a:stretch>
            <a:fillRect/>
          </a:stretch>
        </p:blipFill>
        <p:spPr/>
      </p:pic>
      <p:pic>
        <p:nvPicPr>
          <p:cNvPr id="10" name="OpenStaxLogo" descr="openstax college logo">
            <a:extLst>
              <a:ext uri="{FF2B5EF4-FFF2-40B4-BE49-F238E27FC236}">
                <a16:creationId xmlns:a16="http://schemas.microsoft.com/office/drawing/2014/main" id="{087F8758-2A10-4CAE-8B61-F4C6479531D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22.16</a:t>
            </a:r>
          </a:p>
        </p:txBody>
      </p:sp>
    </p:spTree>
    <p:extLst>
      <p:ext uri="{BB962C8B-B14F-4D97-AF65-F5344CB8AC3E}">
        <p14:creationId xmlns:p14="http://schemas.microsoft.com/office/powerpoint/2010/main" val="2676353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2BC402B-A62C-4280-BF3C-F549F5E5F859}"/>
              </a:ext>
            </a:extLst>
          </p:cNvPr>
          <p:cNvSpPr>
            <a:spLocks noGrp="1"/>
          </p:cNvSpPr>
          <p:nvPr>
            <p:ph type="ftr" sz="quarter" idx="11"/>
          </p:nvPr>
        </p:nvSpPr>
        <p:spPr>
          <a:xfrm>
            <a:off x="674254"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320" dirty="0"/>
              <a:t>Besides binary fission, there are three other mechanisms by which prokaryotes can exchange DNA. In </a:t>
            </a:r>
            <a:r>
              <a:rPr lang="en-US" sz="1320" dirty="0">
                <a:solidFill>
                  <a:srgbClr val="6CB255"/>
                </a:solidFill>
              </a:rPr>
              <a:t>(a)</a:t>
            </a:r>
            <a:r>
              <a:rPr lang="en-US" sz="1320" dirty="0"/>
              <a:t> transformation, the cell takes up prokaryotic DNA directly from the environment. The DNA may remain separate as plasmid DNA or be incorporated into the host genome. In </a:t>
            </a:r>
            <a:r>
              <a:rPr lang="en-US" sz="1320" dirty="0">
                <a:solidFill>
                  <a:srgbClr val="6CB255"/>
                </a:solidFill>
              </a:rPr>
              <a:t>(b)</a:t>
            </a:r>
            <a:r>
              <a:rPr lang="en-US" sz="1320" dirty="0"/>
              <a:t> transduction, a bacteriophage injects DNA into the cell that contains a small fragment of DNA from a different prokaryote. In </a:t>
            </a:r>
            <a:r>
              <a:rPr lang="en-US" sz="1320" dirty="0">
                <a:solidFill>
                  <a:srgbClr val="6CB255"/>
                </a:solidFill>
              </a:rPr>
              <a:t>(c)</a:t>
            </a:r>
            <a:r>
              <a:rPr lang="en-US" sz="1320" dirty="0"/>
              <a:t> conjugation, DNA is transferred from one cell to another via a </a:t>
            </a:r>
            <a:r>
              <a:rPr lang="en-US" sz="1320" dirty="0" err="1"/>
              <a:t>pilus</a:t>
            </a:r>
            <a:r>
              <a:rPr lang="en-US" sz="1320" dirty="0"/>
              <a:t> that connects the two cells.</a:t>
            </a:r>
          </a:p>
        </p:txBody>
      </p:sp>
      <p:pic>
        <p:nvPicPr>
          <p:cNvPr id="10" name="Figure" descr="Illustration A shows a small, circular piece of DNA being absorbed by a cell. Illustration C shows a bacteriophage injecting DNA into a prokaryotic cell. The DNA then gets incorporated in the genome. Illustration C shows two bacteria connected by a pilus. A small loop of DNA is transferred from one cell to another via the pilu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312" r="-3312"/>
          <a:stretch>
            <a:fillRect/>
          </a:stretch>
        </p:blipFill>
        <p:spPr/>
      </p:pic>
      <p:pic>
        <p:nvPicPr>
          <p:cNvPr id="9" name="OpenStaxLogo" descr="openstax college logo">
            <a:extLst>
              <a:ext uri="{FF2B5EF4-FFF2-40B4-BE49-F238E27FC236}">
                <a16:creationId xmlns:a16="http://schemas.microsoft.com/office/drawing/2014/main" id="{51F5B0D9-A4E2-4BCF-9F96-184F716ABFB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22.17</a:t>
            </a:r>
          </a:p>
        </p:txBody>
      </p:sp>
    </p:spTree>
    <p:extLst>
      <p:ext uri="{BB962C8B-B14F-4D97-AF65-F5344CB8AC3E}">
        <p14:creationId xmlns:p14="http://schemas.microsoft.com/office/powerpoint/2010/main" val="53217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713DE24-3D06-40B6-B2E5-6BDA8A7129A6}"/>
              </a:ext>
            </a:extLst>
          </p:cNvPr>
          <p:cNvSpPr>
            <a:spLocks noGrp="1"/>
          </p:cNvSpPr>
          <p:nvPr>
            <p:ph type="ftr" sz="quarter" idx="11"/>
          </p:nvPr>
        </p:nvSpPr>
        <p:spPr>
          <a:xfrm>
            <a:off x="674254"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Prokaryotes play a significant role in continuously moving carbon through the biosphere. (credit: modification of work by John M. Evans and Howard Perlman, USGS)</a:t>
            </a:r>
          </a:p>
        </p:txBody>
      </p:sp>
      <p:pic>
        <p:nvPicPr>
          <p:cNvPr id="3" name="Figure" descr="This illustration shows the role of bacteria in the carbon cycle. Bacteria break down organic carbon, which is released as carbon dioxide into the atmospher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225" r="-30225"/>
          <a:stretch>
            <a:fillRect/>
          </a:stretch>
        </p:blipFill>
        <p:spPr/>
      </p:pic>
      <p:pic>
        <p:nvPicPr>
          <p:cNvPr id="9" name="OpenStaxLogo" descr="openstax college logo">
            <a:extLst>
              <a:ext uri="{FF2B5EF4-FFF2-40B4-BE49-F238E27FC236}">
                <a16:creationId xmlns:a16="http://schemas.microsoft.com/office/drawing/2014/main" id="{4317368C-F050-4FC7-B925-EA153FB1F41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22.18</a:t>
            </a:r>
          </a:p>
        </p:txBody>
      </p:sp>
    </p:spTree>
    <p:extLst>
      <p:ext uri="{BB962C8B-B14F-4D97-AF65-F5344CB8AC3E}">
        <p14:creationId xmlns:p14="http://schemas.microsoft.com/office/powerpoint/2010/main" val="3876849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0D3128C9-54D0-4C71-9A2D-7F00D5D9F421}"/>
              </a:ext>
            </a:extLst>
          </p:cNvPr>
          <p:cNvSpPr>
            <a:spLocks noGrp="1"/>
          </p:cNvSpPr>
          <p:nvPr>
            <p:ph type="ftr" sz="quarter" idx="11"/>
          </p:nvPr>
        </p:nvSpPr>
        <p:spPr>
          <a:xfrm>
            <a:off x="674254"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Certain prokaryotes can live in extreme environments such as the Morning Glory pool, a hot spring in Yellowstone National Park. The spring’s vivid blue color is from the prokaryotes that thrive in its very hot waters. (credit: modification of work by Jon Sullivan)</a:t>
            </a:r>
          </a:p>
        </p:txBody>
      </p:sp>
      <p:pic>
        <p:nvPicPr>
          <p:cNvPr id="10" name="Figure" descr="The photo shows a hot spring with a vivid blue color in the middle and a golden color around the edg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4288" r="-14288"/>
          <a:stretch>
            <a:fillRect/>
          </a:stretch>
        </p:blipFill>
        <p:spPr/>
      </p:pic>
      <p:pic>
        <p:nvPicPr>
          <p:cNvPr id="9" name="OpenStaxLogo" descr="openstax college logo">
            <a:extLst>
              <a:ext uri="{FF2B5EF4-FFF2-40B4-BE49-F238E27FC236}">
                <a16:creationId xmlns:a16="http://schemas.microsoft.com/office/drawing/2014/main" id="{FEA39AD5-9194-4192-BE5E-E7230B9DF58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22.1</a:t>
            </a:r>
          </a:p>
        </p:txBody>
      </p:sp>
    </p:spTree>
    <p:extLst>
      <p:ext uri="{BB962C8B-B14F-4D97-AF65-F5344CB8AC3E}">
        <p14:creationId xmlns:p14="http://schemas.microsoft.com/office/powerpoint/2010/main" val="1039996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7186753-7219-4DD2-A401-23F3E53E15A9}"/>
              </a:ext>
            </a:extLst>
          </p:cNvPr>
          <p:cNvSpPr>
            <a:spLocks noGrp="1"/>
          </p:cNvSpPr>
          <p:nvPr>
            <p:ph type="ftr" sz="quarter" idx="11"/>
          </p:nvPr>
        </p:nvSpPr>
        <p:spPr>
          <a:xfrm>
            <a:off x="674254"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Prokaryotes play a key role in the nitrogen cycle. (credit: Environmental Protection </a:t>
            </a:r>
            <a:r>
              <a:rPr lang="pl-PL" sz="1600" dirty="0" err="1"/>
              <a:t>Agency</a:t>
            </a:r>
            <a:r>
              <a:rPr lang="pl-PL" sz="1600" dirty="0"/>
              <a:t>)</a:t>
            </a:r>
            <a:endParaRPr lang="en-US" sz="1600" dirty="0"/>
          </a:p>
        </p:txBody>
      </p:sp>
      <p:pic>
        <p:nvPicPr>
          <p:cNvPr id="4" name="Figure" descr="This illustration shows the role of bacteria in the nitrogen cycle. Nitrogen-fixing bacteria in root nodules of legumes convert nitrogen gas, or N2, into organic nitrogen found in plants. Nitrogen-fixing soil bacteria produce ammonium ion, or NH4+. Decomposers, including bacteria and fungi, decompose organic matter, also releasing NH4+. Nitrification is the process by which nitrifying bacteria produce nitrites (NO2-) and nitrates (NO3-). Nitrates are assimilated by plants, then animals, then decomposers. Denitrifying bacteria convert nitrates to nitrogen gas, completing the cyc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1987" r="-41987"/>
          <a:stretch>
            <a:fillRect/>
          </a:stretch>
        </p:blipFill>
        <p:spPr/>
      </p:pic>
      <p:pic>
        <p:nvPicPr>
          <p:cNvPr id="10" name="OpenStaxLogo" descr="openstax college logo">
            <a:extLst>
              <a:ext uri="{FF2B5EF4-FFF2-40B4-BE49-F238E27FC236}">
                <a16:creationId xmlns:a16="http://schemas.microsoft.com/office/drawing/2014/main" id="{ABA60628-26B2-4E3E-A04B-93E19411643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22.19</a:t>
            </a:r>
          </a:p>
        </p:txBody>
      </p:sp>
    </p:spTree>
    <p:extLst>
      <p:ext uri="{BB962C8B-B14F-4D97-AF65-F5344CB8AC3E}">
        <p14:creationId xmlns:p14="http://schemas.microsoft.com/office/powerpoint/2010/main" val="603230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8FB67E6-7081-472E-8C0A-F324CE6FAC18}"/>
              </a:ext>
            </a:extLst>
          </p:cNvPr>
          <p:cNvSpPr>
            <a:spLocks noGrp="1"/>
          </p:cNvSpPr>
          <p:nvPr>
            <p:ph type="ftr" sz="quarter" idx="11"/>
          </p:nvPr>
        </p:nvSpPr>
        <p:spPr>
          <a:xfrm>
            <a:off x="674254"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400" i="1" dirty="0"/>
              <a:t>Salmonella </a:t>
            </a:r>
            <a:r>
              <a:rPr lang="en-US" sz="1400" i="1" dirty="0" err="1"/>
              <a:t>enterica</a:t>
            </a:r>
            <a:r>
              <a:rPr lang="en-US" sz="1400" i="1" dirty="0"/>
              <a:t> </a:t>
            </a:r>
            <a:r>
              <a:rPr lang="en-US" sz="1400" dirty="0" err="1"/>
              <a:t>serovar</a:t>
            </a:r>
            <a:r>
              <a:rPr lang="en-US" sz="1400" dirty="0"/>
              <a:t> </a:t>
            </a:r>
            <a:r>
              <a:rPr lang="en-US" sz="1400" dirty="0" err="1"/>
              <a:t>Typhi</a:t>
            </a:r>
            <a:r>
              <a:rPr lang="en-US" sz="1400" dirty="0"/>
              <a:t>, the causative agent of Typhoid fever, is a Gram-negative, rod-shaped gamma </a:t>
            </a:r>
            <a:r>
              <a:rPr lang="en-US" sz="1400" dirty="0" err="1"/>
              <a:t>protobacterium</a:t>
            </a:r>
            <a:r>
              <a:rPr lang="en-US" sz="1400" dirty="0"/>
              <a:t>. Typhoid fever, which is spread through feces, causes intestinal hemorrhage, high fever, delirium and dehydration. Today, between 16 and 33 million cases of this re-emerging disease occur annually, resulting in over 200,000 deaths. Carriers of the disease can be asymptomatic. In a famous case in the early 1900s, a cook named Mary Mallon unknowingly spread the disease to over fifty people, three of whom died. Other </a:t>
            </a:r>
            <a:r>
              <a:rPr lang="en-US" sz="1400" i="1" dirty="0"/>
              <a:t>Salmonella </a:t>
            </a:r>
            <a:r>
              <a:rPr lang="en-US" sz="1400" dirty="0"/>
              <a:t>serotypes cause food poisoning. (credit: modification of work by NCI, CDC)</a:t>
            </a:r>
            <a:endParaRPr lang="en-US" sz="1600" dirty="0"/>
          </a:p>
        </p:txBody>
      </p:sp>
      <p:pic>
        <p:nvPicPr>
          <p:cNvPr id="3" name="Figure" descr="Micrograph shows pink rod-shaped bacteri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8163" r="-28163"/>
          <a:stretch>
            <a:fillRect/>
          </a:stretch>
        </p:blipFill>
        <p:spPr/>
      </p:pic>
      <p:pic>
        <p:nvPicPr>
          <p:cNvPr id="9" name="OpenStaxLogo" descr="openstax college logo">
            <a:extLst>
              <a:ext uri="{FF2B5EF4-FFF2-40B4-BE49-F238E27FC236}">
                <a16:creationId xmlns:a16="http://schemas.microsoft.com/office/drawing/2014/main" id="{73AE9BA1-00EF-44E5-8CCD-358F44B43B9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22.20</a:t>
            </a:r>
          </a:p>
        </p:txBody>
      </p:sp>
    </p:spTree>
    <p:extLst>
      <p:ext uri="{BB962C8B-B14F-4D97-AF65-F5344CB8AC3E}">
        <p14:creationId xmlns:p14="http://schemas.microsoft.com/office/powerpoint/2010/main" val="3561458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2D91227-D344-42E5-A809-BFF7D8A537BA}"/>
              </a:ext>
            </a:extLst>
          </p:cNvPr>
          <p:cNvSpPr>
            <a:spLocks noGrp="1"/>
          </p:cNvSpPr>
          <p:nvPr>
            <p:ph type="ftr" sz="quarter" idx="11"/>
          </p:nvPr>
        </p:nvSpPr>
        <p:spPr>
          <a:xfrm>
            <a:off x="674254"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220" dirty="0"/>
              <a:t>The </a:t>
            </a:r>
            <a:r>
              <a:rPr lang="en-US" sz="1220" dirty="0">
                <a:solidFill>
                  <a:srgbClr val="6CB255"/>
                </a:solidFill>
              </a:rPr>
              <a:t>(a)</a:t>
            </a:r>
            <a:r>
              <a:rPr lang="en-US" sz="1220" dirty="0"/>
              <a:t> Great Plague of London killed an estimated 200,000 people, or about twenty percent of the city’s population. The causative agent, the </a:t>
            </a:r>
            <a:r>
              <a:rPr lang="en-US" sz="1220" dirty="0">
                <a:solidFill>
                  <a:srgbClr val="6CB255"/>
                </a:solidFill>
              </a:rPr>
              <a:t>(b)</a:t>
            </a:r>
            <a:r>
              <a:rPr lang="en-US" sz="1220" dirty="0"/>
              <a:t> bacterium </a:t>
            </a:r>
            <a:r>
              <a:rPr lang="en-US" sz="1220" i="1" dirty="0"/>
              <a:t>Yersinia </a:t>
            </a:r>
            <a:r>
              <a:rPr lang="en-US" sz="1220" i="1" dirty="0" err="1"/>
              <a:t>pestis</a:t>
            </a:r>
            <a:r>
              <a:rPr lang="en-US" sz="1220" dirty="0"/>
              <a:t>, is a Gram-negative, rod-shaped bacterium from the class Gamma </a:t>
            </a:r>
            <a:r>
              <a:rPr lang="en-US" sz="1220" dirty="0" err="1"/>
              <a:t>Proteobacteria</a:t>
            </a:r>
            <a:r>
              <a:rPr lang="en-US" sz="1220" dirty="0"/>
              <a:t>. The disease is transmitted through the bite of an infected flea, which is infected by a rodent. Symptoms include swollen lymph nodes, fever, seizure, vomiting of blood, and </a:t>
            </a:r>
            <a:r>
              <a:rPr lang="en-US" sz="1220" dirty="0">
                <a:solidFill>
                  <a:srgbClr val="6CB255"/>
                </a:solidFill>
              </a:rPr>
              <a:t>(c) </a:t>
            </a:r>
            <a:r>
              <a:rPr lang="en-US" sz="1220" dirty="0"/>
              <a:t>gangrene. (credit b: Rocky Mountain Laboratories, NIAID, NIH; scale-bar data from Matt Russell; credit c: Textbook of Military Medicine, Washington, D.C., U.S. Dept. of the Army, Office of the Surgeon General, Borden Institute)</a:t>
            </a:r>
          </a:p>
        </p:txBody>
      </p:sp>
      <p:pic>
        <p:nvPicPr>
          <p:cNvPr id="4" name="Figure" descr="Illustration A shows two men loading a dead body onto a cart. Another body lies in the street. Label beneath the illustration says, “Plague in 1665.” Micrograph B shows rod-shaped bacteria. Photo C shows a man with black gangrene on his fingers, arm, nose and lip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862" b="-5862"/>
          <a:stretch>
            <a:fillRect/>
          </a:stretch>
        </p:blipFill>
        <p:spPr/>
      </p:pic>
      <p:pic>
        <p:nvPicPr>
          <p:cNvPr id="9" name="OpenStaxLogo" descr="openstax college logo">
            <a:extLst>
              <a:ext uri="{FF2B5EF4-FFF2-40B4-BE49-F238E27FC236}">
                <a16:creationId xmlns:a16="http://schemas.microsoft.com/office/drawing/2014/main" id="{5F2CC88A-04B1-4E95-84F6-EC23C841E0B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22.21</a:t>
            </a:r>
          </a:p>
        </p:txBody>
      </p:sp>
    </p:spTree>
    <p:extLst>
      <p:ext uri="{BB962C8B-B14F-4D97-AF65-F5344CB8AC3E}">
        <p14:creationId xmlns:p14="http://schemas.microsoft.com/office/powerpoint/2010/main" val="3298329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DB007D9-E90F-4F5E-B2CC-FFFB8F368BB7}"/>
              </a:ext>
            </a:extLst>
          </p:cNvPr>
          <p:cNvSpPr>
            <a:spLocks noGrp="1"/>
          </p:cNvSpPr>
          <p:nvPr>
            <p:ph type="ftr" sz="quarter" idx="11"/>
          </p:nvPr>
        </p:nvSpPr>
        <p:spPr>
          <a:xfrm>
            <a:off x="674254"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map shows regions where bacterial diseases are emerging or reemerging. (credit: modification of work by NIH)</a:t>
            </a:r>
          </a:p>
        </p:txBody>
      </p:sp>
      <p:pic>
        <p:nvPicPr>
          <p:cNvPr id="3" name="Figure" descr="Emerging or re-emerging bacterial diseases are shown on a world map. Multidrug-resistant tuberculosis is emerging in North America, Europe, and Asia. Vancomycin-resistant Staphylococcus aureus and E. coli O157:H7 are emerging in North America and East Asia. Lyme disease is spreading in North America. Cholera is emerging in Africa and South America. Diptheria and typhoid fever are re-emerging in Asi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8245" r="-18245"/>
          <a:stretch>
            <a:fillRect/>
          </a:stretch>
        </p:blipFill>
        <p:spPr/>
      </p:pic>
      <p:pic>
        <p:nvPicPr>
          <p:cNvPr id="9" name="OpenStaxLogo" descr="openstax college logo">
            <a:extLst>
              <a:ext uri="{FF2B5EF4-FFF2-40B4-BE49-F238E27FC236}">
                <a16:creationId xmlns:a16="http://schemas.microsoft.com/office/drawing/2014/main" id="{F650574A-6138-46A6-8FA1-21F91BFC655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22.22</a:t>
            </a:r>
          </a:p>
        </p:txBody>
      </p:sp>
    </p:spTree>
    <p:extLst>
      <p:ext uri="{BB962C8B-B14F-4D97-AF65-F5344CB8AC3E}">
        <p14:creationId xmlns:p14="http://schemas.microsoft.com/office/powerpoint/2010/main" val="1967731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D8AFF9C-C32C-43F1-B618-E646E3FA0EFB}"/>
              </a:ext>
            </a:extLst>
          </p:cNvPr>
          <p:cNvSpPr>
            <a:spLocks noGrp="1"/>
          </p:cNvSpPr>
          <p:nvPr>
            <p:ph type="ftr" sz="quarter" idx="11"/>
          </p:nvPr>
        </p:nvSpPr>
        <p:spPr>
          <a:xfrm>
            <a:off x="674254"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200" dirty="0"/>
              <a:t>Lyme disease often, but not always, results in </a:t>
            </a:r>
            <a:r>
              <a:rPr lang="en-US" sz="1200" dirty="0">
                <a:solidFill>
                  <a:srgbClr val="6CB255"/>
                </a:solidFill>
              </a:rPr>
              <a:t>(a)</a:t>
            </a:r>
            <a:r>
              <a:rPr lang="en-US" sz="1200" dirty="0"/>
              <a:t> a characteristic </a:t>
            </a:r>
            <a:r>
              <a:rPr lang="en-US" sz="1200" dirty="0" err="1"/>
              <a:t>bullseye</a:t>
            </a:r>
            <a:r>
              <a:rPr lang="en-US" sz="1200" dirty="0"/>
              <a:t> rash. The disease is caused by a </a:t>
            </a:r>
            <a:r>
              <a:rPr lang="en-US" sz="1200" dirty="0">
                <a:solidFill>
                  <a:srgbClr val="6CB255"/>
                </a:solidFill>
              </a:rPr>
              <a:t>(b) </a:t>
            </a:r>
            <a:r>
              <a:rPr lang="en-US" sz="1200" dirty="0"/>
              <a:t>Gram-negative spirochete bacterium of the genus </a:t>
            </a:r>
            <a:r>
              <a:rPr lang="en-US" sz="1200" i="1" dirty="0" err="1"/>
              <a:t>Borellia</a:t>
            </a:r>
            <a:r>
              <a:rPr lang="en-US" sz="1200" dirty="0"/>
              <a:t>. The bacteria </a:t>
            </a:r>
            <a:r>
              <a:rPr lang="en-US" sz="1200" dirty="0">
                <a:solidFill>
                  <a:srgbClr val="6CB255"/>
                </a:solidFill>
              </a:rPr>
              <a:t>(c) </a:t>
            </a:r>
            <a:r>
              <a:rPr lang="en-US" sz="1200" dirty="0"/>
              <a:t>infect ticks, which in turns infect mice. Deer are the preferred secondary host, but the ticks also may feed on humans. Untreated, the disease causes chronic disorders in the nervous system, eyes, joints, and heart. The disease is named after Lyme, Connecticut, where an outbreak occurred in 1995 and has subsequently spread. The disease is not new, however. Genetic evidence suggests that </a:t>
            </a:r>
            <a:r>
              <a:rPr lang="en-US" sz="1200" dirty="0" err="1"/>
              <a:t>Ötzi</a:t>
            </a:r>
            <a:r>
              <a:rPr lang="en-US" sz="1200" dirty="0"/>
              <a:t> the Iceman, a 5,300-year-old mummy found in the Alps, was infected with </a:t>
            </a:r>
            <a:r>
              <a:rPr lang="en-US" sz="1200" i="1" dirty="0" err="1"/>
              <a:t>Borellia</a:t>
            </a:r>
            <a:r>
              <a:rPr lang="en-US" sz="1200" dirty="0"/>
              <a:t>. (credit a: James </a:t>
            </a:r>
            <a:r>
              <a:rPr lang="en-US" sz="1200" dirty="0" err="1"/>
              <a:t>Gathany</a:t>
            </a:r>
            <a:r>
              <a:rPr lang="en-US" sz="1200" dirty="0"/>
              <a:t>, CDC; credit b: CDC; scale-bar data from Matt Russell)</a:t>
            </a:r>
          </a:p>
        </p:txBody>
      </p:sp>
      <p:pic>
        <p:nvPicPr>
          <p:cNvPr id="4" name="Figure" descr="Part A shows the red, bullseye-shaped rash of a person infected with Borrelia. Part B shows a micrograph of Borrelia, which look like tiny corkscrews. Part C shows the life cycle of the bacteria, which begins when Borrelia infect a tick egg. The egg hatches into larva, which feeds on a mouse, then into a nymph, which also feeds on a mouse. The nymph feeds again, this time on a deer, or sometimes a huma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614" b="-614"/>
          <a:stretch>
            <a:fillRect/>
          </a:stretch>
        </p:blipFill>
        <p:spPr/>
      </p:pic>
      <p:pic>
        <p:nvPicPr>
          <p:cNvPr id="9" name="OpenStaxLogo" descr="openstax college logo">
            <a:extLst>
              <a:ext uri="{FF2B5EF4-FFF2-40B4-BE49-F238E27FC236}">
                <a16:creationId xmlns:a16="http://schemas.microsoft.com/office/drawing/2014/main" id="{F08B6D4D-8D99-4F32-AB97-6169066C80C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22.23</a:t>
            </a:r>
          </a:p>
        </p:txBody>
      </p:sp>
    </p:spTree>
    <p:extLst>
      <p:ext uri="{BB962C8B-B14F-4D97-AF65-F5344CB8AC3E}">
        <p14:creationId xmlns:p14="http://schemas.microsoft.com/office/powerpoint/2010/main" val="2673018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AEA11A5-00BE-44C6-9B46-B4C33597F83D}"/>
              </a:ext>
            </a:extLst>
          </p:cNvPr>
          <p:cNvSpPr>
            <a:spLocks noGrp="1"/>
          </p:cNvSpPr>
          <p:nvPr>
            <p:ph type="ftr" sz="quarter" idx="11"/>
          </p:nvPr>
        </p:nvSpPr>
        <p:spPr>
          <a:xfrm>
            <a:off x="674254"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scanning electron micrograph shows methicillin-resistant </a:t>
            </a:r>
            <a:r>
              <a:rPr lang="en-US" sz="1600" i="1" dirty="0"/>
              <a:t>Staphylococcus </a:t>
            </a:r>
            <a:r>
              <a:rPr lang="en-US" sz="1600" i="1" dirty="0" err="1"/>
              <a:t>aureus</a:t>
            </a:r>
            <a:r>
              <a:rPr lang="en-US" sz="1600" i="1" dirty="0"/>
              <a:t> </a:t>
            </a:r>
            <a:r>
              <a:rPr lang="en-US" sz="1600" dirty="0"/>
              <a:t>bacteria, commonly known as MRSA. </a:t>
            </a:r>
            <a:r>
              <a:rPr lang="en-US" sz="1600" i="1" dirty="0"/>
              <a:t>S. </a:t>
            </a:r>
            <a:r>
              <a:rPr lang="en-US" sz="1600" i="1" dirty="0" err="1"/>
              <a:t>Aureus</a:t>
            </a:r>
            <a:r>
              <a:rPr lang="en-US" sz="1600" i="1" dirty="0"/>
              <a:t> </a:t>
            </a:r>
            <a:r>
              <a:rPr lang="en-US" sz="1600" dirty="0"/>
              <a:t>is not always pathogenic, but can cause diseases such as food poisoning and skin and respiratory infections. (credit: modification of work by Janice Haney Carr; scale-bar data from Matt Russell)</a:t>
            </a:r>
          </a:p>
        </p:txBody>
      </p:sp>
      <p:pic>
        <p:nvPicPr>
          <p:cNvPr id="3" name="Figure" descr="The micrograph shows clusters of round bacteria clinging to a surface. Each bacterium is about 0.4 microns acros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8341" r="-28341"/>
          <a:stretch>
            <a:fillRect/>
          </a:stretch>
        </p:blipFill>
        <p:spPr/>
      </p:pic>
      <p:pic>
        <p:nvPicPr>
          <p:cNvPr id="9" name="OpenStaxLogo" descr="openstax college logo">
            <a:extLst>
              <a:ext uri="{FF2B5EF4-FFF2-40B4-BE49-F238E27FC236}">
                <a16:creationId xmlns:a16="http://schemas.microsoft.com/office/drawing/2014/main" id="{D539219A-ED6F-487F-BF77-07C14E302CF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22.24</a:t>
            </a:r>
          </a:p>
        </p:txBody>
      </p:sp>
    </p:spTree>
    <p:extLst>
      <p:ext uri="{BB962C8B-B14F-4D97-AF65-F5344CB8AC3E}">
        <p14:creationId xmlns:p14="http://schemas.microsoft.com/office/powerpoint/2010/main" val="3669857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1FA2154-7C77-4B96-9709-09774B3C6FB2}"/>
              </a:ext>
            </a:extLst>
          </p:cNvPr>
          <p:cNvSpPr>
            <a:spLocks noGrp="1"/>
          </p:cNvSpPr>
          <p:nvPr>
            <p:ph type="ftr" sz="quarter" idx="11"/>
          </p:nvPr>
        </p:nvSpPr>
        <p:spPr>
          <a:xfrm>
            <a:off x="674254"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270" dirty="0">
                <a:solidFill>
                  <a:srgbClr val="6CB255"/>
                </a:solidFill>
              </a:rPr>
              <a:t>(a) </a:t>
            </a:r>
            <a:r>
              <a:rPr lang="en-US" sz="1270" dirty="0"/>
              <a:t>Vegetable sprouts grown at an organic farm were the cause of an </a:t>
            </a:r>
            <a:r>
              <a:rPr lang="en-US" sz="1270" dirty="0">
                <a:solidFill>
                  <a:srgbClr val="6CB255"/>
                </a:solidFill>
              </a:rPr>
              <a:t>(b)</a:t>
            </a:r>
            <a:r>
              <a:rPr lang="en-US" sz="1270" dirty="0"/>
              <a:t> </a:t>
            </a:r>
            <a:r>
              <a:rPr lang="en-US" sz="1270" i="1" dirty="0"/>
              <a:t>E. coli </a:t>
            </a:r>
            <a:r>
              <a:rPr lang="en-US" sz="1270" dirty="0"/>
              <a:t>outbreak that killed 32 people and sickened 3,800 in Germany in 2011. The strain responsible, </a:t>
            </a:r>
            <a:r>
              <a:rPr lang="en-US" sz="1270" i="1" dirty="0"/>
              <a:t>E. coli </a:t>
            </a:r>
            <a:r>
              <a:rPr lang="en-US" sz="1270" dirty="0"/>
              <a:t>O104:H4, produces Shiga toxin, a substance that inhibits protein synthesis in the host cell. The toxin </a:t>
            </a:r>
            <a:r>
              <a:rPr lang="en-US" sz="1270" dirty="0">
                <a:solidFill>
                  <a:srgbClr val="6CB255"/>
                </a:solidFill>
              </a:rPr>
              <a:t>(c)</a:t>
            </a:r>
            <a:r>
              <a:rPr lang="en-US" sz="1270" dirty="0"/>
              <a:t> destroys red blood, cells resulting in bloody diarrhea. Deformed red blood cells clog the capillaries of the kidney, which can lead to kidney failure, as happened to 845 patients in the 2011 outbreak. Kidney failure is usually reversible, but some patients experience kidney problems years </a:t>
            </a:r>
            <a:r>
              <a:rPr lang="ro-RO" sz="1270" dirty="0"/>
              <a:t>later. (credit c: NIDDK, NIH)</a:t>
            </a:r>
            <a:endParaRPr lang="en-US" sz="1270" dirty="0"/>
          </a:p>
        </p:txBody>
      </p:sp>
      <p:pic>
        <p:nvPicPr>
          <p:cNvPr id="4" name="Figure" descr="Photo A shows round green seeds with stems sprouting from them. Sketch B shows normal, disk-shaped red blood cells on the left. On the right, many of the red blood cells are sickle-shap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0014" b="-30014"/>
          <a:stretch>
            <a:fillRect/>
          </a:stretch>
        </p:blipFill>
        <p:spPr/>
      </p:pic>
      <p:pic>
        <p:nvPicPr>
          <p:cNvPr id="9" name="OpenStaxLogo" descr="openstax college logo">
            <a:extLst>
              <a:ext uri="{FF2B5EF4-FFF2-40B4-BE49-F238E27FC236}">
                <a16:creationId xmlns:a16="http://schemas.microsoft.com/office/drawing/2014/main" id="{C367E8DB-A5E7-413D-9FA4-2E975B55B84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22.25</a:t>
            </a:r>
          </a:p>
        </p:txBody>
      </p:sp>
    </p:spTree>
    <p:extLst>
      <p:ext uri="{BB962C8B-B14F-4D97-AF65-F5344CB8AC3E}">
        <p14:creationId xmlns:p14="http://schemas.microsoft.com/office/powerpoint/2010/main" val="2170028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5D8F09C-DCFD-4B43-91F9-8CF9B90721BE}"/>
              </a:ext>
            </a:extLst>
          </p:cNvPr>
          <p:cNvSpPr>
            <a:spLocks noGrp="1"/>
          </p:cNvSpPr>
          <p:nvPr>
            <p:ph type="ftr" sz="quarter" idx="11"/>
          </p:nvPr>
        </p:nvSpPr>
        <p:spPr>
          <a:xfrm>
            <a:off x="674254"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Vaccinations can slow the spread of communicable diseases. (credit: modification of work by Daniel </a:t>
            </a:r>
            <a:r>
              <a:rPr lang="en-US" sz="1600" dirty="0" err="1"/>
              <a:t>Paquet</a:t>
            </a:r>
            <a:r>
              <a:rPr lang="en-US" sz="1600" dirty="0"/>
              <a:t>)</a:t>
            </a:r>
          </a:p>
        </p:txBody>
      </p:sp>
      <p:pic>
        <p:nvPicPr>
          <p:cNvPr id="3" name="Figure" descr="This photo shows syringes, adhesive bandages, and alcohol swab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870" r="-26870"/>
          <a:stretch>
            <a:fillRect/>
          </a:stretch>
        </p:blipFill>
        <p:spPr/>
      </p:pic>
      <p:pic>
        <p:nvPicPr>
          <p:cNvPr id="9" name="OpenStaxLogo" descr="openstax college logo">
            <a:extLst>
              <a:ext uri="{FF2B5EF4-FFF2-40B4-BE49-F238E27FC236}">
                <a16:creationId xmlns:a16="http://schemas.microsoft.com/office/drawing/2014/main" id="{04F97D49-A914-4426-8801-B1809B8FDB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22.26 </a:t>
            </a:r>
          </a:p>
        </p:txBody>
      </p:sp>
    </p:spTree>
    <p:extLst>
      <p:ext uri="{BB962C8B-B14F-4D97-AF65-F5344CB8AC3E}">
        <p14:creationId xmlns:p14="http://schemas.microsoft.com/office/powerpoint/2010/main" val="3363359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9E9653C-72C8-479A-B8DB-8DE78F34CFBF}"/>
              </a:ext>
            </a:extLst>
          </p:cNvPr>
          <p:cNvSpPr>
            <a:spLocks noGrp="1"/>
          </p:cNvSpPr>
          <p:nvPr>
            <p:ph type="ftr" sz="quarter" idx="11"/>
          </p:nvPr>
        </p:nvSpPr>
        <p:spPr>
          <a:xfrm>
            <a:off x="674254"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Soybean (</a:t>
            </a:r>
            <a:r>
              <a:rPr lang="en-US" sz="1600" i="1" dirty="0"/>
              <a:t>Glycine max</a:t>
            </a:r>
            <a:r>
              <a:rPr lang="en-US" sz="1600" dirty="0"/>
              <a:t>) is a legume that interacts symbiotically with the soil bacterium </a:t>
            </a:r>
            <a:r>
              <a:rPr lang="en-US" sz="1600" i="1" dirty="0" err="1"/>
              <a:t>Bradyrhizobium</a:t>
            </a:r>
            <a:r>
              <a:rPr lang="en-US" sz="1600" i="1" dirty="0"/>
              <a:t> </a:t>
            </a:r>
            <a:r>
              <a:rPr lang="en-US" sz="1600" i="1" dirty="0" err="1"/>
              <a:t>japonicum</a:t>
            </a:r>
            <a:r>
              <a:rPr lang="en-US" sz="1600" i="1" dirty="0"/>
              <a:t> </a:t>
            </a:r>
            <a:r>
              <a:rPr lang="en-US" sz="1600" dirty="0"/>
              <a:t>to form specialized structures on the roots called nodules where nitrogen </a:t>
            </a:r>
            <a:r>
              <a:rPr lang="sv-SE" sz="1600" dirty="0" err="1"/>
              <a:t>fixation</a:t>
            </a:r>
            <a:r>
              <a:rPr lang="sv-SE" sz="1600" dirty="0"/>
              <a:t> </a:t>
            </a:r>
            <a:r>
              <a:rPr lang="sv-SE" sz="1600" dirty="0" err="1"/>
              <a:t>occurs</a:t>
            </a:r>
            <a:r>
              <a:rPr lang="sv-SE" sz="1600" dirty="0"/>
              <a:t>. (</a:t>
            </a:r>
            <a:r>
              <a:rPr lang="sv-SE" sz="1600" dirty="0" err="1"/>
              <a:t>credit</a:t>
            </a:r>
            <a:r>
              <a:rPr lang="sv-SE" sz="1600" dirty="0"/>
              <a:t>: USDA</a:t>
            </a:r>
            <a:endParaRPr lang="en-US" sz="1600" dirty="0"/>
          </a:p>
        </p:txBody>
      </p:sp>
      <p:pic>
        <p:nvPicPr>
          <p:cNvPr id="4" name="Figure" descr="This photo shows a legume root, which is thin and yellow with nodules sticking out of i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246" r="-30246"/>
          <a:stretch>
            <a:fillRect/>
          </a:stretch>
        </p:blipFill>
        <p:spPr/>
      </p:pic>
      <p:pic>
        <p:nvPicPr>
          <p:cNvPr id="9" name="OpenStaxLogo" descr="openstax college logo">
            <a:extLst>
              <a:ext uri="{FF2B5EF4-FFF2-40B4-BE49-F238E27FC236}">
                <a16:creationId xmlns:a16="http://schemas.microsoft.com/office/drawing/2014/main" id="{13BD6CE8-56AF-4D64-AA4B-05141CAFB3D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22.27 </a:t>
            </a:r>
          </a:p>
        </p:txBody>
      </p:sp>
    </p:spTree>
    <p:extLst>
      <p:ext uri="{BB962C8B-B14F-4D97-AF65-F5344CB8AC3E}">
        <p14:creationId xmlns:p14="http://schemas.microsoft.com/office/powerpoint/2010/main" val="1540930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01D84AB-C735-46E3-AED0-5F46F022E41A}"/>
              </a:ext>
            </a:extLst>
          </p:cNvPr>
          <p:cNvSpPr>
            <a:spLocks noGrp="1"/>
          </p:cNvSpPr>
          <p:nvPr>
            <p:ph type="ftr" sz="quarter" idx="11"/>
          </p:nvPr>
        </p:nvSpPr>
        <p:spPr>
          <a:xfrm>
            <a:off x="674254"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520" dirty="0"/>
              <a:t>Some of the products derived from the use of prokaryotes in early biotechnology include </a:t>
            </a:r>
            <a:r>
              <a:rPr lang="en-US" sz="1520" dirty="0">
                <a:solidFill>
                  <a:srgbClr val="6CB255"/>
                </a:solidFill>
              </a:rPr>
              <a:t>(a)</a:t>
            </a:r>
            <a:r>
              <a:rPr lang="en-US" sz="1520" dirty="0"/>
              <a:t> cheese, </a:t>
            </a:r>
            <a:r>
              <a:rPr lang="en-US" sz="1520" dirty="0">
                <a:solidFill>
                  <a:srgbClr val="6CB255"/>
                </a:solidFill>
              </a:rPr>
              <a:t>(b)</a:t>
            </a:r>
            <a:r>
              <a:rPr lang="en-US" sz="1520" dirty="0"/>
              <a:t> wine, </a:t>
            </a:r>
            <a:r>
              <a:rPr lang="en-US" sz="1520" dirty="0">
                <a:solidFill>
                  <a:srgbClr val="6CB255"/>
                </a:solidFill>
              </a:rPr>
              <a:t>(c)</a:t>
            </a:r>
            <a:r>
              <a:rPr lang="en-US" sz="1520" dirty="0"/>
              <a:t> beer and bread, and </a:t>
            </a:r>
            <a:r>
              <a:rPr lang="en-US" sz="1520" dirty="0">
                <a:solidFill>
                  <a:srgbClr val="6CB255"/>
                </a:solidFill>
              </a:rPr>
              <a:t>(d)</a:t>
            </a:r>
            <a:r>
              <a:rPr lang="en-US" sz="1520" dirty="0"/>
              <a:t> yogurt. (credit bread: modification of work by F. Rodrigo/Wikimedia Commons; credit wine: modification of work by Jon Sullivan; credit beer and bread: modification of work by Kris Miller; credit yogurt: modification of work by Jon Sullivan)</a:t>
            </a:r>
          </a:p>
        </p:txBody>
      </p:sp>
      <p:pic>
        <p:nvPicPr>
          <p:cNvPr id="3" name="Figure" descr="The photo collage shows cheese, wine, beer and bread, and yogur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5592" r="-55592"/>
          <a:stretch>
            <a:fillRect/>
          </a:stretch>
        </p:blipFill>
        <p:spPr/>
      </p:pic>
      <p:pic>
        <p:nvPicPr>
          <p:cNvPr id="9" name="OpenStaxLogo" descr="openstax college logo">
            <a:extLst>
              <a:ext uri="{FF2B5EF4-FFF2-40B4-BE49-F238E27FC236}">
                <a16:creationId xmlns:a16="http://schemas.microsoft.com/office/drawing/2014/main" id="{2BE9D818-9A71-4A16-AB49-659C22C29EF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22.28 </a:t>
            </a:r>
          </a:p>
        </p:txBody>
      </p:sp>
    </p:spTree>
    <p:extLst>
      <p:ext uri="{BB962C8B-B14F-4D97-AF65-F5344CB8AC3E}">
        <p14:creationId xmlns:p14="http://schemas.microsoft.com/office/powerpoint/2010/main" val="549026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A6538CD-DDEF-46F0-88F8-6B9E05915297}"/>
              </a:ext>
            </a:extLst>
          </p:cNvPr>
          <p:cNvSpPr>
            <a:spLocks noGrp="1"/>
          </p:cNvSpPr>
          <p:nvPr>
            <p:ph type="ftr" sz="quarter" idx="11"/>
          </p:nvPr>
        </p:nvSpPr>
        <p:spPr>
          <a:xfrm>
            <a:off x="674254"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pPr>
              <a:lnSpc>
                <a:spcPct val="110000"/>
              </a:lnSpc>
            </a:pPr>
            <a:r>
              <a:rPr lang="en-US" sz="1400" dirty="0"/>
              <a:t>This </a:t>
            </a:r>
            <a:r>
              <a:rPr lang="en-US" sz="1400" dirty="0">
                <a:solidFill>
                  <a:srgbClr val="6CB255"/>
                </a:solidFill>
              </a:rPr>
              <a:t>(a)</a:t>
            </a:r>
            <a:r>
              <a:rPr lang="en-US" sz="1400" dirty="0"/>
              <a:t> microbial mat, about one meter in diameter, grows over a hydrothermal vent in the Pacific Ocean in a region known as the “Pacific Ring of Fire.” The mat helps retain microbial nutrients. Chimneys such as the one indicated by the arrow allow gases to escape. </a:t>
            </a:r>
            <a:r>
              <a:rPr lang="en-US" sz="1400" dirty="0">
                <a:solidFill>
                  <a:srgbClr val="6CB255"/>
                </a:solidFill>
              </a:rPr>
              <a:t>(b)</a:t>
            </a:r>
            <a:r>
              <a:rPr lang="en-US" sz="1400" dirty="0"/>
              <a:t> In this micrograph, bacteria are visualized using fluorescence microscopy. (credit a: modification of work by Dr. Bob </a:t>
            </a:r>
            <a:r>
              <a:rPr lang="en-US" sz="1400" dirty="0" err="1"/>
              <a:t>Embley</a:t>
            </a:r>
            <a:r>
              <a:rPr lang="en-US" sz="1400" dirty="0"/>
              <a:t>, NOAA PMEL, Chief Scientist; credit b: modification of work by Ricardo </a:t>
            </a:r>
            <a:r>
              <a:rPr lang="en-US" sz="1400" dirty="0" err="1"/>
              <a:t>Murga</a:t>
            </a:r>
            <a:r>
              <a:rPr lang="en-US" sz="1400" dirty="0"/>
              <a:t>, Rodney </a:t>
            </a:r>
            <a:r>
              <a:rPr lang="en-US" sz="1400" dirty="0" err="1"/>
              <a:t>Donlan</a:t>
            </a:r>
            <a:r>
              <a:rPr lang="en-US" sz="1400" dirty="0"/>
              <a:t>, CDC; scale-bar data from Matt Russell)</a:t>
            </a:r>
          </a:p>
        </p:txBody>
      </p:sp>
      <p:pic>
        <p:nvPicPr>
          <p:cNvPr id="11" name="Figure" descr="The part a photo shows a reddish-yellow mound with small chimneys growing out of it. Part b micrograph shows rod-shaped bacteria about two microns long swimming over a thicker mat of bacteri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117" b="-4117"/>
          <a:stretch>
            <a:fillRect/>
          </a:stretch>
        </p:blipFill>
        <p:spPr/>
      </p:pic>
      <p:pic>
        <p:nvPicPr>
          <p:cNvPr id="9" name="OpenStaxLogo" descr="openstax college logo">
            <a:extLst>
              <a:ext uri="{FF2B5EF4-FFF2-40B4-BE49-F238E27FC236}">
                <a16:creationId xmlns:a16="http://schemas.microsoft.com/office/drawing/2014/main" id="{5FC474C8-306E-41F9-A95F-F0223603C96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22.2</a:t>
            </a:r>
          </a:p>
        </p:txBody>
      </p:sp>
    </p:spTree>
    <p:extLst>
      <p:ext uri="{BB962C8B-B14F-4D97-AF65-F5344CB8AC3E}">
        <p14:creationId xmlns:p14="http://schemas.microsoft.com/office/powerpoint/2010/main" val="3341101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4D1516D-6DE4-4716-9F67-6072F487CEA6}"/>
              </a:ext>
            </a:extLst>
          </p:cNvPr>
          <p:cNvSpPr>
            <a:spLocks noGrp="1"/>
          </p:cNvSpPr>
          <p:nvPr>
            <p:ph type="ftr" sz="quarter" idx="11"/>
          </p:nvPr>
        </p:nvSpPr>
        <p:spPr>
          <a:xfrm>
            <a:off x="674254"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pPr marL="342900" indent="-342900">
              <a:buAutoNum type="alphaLcParenBoth"/>
            </a:pPr>
            <a:r>
              <a:rPr lang="en-US" sz="1300" dirty="0"/>
              <a:t>Cleaning up oil after the Valdez spill in Alaska, workers hosed oil from beaches and then used a floating boom to corral the oil, which was finally skimmed from the water surface. Some species of bacteria are able to solubilize and degrade the oil.</a:t>
            </a:r>
          </a:p>
          <a:p>
            <a:pPr marL="342900" indent="-342900">
              <a:buAutoNum type="alphaLcParenBoth"/>
            </a:pPr>
            <a:r>
              <a:rPr lang="en-US" sz="1300" dirty="0"/>
              <a:t>One of the most catastrophic consequences of oil spills is the damage to fauna. (credit a: modification of work by NOAA; credit b: modification of work by GOLUBENKOV, NGO: Saving Taman)</a:t>
            </a:r>
          </a:p>
        </p:txBody>
      </p:sp>
      <p:pic>
        <p:nvPicPr>
          <p:cNvPr id="4" name="Figure" descr="Part a: This photo shows two men in yellow raingear hosing off oil-drenched rocks on a sea-shore. Part b: This photo shows an oil-drenched bird sitting in oily wat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2006" b="-12006"/>
          <a:stretch>
            <a:fillRect/>
          </a:stretch>
        </p:blipFill>
        <p:spPr/>
      </p:pic>
      <p:pic>
        <p:nvPicPr>
          <p:cNvPr id="9" name="OpenStaxLogo" descr="openstax college logo">
            <a:extLst>
              <a:ext uri="{FF2B5EF4-FFF2-40B4-BE49-F238E27FC236}">
                <a16:creationId xmlns:a16="http://schemas.microsoft.com/office/drawing/2014/main" id="{A1F7E980-020B-4619-A3AA-F028507FB6B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22.29 </a:t>
            </a:r>
          </a:p>
        </p:txBody>
      </p:sp>
    </p:spTree>
    <p:extLst>
      <p:ext uri="{BB962C8B-B14F-4D97-AF65-F5344CB8AC3E}">
        <p14:creationId xmlns:p14="http://schemas.microsoft.com/office/powerpoint/2010/main" val="179557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9A03214-59A0-4891-8B01-A3B42F204566}"/>
              </a:ext>
            </a:extLst>
          </p:cNvPr>
          <p:cNvSpPr>
            <a:spLocks noGrp="1"/>
          </p:cNvSpPr>
          <p:nvPr>
            <p:ph type="ftr" sz="quarter" idx="11"/>
          </p:nvPr>
        </p:nvSpPr>
        <p:spPr>
          <a:xfrm>
            <a:off x="674254"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scanning electron micrograph shows </a:t>
            </a:r>
            <a:r>
              <a:rPr lang="en-US" sz="1600" i="1" dirty="0"/>
              <a:t>Clostridium </a:t>
            </a:r>
            <a:r>
              <a:rPr lang="en-US" sz="1600" i="1" dirty="0" err="1"/>
              <a:t>difficile</a:t>
            </a:r>
            <a:r>
              <a:rPr lang="en-US" sz="1600" dirty="0"/>
              <a:t>, a Gram-positive, rod-shaped bacterium that causes severe diarrhea. Infection commonly occurs after the normal gut fauna is eradicated by antibiotics. (credit: modification of work by CDC, HHS; scale-bar data from Matt Russell)</a:t>
            </a:r>
          </a:p>
        </p:txBody>
      </p:sp>
      <p:pic>
        <p:nvPicPr>
          <p:cNvPr id="3" name="Figure" descr="Micrograph shows small clusters of white rod-shaped bacteria against a dark backgroun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542" r="-17542"/>
          <a:stretch>
            <a:fillRect/>
          </a:stretch>
        </p:blipFill>
        <p:spPr/>
      </p:pic>
      <p:pic>
        <p:nvPicPr>
          <p:cNvPr id="9" name="OpenStaxLogo" descr="openstax college logo">
            <a:extLst>
              <a:ext uri="{FF2B5EF4-FFF2-40B4-BE49-F238E27FC236}">
                <a16:creationId xmlns:a16="http://schemas.microsoft.com/office/drawing/2014/main" id="{A6AD0493-8522-4FE4-A6C4-0A2B77B1A3D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22.30 </a:t>
            </a:r>
          </a:p>
        </p:txBody>
      </p:sp>
    </p:spTree>
    <p:extLst>
      <p:ext uri="{BB962C8B-B14F-4D97-AF65-F5344CB8AC3E}">
        <p14:creationId xmlns:p14="http://schemas.microsoft.com/office/powerpoint/2010/main" val="3574687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B59BC25-9669-461F-90D4-63BE47FD96DB}"/>
              </a:ext>
            </a:extLst>
          </p:cNvPr>
          <p:cNvSpPr>
            <a:spLocks noGrp="1"/>
          </p:cNvSpPr>
          <p:nvPr>
            <p:ph type="ftr" sz="quarter" idx="11"/>
          </p:nvPr>
        </p:nvSpPr>
        <p:spPr>
          <a:xfrm>
            <a:off x="674254"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pPr marL="342900" indent="-342900">
              <a:buAutoNum type="alphaLcParenBoth"/>
            </a:pPr>
            <a:r>
              <a:rPr lang="en-US" sz="1600" dirty="0"/>
              <a:t>These living </a:t>
            </a:r>
            <a:r>
              <a:rPr lang="en-US" sz="1600" dirty="0" err="1"/>
              <a:t>stromatolites</a:t>
            </a:r>
            <a:r>
              <a:rPr lang="en-US" sz="1600" dirty="0"/>
              <a:t> are located in Shark Bay, Australia.</a:t>
            </a:r>
          </a:p>
          <a:p>
            <a:pPr marL="342900" indent="-342900">
              <a:buAutoNum type="alphaLcParenBoth"/>
            </a:pPr>
            <a:r>
              <a:rPr lang="en-US" sz="1600" dirty="0"/>
              <a:t>These fossilized </a:t>
            </a:r>
            <a:r>
              <a:rPr lang="en-US" sz="1600" dirty="0" err="1"/>
              <a:t>stromatolites</a:t>
            </a:r>
            <a:r>
              <a:rPr lang="en-US" sz="1600" dirty="0"/>
              <a:t>, found in Glacier National Park, Montana, are nearly 1.5 billion years old. (credit a: Robert Young; credit b: P. </a:t>
            </a:r>
            <a:r>
              <a:rPr lang="en-US" sz="1600" dirty="0" err="1"/>
              <a:t>Carrara</a:t>
            </a:r>
            <a:r>
              <a:rPr lang="en-US" sz="1600" dirty="0"/>
              <a:t>, NPS)</a:t>
            </a:r>
          </a:p>
        </p:txBody>
      </p:sp>
      <p:pic>
        <p:nvPicPr>
          <p:cNvPr id="11" name="Figure" descr="Photo A shows a mass of gray mounds in shallow water. Photo B shows a swirl patter in white and gray marbled rock."/>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715" b="-9715"/>
          <a:stretch>
            <a:fillRect/>
          </a:stretch>
        </p:blipFill>
        <p:spPr/>
      </p:pic>
      <p:pic>
        <p:nvPicPr>
          <p:cNvPr id="9" name="OpenStaxLogo" descr="openstax college logo">
            <a:extLst>
              <a:ext uri="{FF2B5EF4-FFF2-40B4-BE49-F238E27FC236}">
                <a16:creationId xmlns:a16="http://schemas.microsoft.com/office/drawing/2014/main" id="{4343839C-1C0F-4DD3-8AE0-4A2DD1A5D22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22.3</a:t>
            </a:r>
          </a:p>
        </p:txBody>
      </p:sp>
    </p:spTree>
    <p:extLst>
      <p:ext uri="{BB962C8B-B14F-4D97-AF65-F5344CB8AC3E}">
        <p14:creationId xmlns:p14="http://schemas.microsoft.com/office/powerpoint/2010/main" val="1873502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1AD70CA-B80A-40DB-97CC-E3CB0CAEBFD0}"/>
              </a:ext>
            </a:extLst>
          </p:cNvPr>
          <p:cNvSpPr>
            <a:spLocks noGrp="1"/>
          </p:cNvSpPr>
          <p:nvPr>
            <p:ph type="ftr" sz="quarter" idx="11"/>
          </p:nvPr>
        </p:nvSpPr>
        <p:spPr>
          <a:xfrm>
            <a:off x="674254"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20000"/>
          </a:bodyPr>
          <a:lstStyle/>
          <a:p>
            <a:r>
              <a:rPr lang="en-US" sz="1700" dirty="0"/>
              <a:t>This hot spring in Yellowstone National Park flows toward the foreground. Cyanobacteria in the spring are green, and as water flows down the gradient, the intensity of the color increases as cell density increases. The water is cooler at the edges of the stream than in the center, causing the edges to appear greener. (credit: Graciela </a:t>
            </a:r>
            <a:r>
              <a:rPr lang="en-US" sz="1700" dirty="0" err="1"/>
              <a:t>Brelles-Mariño</a:t>
            </a:r>
            <a:r>
              <a:rPr lang="en-US" sz="1200" dirty="0"/>
              <a:t>)</a:t>
            </a:r>
            <a:endParaRPr lang="en-US" sz="1600" dirty="0"/>
          </a:p>
        </p:txBody>
      </p:sp>
      <p:pic>
        <p:nvPicPr>
          <p:cNvPr id="11" name="Figure" descr="This photo shows a woman squatting next to a stream of green-colored wat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598" r="-36598"/>
          <a:stretch>
            <a:fillRect/>
          </a:stretch>
        </p:blipFill>
        <p:spPr/>
      </p:pic>
      <p:pic>
        <p:nvPicPr>
          <p:cNvPr id="9" name="OpenStaxLogo" descr="openstax college logo">
            <a:extLst>
              <a:ext uri="{FF2B5EF4-FFF2-40B4-BE49-F238E27FC236}">
                <a16:creationId xmlns:a16="http://schemas.microsoft.com/office/drawing/2014/main" id="{A9266CF8-5020-4EE1-8FA6-A1EAAEE1F2E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22.4</a:t>
            </a:r>
          </a:p>
        </p:txBody>
      </p:sp>
    </p:spTree>
    <p:extLst>
      <p:ext uri="{BB962C8B-B14F-4D97-AF65-F5344CB8AC3E}">
        <p14:creationId xmlns:p14="http://schemas.microsoft.com/office/powerpoint/2010/main" val="3521933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4878B37-C65B-4FB0-B9F5-F4C10D0CF785}"/>
              </a:ext>
            </a:extLst>
          </p:cNvPr>
          <p:cNvSpPr>
            <a:spLocks noGrp="1"/>
          </p:cNvSpPr>
          <p:nvPr>
            <p:ph type="ftr" sz="quarter" idx="11"/>
          </p:nvPr>
        </p:nvSpPr>
        <p:spPr>
          <a:xfrm>
            <a:off x="674254"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i="1" dirty="0" err="1">
                <a:solidFill>
                  <a:schemeClr val="tx1"/>
                </a:solidFill>
              </a:rPr>
              <a:t>Deinococcus</a:t>
            </a:r>
            <a:r>
              <a:rPr lang="en-US" sz="1600" i="1" dirty="0">
                <a:solidFill>
                  <a:schemeClr val="tx1"/>
                </a:solidFill>
              </a:rPr>
              <a:t> </a:t>
            </a:r>
            <a:r>
              <a:rPr lang="en-US" sz="1600" i="1" dirty="0" err="1">
                <a:solidFill>
                  <a:schemeClr val="tx1"/>
                </a:solidFill>
              </a:rPr>
              <a:t>radiodurans</a:t>
            </a:r>
            <a:r>
              <a:rPr lang="en-US" sz="1600" dirty="0">
                <a:solidFill>
                  <a:schemeClr val="tx1"/>
                </a:solidFill>
              </a:rPr>
              <a:t>, visualized in this false color transmission electron micrograph, is a prokaryote that can tolerate very high doses of ionizing radiation. It has developed DNA repair mechanisms that allow it to reconstruct its chromosome even if it has been broken into hundreds of pieces by radiation or heat. (credit: modification of work by Michael Daly; scale-bar data from Matt Russell)</a:t>
            </a:r>
          </a:p>
        </p:txBody>
      </p:sp>
      <p:pic>
        <p:nvPicPr>
          <p:cNvPr id="2" name="Figure" descr="This micrograph shows an oval Deinococcus about 2.5 microns in diameter cell dividin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6731" b="-6731"/>
          <a:stretch>
            <a:fillRect/>
          </a:stretch>
        </p:blipFill>
        <p:spPr>
          <a:xfrm>
            <a:off x="457200" y="1108075"/>
            <a:ext cx="4032250" cy="5256213"/>
          </a:xfrm>
        </p:spPr>
      </p:pic>
      <p:pic>
        <p:nvPicPr>
          <p:cNvPr id="7" name="OpenStaxLogo" descr="openstax college logo">
            <a:extLst>
              <a:ext uri="{FF2B5EF4-FFF2-40B4-BE49-F238E27FC236}">
                <a16:creationId xmlns:a16="http://schemas.microsoft.com/office/drawing/2014/main" id="{9C47B90D-D74C-4915-991C-2C752FB3008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22.5</a:t>
            </a:r>
          </a:p>
        </p:txBody>
      </p:sp>
    </p:spTree>
    <p:extLst>
      <p:ext uri="{BB962C8B-B14F-4D97-AF65-F5344CB8AC3E}">
        <p14:creationId xmlns:p14="http://schemas.microsoft.com/office/powerpoint/2010/main" val="3624890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51C5B0EB-1AE0-4283-B2BA-DFD5564857EE}"/>
              </a:ext>
            </a:extLst>
          </p:cNvPr>
          <p:cNvSpPr>
            <a:spLocks noGrp="1"/>
          </p:cNvSpPr>
          <p:nvPr>
            <p:ph type="ftr" sz="quarter" idx="11"/>
          </p:nvPr>
        </p:nvSpPr>
        <p:spPr>
          <a:xfrm>
            <a:off x="674254"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57200" y="4843982"/>
            <a:ext cx="8062912" cy="1518718"/>
          </a:xfrm>
        </p:spPr>
        <p:txBody>
          <a:bodyPr>
            <a:noAutofit/>
          </a:bodyPr>
          <a:lstStyle/>
          <a:p>
            <a:pPr marL="342900" indent="-342900">
              <a:buAutoNum type="alphaLcParenBoth"/>
            </a:pPr>
            <a:r>
              <a:rPr lang="en-US" sz="1600" dirty="0"/>
              <a:t>The Dead Sea is </a:t>
            </a:r>
            <a:r>
              <a:rPr lang="en-US" sz="1600" dirty="0" err="1"/>
              <a:t>hypersaline</a:t>
            </a:r>
            <a:r>
              <a:rPr lang="en-US" sz="1600" dirty="0"/>
              <a:t>. Nevertheless, salt-tolerant bacteria thrive in this sea.</a:t>
            </a:r>
          </a:p>
          <a:p>
            <a:pPr marL="342900" indent="-342900">
              <a:buAutoNum type="alphaLcParenBoth"/>
            </a:pPr>
            <a:r>
              <a:rPr lang="en-US" sz="1600" dirty="0"/>
              <a:t>These </a:t>
            </a:r>
            <a:r>
              <a:rPr lang="en-US" sz="1600" dirty="0" err="1"/>
              <a:t>halobacteria</a:t>
            </a:r>
            <a:r>
              <a:rPr lang="en-US" sz="1600" dirty="0"/>
              <a:t> cells can form salt-tolerant bacterial mats. (credit a: </a:t>
            </a:r>
            <a:r>
              <a:rPr lang="en-US" sz="1600" dirty="0" err="1"/>
              <a:t>Julien</a:t>
            </a:r>
            <a:r>
              <a:rPr lang="en-US" sz="1600" dirty="0"/>
              <a:t> </a:t>
            </a:r>
            <a:r>
              <a:rPr lang="en-US" sz="1600" dirty="0" err="1"/>
              <a:t>Menichini</a:t>
            </a:r>
            <a:r>
              <a:rPr lang="en-US" sz="1600" dirty="0"/>
              <a:t>; credit b: NASA; scale-bar data from Matt Russell)</a:t>
            </a:r>
          </a:p>
        </p:txBody>
      </p:sp>
      <p:pic>
        <p:nvPicPr>
          <p:cNvPr id="6" name="Figure" descr="Photo A shows the Dead Sea and its accompanying brown shoreline. Micrograph B shows rod-shaped halobacteri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051" b="-3051"/>
          <a:stretch>
            <a:fillRect/>
          </a:stretch>
        </p:blipFill>
        <p:spPr/>
      </p:pic>
      <p:pic>
        <p:nvPicPr>
          <p:cNvPr id="10" name="OpenStaxLogo" descr="openstax college logo">
            <a:extLst>
              <a:ext uri="{FF2B5EF4-FFF2-40B4-BE49-F238E27FC236}">
                <a16:creationId xmlns:a16="http://schemas.microsoft.com/office/drawing/2014/main" id="{C66F80CC-5E17-457A-B495-C3559F8120C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22.6</a:t>
            </a:r>
          </a:p>
        </p:txBody>
      </p:sp>
    </p:spTree>
    <p:extLst>
      <p:ext uri="{BB962C8B-B14F-4D97-AF65-F5344CB8AC3E}">
        <p14:creationId xmlns:p14="http://schemas.microsoft.com/office/powerpoint/2010/main" val="241609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D0979E4-3B0D-410B-8F09-5D6E1452C61C}"/>
              </a:ext>
            </a:extLst>
          </p:cNvPr>
          <p:cNvSpPr>
            <a:spLocks noGrp="1"/>
          </p:cNvSpPr>
          <p:nvPr>
            <p:ph type="ftr" sz="quarter" idx="11"/>
          </p:nvPr>
        </p:nvSpPr>
        <p:spPr>
          <a:xfrm>
            <a:off x="674254"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57200" y="4843982"/>
            <a:ext cx="8062912" cy="1518718"/>
          </a:xfrm>
        </p:spPr>
        <p:txBody>
          <a:bodyPr>
            <a:noAutofit/>
          </a:bodyPr>
          <a:lstStyle/>
          <a:p>
            <a:r>
              <a:rPr lang="en-US" sz="1500" dirty="0"/>
              <a:t>In these agar plates, the growth medium is supplemented with red blood cells. Blood agar becomes transparent in the presence of hemolytic </a:t>
            </a:r>
            <a:r>
              <a:rPr lang="en-US" sz="1500" i="1" dirty="0"/>
              <a:t>Streptococcus</a:t>
            </a:r>
            <a:r>
              <a:rPr lang="en-US" sz="1500" dirty="0"/>
              <a:t>, which destroys red blood cells and is used to diagnose </a:t>
            </a:r>
            <a:r>
              <a:rPr lang="en-US" sz="1500" i="1" dirty="0"/>
              <a:t>Streptococcus </a:t>
            </a:r>
            <a:r>
              <a:rPr lang="en-US" sz="1500" dirty="0"/>
              <a:t>infections. The plate on the left is inoculated with non-hemolytic </a:t>
            </a:r>
            <a:r>
              <a:rPr lang="en-US" sz="1500" i="1" dirty="0"/>
              <a:t>Staphylococcus </a:t>
            </a:r>
            <a:r>
              <a:rPr lang="en-US" sz="1500" dirty="0"/>
              <a:t>(large white colonies), and the plate on the right is inoculated with hemolytic </a:t>
            </a:r>
            <a:r>
              <a:rPr lang="en-US" sz="1500" i="1" dirty="0"/>
              <a:t>Streptococcus </a:t>
            </a:r>
            <a:r>
              <a:rPr lang="en-US" sz="1500" dirty="0"/>
              <a:t>(tiny clear colonies). If you look closely at the right plate, you can see that the agar surrounding the bacteria has turned clear. (credit: Bill Branson, NCI)</a:t>
            </a:r>
          </a:p>
        </p:txBody>
      </p:sp>
      <p:pic>
        <p:nvPicPr>
          <p:cNvPr id="9" name="Figure" descr="Two bacterial plates with red agar are shown. Both plates are covered with bacterial colonies. On the right plate, which contains hemolytic bacteria, the red agar has turned clear where bacteria are growing. On the left plate, which contains non-hemolytic bacteria, the agar is not clea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859" r="-26859"/>
          <a:stretch>
            <a:fillRect/>
          </a:stretch>
        </p:blipFill>
        <p:spPr/>
      </p:pic>
      <p:pic>
        <p:nvPicPr>
          <p:cNvPr id="10" name="OpenStaxLogo" descr="openstax college logo">
            <a:extLst>
              <a:ext uri="{FF2B5EF4-FFF2-40B4-BE49-F238E27FC236}">
                <a16:creationId xmlns:a16="http://schemas.microsoft.com/office/drawing/2014/main" id="{51E42410-F258-496A-A700-AD55E4D7D09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22.7</a:t>
            </a:r>
          </a:p>
        </p:txBody>
      </p:sp>
    </p:spTree>
    <p:extLst>
      <p:ext uri="{BB962C8B-B14F-4D97-AF65-F5344CB8AC3E}">
        <p14:creationId xmlns:p14="http://schemas.microsoft.com/office/powerpoint/2010/main" val="3247416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92CE2D6-E289-4E4D-A673-EBD90EFD2308}"/>
              </a:ext>
            </a:extLst>
          </p:cNvPr>
          <p:cNvSpPr>
            <a:spLocks noGrp="1"/>
          </p:cNvSpPr>
          <p:nvPr>
            <p:ph type="ftr" sz="quarter" idx="11"/>
          </p:nvPr>
        </p:nvSpPr>
        <p:spPr>
          <a:xfrm>
            <a:off x="674254"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57200" y="4843982"/>
            <a:ext cx="8062912" cy="1518718"/>
          </a:xfrm>
        </p:spPr>
        <p:txBody>
          <a:bodyPr>
            <a:normAutofit lnSpcReduction="10000"/>
          </a:bodyPr>
          <a:lstStyle/>
          <a:p>
            <a:r>
              <a:rPr lang="en-US" sz="1300" dirty="0"/>
              <a:t>Five stages of biofilm development are shown. During stage 1, initial attachment, </a:t>
            </a:r>
            <a:r>
              <a:rPr lang="nl-NL" sz="1300" dirty="0" err="1"/>
              <a:t>bacteria</a:t>
            </a:r>
            <a:r>
              <a:rPr lang="nl-NL" sz="1300" dirty="0"/>
              <a:t> </a:t>
            </a:r>
            <a:r>
              <a:rPr lang="nl-NL" sz="1300" dirty="0" err="1"/>
              <a:t>adhere</a:t>
            </a:r>
            <a:r>
              <a:rPr lang="nl-NL" sz="1300" dirty="0"/>
              <a:t> </a:t>
            </a:r>
            <a:r>
              <a:rPr lang="nl-NL" sz="1300" dirty="0" err="1"/>
              <a:t>to</a:t>
            </a:r>
            <a:r>
              <a:rPr lang="nl-NL" sz="1300" dirty="0"/>
              <a:t> a </a:t>
            </a:r>
            <a:r>
              <a:rPr lang="nl-NL" sz="1300" dirty="0" err="1"/>
              <a:t>solid</a:t>
            </a:r>
            <a:r>
              <a:rPr lang="nl-NL" sz="1300" dirty="0"/>
              <a:t> </a:t>
            </a:r>
            <a:r>
              <a:rPr lang="nl-NL" sz="1300" dirty="0" err="1"/>
              <a:t>surface</a:t>
            </a:r>
            <a:r>
              <a:rPr lang="nl-NL" sz="1300" dirty="0"/>
              <a:t> via </a:t>
            </a:r>
            <a:r>
              <a:rPr lang="nl-NL" sz="1300" dirty="0" err="1"/>
              <a:t>weak</a:t>
            </a:r>
            <a:r>
              <a:rPr lang="nl-NL" sz="1300" dirty="0"/>
              <a:t> van der Waals </a:t>
            </a:r>
            <a:r>
              <a:rPr lang="nl-NL" sz="1300" dirty="0" err="1"/>
              <a:t>interactions</a:t>
            </a:r>
            <a:r>
              <a:rPr lang="nl-NL" sz="1300" dirty="0"/>
              <a:t>. </a:t>
            </a:r>
            <a:r>
              <a:rPr lang="nl-NL" sz="1300" dirty="0" err="1"/>
              <a:t>During</a:t>
            </a:r>
            <a:r>
              <a:rPr lang="nl-NL" sz="1300" dirty="0"/>
              <a:t> stage 2, </a:t>
            </a:r>
            <a:r>
              <a:rPr lang="en-US" sz="1300" dirty="0"/>
              <a:t>irreversible attachment, </a:t>
            </a:r>
            <a:r>
              <a:rPr lang="en-US" sz="1300" dirty="0" err="1"/>
              <a:t>hairlike</a:t>
            </a:r>
            <a:r>
              <a:rPr lang="en-US" sz="1300" dirty="0"/>
              <a:t> appendages called </a:t>
            </a:r>
            <a:r>
              <a:rPr lang="en-US" sz="1300" dirty="0" err="1"/>
              <a:t>pili</a:t>
            </a:r>
            <a:r>
              <a:rPr lang="en-US" sz="1300" dirty="0"/>
              <a:t> permanently anchor the bacteria to the surface. During stage 3, maturation I, the biofilm grows through cell division and recruitment of other bacteria. An extracellular matrix composed primarily of polysaccharides holds the biofilm together. During stage 4, maturation II, the biofilm continues to grow and takes on a more complex shape. During stage 5, dispersal, the biofilm matrix is partly broken down, allowing some bacteria to escape and colonize another surface. Micrographs of a </a:t>
            </a:r>
            <a:r>
              <a:rPr lang="en-US" sz="1300" i="1" dirty="0"/>
              <a:t>Pseudomonas </a:t>
            </a:r>
            <a:r>
              <a:rPr lang="en-US" sz="1300" i="1" dirty="0" err="1"/>
              <a:t>aeruginosa</a:t>
            </a:r>
            <a:r>
              <a:rPr lang="en-US" sz="1300" i="1" dirty="0"/>
              <a:t> </a:t>
            </a:r>
            <a:r>
              <a:rPr lang="en-US" sz="1300" dirty="0"/>
              <a:t>biofilm in each of the stages of development are shown. (credit: D. Davis, Don </a:t>
            </a:r>
            <a:r>
              <a:rPr lang="nl-NL" sz="1300" dirty="0"/>
              <a:t>Monroe, </a:t>
            </a:r>
            <a:r>
              <a:rPr lang="nl-NL" sz="1300" dirty="0" err="1"/>
              <a:t>PLoS</a:t>
            </a:r>
            <a:r>
              <a:rPr lang="nl-NL" sz="1300" dirty="0"/>
              <a:t>)</a:t>
            </a:r>
            <a:endParaRPr lang="en-US" sz="1300" dirty="0"/>
          </a:p>
        </p:txBody>
      </p:sp>
      <p:pic>
        <p:nvPicPr>
          <p:cNvPr id="9" name="Figure" descr="During the first stage of biofilm development, a few bacteria adhere to a surface. During stage 2, the bacteria grow hairy appendages called pili. During stage 3, the microfilm grows into lumpy colonies. In stage 4, the microfilm grows into a more ball-like shape that is anchored to the surface by a smaller clump of bacteria. In stage 5, the ball of bacteria is larger, and bacteria with flagella swim awa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1492" r="-21492"/>
          <a:stretch>
            <a:fillRect/>
          </a:stretch>
        </p:blipFill>
        <p:spPr/>
      </p:pic>
      <p:pic>
        <p:nvPicPr>
          <p:cNvPr id="10" name="OpenStaxLogo" descr="openstax college logo">
            <a:extLst>
              <a:ext uri="{FF2B5EF4-FFF2-40B4-BE49-F238E27FC236}">
                <a16:creationId xmlns:a16="http://schemas.microsoft.com/office/drawing/2014/main" id="{69E53431-395E-4FB7-B3F8-90A3DA8F897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22.8</a:t>
            </a:r>
          </a:p>
        </p:txBody>
      </p:sp>
    </p:spTree>
    <p:extLst>
      <p:ext uri="{BB962C8B-B14F-4D97-AF65-F5344CB8AC3E}">
        <p14:creationId xmlns:p14="http://schemas.microsoft.com/office/powerpoint/2010/main" val="17150181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862</TotalTime>
  <Words>4006</Words>
  <Application>Microsoft Office PowerPoint</Application>
  <PresentationFormat>On-screen Show (4:3)</PresentationFormat>
  <Paragraphs>96</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Arial Black</vt:lpstr>
      <vt:lpstr>Calibri</vt:lpstr>
      <vt:lpstr>Essential</vt:lpstr>
      <vt:lpstr>Biology</vt:lpstr>
      <vt:lpstr>Figure 22.1</vt:lpstr>
      <vt:lpstr>Figure 22.2</vt:lpstr>
      <vt:lpstr>Figure 22.3</vt:lpstr>
      <vt:lpstr>Figure 22.4</vt:lpstr>
      <vt:lpstr>Figure 22.5</vt:lpstr>
      <vt:lpstr>Figure 22.6</vt:lpstr>
      <vt:lpstr>Figure 22.7</vt:lpstr>
      <vt:lpstr>Figure 22.8</vt:lpstr>
      <vt:lpstr>Figure 22.9</vt:lpstr>
      <vt:lpstr>Figure 22.10</vt:lpstr>
      <vt:lpstr>Figure 22.11</vt:lpstr>
      <vt:lpstr>Figure 22.12</vt:lpstr>
      <vt:lpstr>Figure 22.13</vt:lpstr>
      <vt:lpstr>Figure 22.14</vt:lpstr>
      <vt:lpstr>Figure 22.15</vt:lpstr>
      <vt:lpstr>Figure 22.16</vt:lpstr>
      <vt:lpstr>Figure 22.17</vt:lpstr>
      <vt:lpstr>Figure 22.18</vt:lpstr>
      <vt:lpstr>Figure 22.19</vt:lpstr>
      <vt:lpstr>Figure 22.20</vt:lpstr>
      <vt:lpstr>Figure 22.21</vt:lpstr>
      <vt:lpstr>Figure 22.22</vt:lpstr>
      <vt:lpstr>Figure 22.23</vt:lpstr>
      <vt:lpstr>Figure 22.24</vt:lpstr>
      <vt:lpstr>Figure 22.25</vt:lpstr>
      <vt:lpstr>Figure 22.26 </vt:lpstr>
      <vt:lpstr>Figure 22.27 </vt:lpstr>
      <vt:lpstr>Figure 22.28 </vt:lpstr>
      <vt:lpstr>Figure 22.29 </vt:lpstr>
      <vt:lpstr>Figure 22.30 </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22 - PROKARYOTES: BACTERIA AND ARCHAEA</dc:title>
  <dc:creator>Spuddy McSpare</dc:creator>
  <cp:lastModifiedBy>Conversion_02</cp:lastModifiedBy>
  <cp:revision>269</cp:revision>
  <cp:lastPrinted>2013-06-09T21:41:08Z</cp:lastPrinted>
  <dcterms:created xsi:type="dcterms:W3CDTF">2012-06-04T02:13:36Z</dcterms:created>
  <dcterms:modified xsi:type="dcterms:W3CDTF">2017-09-19T20:10:48Z</dcterms:modified>
</cp:coreProperties>
</file>