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7"/>
  </p:notesMasterIdLst>
  <p:handoutMasterIdLst>
    <p:handoutMasterId r:id="rId38"/>
  </p:handoutMasterIdLst>
  <p:sldIdLst>
    <p:sldId id="256" r:id="rId2"/>
    <p:sldId id="277" r:id="rId3"/>
    <p:sldId id="358" r:id="rId4"/>
    <p:sldId id="359" r:id="rId5"/>
    <p:sldId id="360" r:id="rId6"/>
    <p:sldId id="393" r:id="rId7"/>
    <p:sldId id="394" r:id="rId8"/>
    <p:sldId id="395" r:id="rId9"/>
    <p:sldId id="396" r:id="rId10"/>
    <p:sldId id="400" r:id="rId11"/>
    <p:sldId id="401" r:id="rId12"/>
    <p:sldId id="365" r:id="rId13"/>
    <p:sldId id="366" r:id="rId14"/>
    <p:sldId id="367" r:id="rId15"/>
    <p:sldId id="368" r:id="rId16"/>
    <p:sldId id="375" r:id="rId17"/>
    <p:sldId id="402" r:id="rId18"/>
    <p:sldId id="403" r:id="rId19"/>
    <p:sldId id="369" r:id="rId20"/>
    <p:sldId id="330" r:id="rId21"/>
    <p:sldId id="380" r:id="rId22"/>
    <p:sldId id="381" r:id="rId23"/>
    <p:sldId id="382" r:id="rId24"/>
    <p:sldId id="383" r:id="rId25"/>
    <p:sldId id="384" r:id="rId26"/>
    <p:sldId id="385" r:id="rId27"/>
    <p:sldId id="386" r:id="rId28"/>
    <p:sldId id="387" r:id="rId29"/>
    <p:sldId id="388" r:id="rId30"/>
    <p:sldId id="389" r:id="rId31"/>
    <p:sldId id="404" r:id="rId32"/>
    <p:sldId id="405" r:id="rId33"/>
    <p:sldId id="390" r:id="rId34"/>
    <p:sldId id="391" r:id="rId35"/>
    <p:sldId id="3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14" autoAdjust="0"/>
  </p:normalViewPr>
  <p:slideViewPr>
    <p:cSldViewPr snapToGrid="0" snapToObjects="1">
      <p:cViewPr varScale="1">
        <p:scale>
          <a:sx n="108" d="100"/>
          <a:sy n="108" d="100"/>
        </p:scale>
        <p:origin x="17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500B9-7942-432C-A71F-F31B9CD688EF}" type="datetimeFigureOut">
              <a:rPr lang="en-US" smtClean="0"/>
              <a:t>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23F9E-8027-4027-A97C-DB1BBCE8510D}" type="slidenum">
              <a:rPr lang="en-US" smtClean="0"/>
              <a:t>‹#›</a:t>
            </a:fld>
            <a:endParaRPr lang="en-US"/>
          </a:p>
        </p:txBody>
      </p:sp>
    </p:spTree>
    <p:extLst>
      <p:ext uri="{BB962C8B-B14F-4D97-AF65-F5344CB8AC3E}">
        <p14:creationId xmlns:p14="http://schemas.microsoft.com/office/powerpoint/2010/main" val="10484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20,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a:t>Click to edit</a:t>
            </a:r>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20,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5FD5BB9B-BBD5-4EE7-9A2E-2DB999C453E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A4EDCBC8-E638-4D0A-BE95-0AF6EBDBE1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23 PROTISTS</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5644C86F-EA79-482C-8503-B67F1FD86EFE}"/>
              </a:ext>
            </a:extLst>
          </p:cNvPr>
          <p:cNvSpPr>
            <a:spLocks noGrp="1"/>
          </p:cNvSpPr>
          <p:nvPr>
            <p:ph type="title" idx="4294967295"/>
          </p:nvPr>
        </p:nvSpPr>
        <p:spPr>
          <a:xfrm>
            <a:off x="0" y="693428"/>
            <a:ext cx="9144000" cy="734640"/>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F80E0D-83E8-4556-A7E3-C99768E5995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diagram shows a proposed classification of the domain </a:t>
            </a:r>
            <a:r>
              <a:rPr lang="en-US" sz="1600" dirty="0" err="1">
                <a:solidFill>
                  <a:schemeClr val="tx1"/>
                </a:solidFill>
              </a:rPr>
              <a:t>Eukara</a:t>
            </a:r>
            <a:r>
              <a:rPr lang="en-US" sz="1600" dirty="0">
                <a:solidFill>
                  <a:schemeClr val="tx1"/>
                </a:solidFill>
              </a:rPr>
              <a:t>. Currently, the domain </a:t>
            </a:r>
            <a:r>
              <a:rPr lang="en-US" sz="1600" dirty="0" err="1">
                <a:solidFill>
                  <a:schemeClr val="tx1"/>
                </a:solidFill>
              </a:rPr>
              <a:t>Eukarya</a:t>
            </a:r>
            <a:r>
              <a:rPr lang="en-US" sz="1600" dirty="0">
                <a:solidFill>
                  <a:schemeClr val="tx1"/>
                </a:solidFill>
              </a:rPr>
              <a:t> is divided into six </a:t>
            </a:r>
            <a:r>
              <a:rPr lang="en-US" sz="1600" dirty="0" err="1">
                <a:solidFill>
                  <a:schemeClr val="tx1"/>
                </a:solidFill>
              </a:rPr>
              <a:t>supergroups</a:t>
            </a:r>
            <a:r>
              <a:rPr lang="en-US" sz="1600" dirty="0">
                <a:solidFill>
                  <a:schemeClr val="tx1"/>
                </a:solidFill>
              </a:rPr>
              <a:t>. Within each </a:t>
            </a:r>
            <a:r>
              <a:rPr lang="en-US" sz="1600" dirty="0" err="1">
                <a:solidFill>
                  <a:schemeClr val="tx1"/>
                </a:solidFill>
              </a:rPr>
              <a:t>supergroup</a:t>
            </a:r>
            <a:r>
              <a:rPr lang="en-US" sz="1600" dirty="0">
                <a:solidFill>
                  <a:schemeClr val="tx1"/>
                </a:solidFill>
              </a:rPr>
              <a:t> are multiple kingdoms. Dotted lines indicate suggested evolutionary relationships that remain under debate.</a:t>
            </a:r>
          </a:p>
        </p:txBody>
      </p:sp>
      <p:pic>
        <p:nvPicPr>
          <p:cNvPr id="2" name="Figure" descr="The chart shows the relationship of eukaryotic supergroups, which all arose from a common eukaryotic ancestor. The six groups are Excavata, Chromalveolata, Rhizaria, Archaeplastida, Amoebozoa, and Opisthokonta. Excavata includes the kingdoms diplomonads, parabasalids, and euglenozoans. Chromalveolata includes the kingdoms dinoflagellates, apicomplexans, and ciliates, all within the alveolate lineage, and the diatoms, golden algae, brown algae, and oomycetes, all within the stramenopile lineage. Rhizaria includes cercozoans, forams, and radiolarians. Archaeplastida includes red algae and two kingdoms of green algae, chlorophytes and charophytes, and land plants. Amoebozoa includes slime molds, gymnamoebas, and entamoebas. Opisthokonta includes nucleariids, fungi, choanoflagellates, and anim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38" r="-4638"/>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6561385A-606F-41A6-A2A5-8B1C7BE3F9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23.9</a:t>
            </a:r>
          </a:p>
        </p:txBody>
      </p:sp>
    </p:spTree>
    <p:extLst>
      <p:ext uri="{BB962C8B-B14F-4D97-AF65-F5344CB8AC3E}">
        <p14:creationId xmlns:p14="http://schemas.microsoft.com/office/powerpoint/2010/main" val="415825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D77E7B7-4D74-42B4-85A4-67249F01FD3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micrograph shows Giardia, which is shaped like a corn kernel and about 12 to 15 microns in length. Three whip-like flagella protrude from the middle of the parasite, and a whip-like tail protrudes from the narrow back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492" b="-1449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mammalian intestinal parasite </a:t>
            </a:r>
            <a:r>
              <a:rPr lang="en-US" sz="1600" i="1" dirty="0">
                <a:solidFill>
                  <a:schemeClr val="tx1"/>
                </a:solidFill>
              </a:rPr>
              <a:t>Giardia </a:t>
            </a:r>
            <a:r>
              <a:rPr lang="en-US" sz="1600" i="1" dirty="0" err="1">
                <a:solidFill>
                  <a:schemeClr val="tx1"/>
                </a:solidFill>
              </a:rPr>
              <a:t>lamblia</a:t>
            </a:r>
            <a:r>
              <a:rPr lang="en-US" sz="1600" dirty="0">
                <a:solidFill>
                  <a:schemeClr val="tx1"/>
                </a:solidFill>
              </a:rPr>
              <a:t>, visualized here using scanning electron microscopy, is a waterborne </a:t>
            </a:r>
            <a:r>
              <a:rPr lang="en-US" sz="1600" dirty="0" err="1">
                <a:solidFill>
                  <a:schemeClr val="tx1"/>
                </a:solidFill>
              </a:rPr>
              <a:t>protist</a:t>
            </a:r>
            <a:r>
              <a:rPr lang="en-US" sz="1600" dirty="0">
                <a:solidFill>
                  <a:schemeClr val="tx1"/>
                </a:solidFill>
              </a:rPr>
              <a:t> that causes severe diarrhea when ingested. (credit: modification of work by Janice Carr, CDC; scale-bar data from Matt Russell)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23.10</a:t>
            </a:r>
          </a:p>
        </p:txBody>
      </p:sp>
      <p:pic>
        <p:nvPicPr>
          <p:cNvPr id="7" name="OpenStaxLogo" descr="openstax college logo">
            <a:extLst>
              <a:ext uri="{FF2B5EF4-FFF2-40B4-BE49-F238E27FC236}">
                <a16:creationId xmlns:a16="http://schemas.microsoft.com/office/drawing/2014/main" id="{32C2C9BA-2850-45ED-A364-121CED18DA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96002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307C245-9C34-4E4C-B9E9-FCB4C86A627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518718"/>
          </a:xfrm>
        </p:spPr>
        <p:txBody>
          <a:bodyPr>
            <a:noAutofit/>
          </a:bodyPr>
          <a:lstStyle/>
          <a:p>
            <a:r>
              <a:rPr lang="en-US" sz="1600" i="1" dirty="0" err="1"/>
              <a:t>Trypanosoma</a:t>
            </a:r>
            <a:r>
              <a:rPr lang="en-US" sz="1600" i="1" dirty="0"/>
              <a:t> </a:t>
            </a:r>
            <a:r>
              <a:rPr lang="en-US" sz="1600" i="1" dirty="0" err="1"/>
              <a:t>brucei</a:t>
            </a:r>
            <a:r>
              <a:rPr lang="en-US" sz="1600" dirty="0"/>
              <a:t>, the causative agent of sleeping sickness, spends part of its life cycle in the tsetse fly and part in humans. (credit: modification of work by CDC)</a:t>
            </a:r>
          </a:p>
        </p:txBody>
      </p:sp>
      <p:pic>
        <p:nvPicPr>
          <p:cNvPr id="3" name="Figure" descr="The life cycle of  T. brucei begins when the tetse fly takes a blood meal from a human host, and inject the parasite into the bloodstream. T. brucei multiplies by binary fission in blood, lymph and spinal fluid. When another tsetse fly bites the infected person, it takes up the pathogen, which then multiplies by binary fission in the fly’s midgut. T. brucei transforms into an infective stage and enters the salivary gland, where it multiplies. The cycle is completed when the fly takes a blood meal from another hum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243" r="-36243"/>
          <a:stretch>
            <a:fillRect/>
          </a:stretch>
        </p:blipFill>
        <p:spPr/>
      </p:pic>
      <p:pic>
        <p:nvPicPr>
          <p:cNvPr id="9" name="OpenStaxLogo" descr="openstax college logo">
            <a:extLst>
              <a:ext uri="{FF2B5EF4-FFF2-40B4-BE49-F238E27FC236}">
                <a16:creationId xmlns:a16="http://schemas.microsoft.com/office/drawing/2014/main" id="{521C1ADA-A99A-4457-8CEA-0DF1AB7AED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23.11</a:t>
            </a:r>
          </a:p>
        </p:txBody>
      </p:sp>
    </p:spTree>
    <p:extLst>
      <p:ext uri="{BB962C8B-B14F-4D97-AF65-F5344CB8AC3E}">
        <p14:creationId xmlns:p14="http://schemas.microsoft.com/office/powerpoint/2010/main" val="24160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BB83A4A-309A-4D73-9162-80CC4A95E30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518718"/>
          </a:xfrm>
        </p:spPr>
        <p:txBody>
          <a:bodyPr>
            <a:noAutofit/>
          </a:bodyPr>
          <a:lstStyle/>
          <a:p>
            <a:r>
              <a:rPr lang="en-US" sz="1600" dirty="0"/>
              <a:t>The </a:t>
            </a:r>
            <a:r>
              <a:rPr lang="en-US" sz="1600" dirty="0" err="1"/>
              <a:t>dinoflagellates</a:t>
            </a:r>
            <a:r>
              <a:rPr lang="en-US" sz="1600" dirty="0"/>
              <a:t> exhibit great diversity in shape. Many are encased in cellulose armor and have two flagella that fit in grooves between the plates. Movement of these two perpendicular flagella causes a spinning motion.</a:t>
            </a:r>
          </a:p>
        </p:txBody>
      </p:sp>
      <p:pic>
        <p:nvPicPr>
          <p:cNvPr id="3" name="Figure" descr="The illustration shows two dinoflagellates. The first is walnut-shaped, with a groove around the middle and another perpendicular groove that starts at the middle and extends back. Flagella fit in each groove. The second dinoflagellate is horseshoe-shaped, with the body extending from the wide part of the horseshoe toward the narrow end. Like the first dinoflagellate, this one has two perpendicular grooves, each containing a flagell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621" r="-40621"/>
          <a:stretch>
            <a:fillRect/>
          </a:stretch>
        </p:blipFill>
        <p:spPr/>
      </p:pic>
      <p:pic>
        <p:nvPicPr>
          <p:cNvPr id="9" name="OpenStaxLogo" descr="openstax college logo">
            <a:extLst>
              <a:ext uri="{FF2B5EF4-FFF2-40B4-BE49-F238E27FC236}">
                <a16:creationId xmlns:a16="http://schemas.microsoft.com/office/drawing/2014/main" id="{D15E714E-EA19-4AB1-9F93-98178D3640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23.12</a:t>
            </a:r>
          </a:p>
        </p:txBody>
      </p:sp>
    </p:spTree>
    <p:extLst>
      <p:ext uri="{BB962C8B-B14F-4D97-AF65-F5344CB8AC3E}">
        <p14:creationId xmlns:p14="http://schemas.microsoft.com/office/powerpoint/2010/main" val="324741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F239C23-4575-4FFF-9A5D-015F7197A20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518718"/>
          </a:xfrm>
        </p:spPr>
        <p:txBody>
          <a:bodyPr>
            <a:noAutofit/>
          </a:bodyPr>
          <a:lstStyle/>
          <a:p>
            <a:r>
              <a:rPr lang="en-US" sz="1600" dirty="0"/>
              <a:t>Bioluminescence is emitted from </a:t>
            </a:r>
            <a:r>
              <a:rPr lang="en-US" sz="1600" dirty="0" err="1"/>
              <a:t>dinoflagellates</a:t>
            </a:r>
            <a:r>
              <a:rPr lang="en-US" sz="1600" dirty="0"/>
              <a:t> in a breaking wave, as seen from the New Jersey coast. (credit: “catalano82”/Flickr)</a:t>
            </a:r>
          </a:p>
        </p:txBody>
      </p:sp>
      <p:pic>
        <p:nvPicPr>
          <p:cNvPr id="3" name="Figure" descr="The breaking wave in this photo is an iridescent blue colo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9" name="OpenStaxLogo" descr="openstax college logo">
            <a:extLst>
              <a:ext uri="{FF2B5EF4-FFF2-40B4-BE49-F238E27FC236}">
                <a16:creationId xmlns:a16="http://schemas.microsoft.com/office/drawing/2014/main" id="{08CC9F8C-1FBF-4C8C-8C2D-FF324C96E8D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23.13</a:t>
            </a:r>
          </a:p>
        </p:txBody>
      </p:sp>
    </p:spTree>
    <p:extLst>
      <p:ext uri="{BB962C8B-B14F-4D97-AF65-F5344CB8AC3E}">
        <p14:creationId xmlns:p14="http://schemas.microsoft.com/office/powerpoint/2010/main" val="171501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E5AD64-4FAE-4DC0-A665-985BDBD04D5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518718"/>
          </a:xfrm>
        </p:spPr>
        <p:txBody>
          <a:bodyPr>
            <a:noAutofit/>
          </a:bodyPr>
          <a:lstStyle/>
          <a:p>
            <a:pPr marL="342900" indent="-342900">
              <a:buAutoNum type="alphaLcParenBoth"/>
            </a:pPr>
            <a:r>
              <a:rPr lang="en-US" sz="1600" dirty="0" err="1"/>
              <a:t>Apicomplexans</a:t>
            </a:r>
            <a:r>
              <a:rPr lang="en-US" sz="1600" dirty="0"/>
              <a:t> are parasitic </a:t>
            </a:r>
            <a:r>
              <a:rPr lang="en-US" sz="1600" dirty="0" err="1"/>
              <a:t>protists</a:t>
            </a:r>
            <a:r>
              <a:rPr lang="en-US" sz="1600" dirty="0"/>
              <a:t>. They have a characteristic apical complex that enables them to infect host cells.</a:t>
            </a:r>
          </a:p>
          <a:p>
            <a:pPr marL="342900" indent="-342900">
              <a:buAutoNum type="alphaLcParenBoth"/>
            </a:pPr>
            <a:r>
              <a:rPr lang="en-US" sz="1600" dirty="0"/>
              <a:t> </a:t>
            </a:r>
            <a:r>
              <a:rPr lang="en-US" sz="1600" i="1" dirty="0"/>
              <a:t>Plasmodium</a:t>
            </a:r>
            <a:r>
              <a:rPr lang="en-US" sz="1600" dirty="0"/>
              <a:t>, the causative agent of malaria, has a complex life cycle typical of </a:t>
            </a:r>
            <a:r>
              <a:rPr lang="en-US" sz="1600" dirty="0" err="1"/>
              <a:t>apicomplexans</a:t>
            </a:r>
            <a:r>
              <a:rPr lang="en-US" sz="1600" dirty="0"/>
              <a:t>. (credit b: modification of work by CDC)</a:t>
            </a:r>
          </a:p>
        </p:txBody>
      </p:sp>
      <p:pic>
        <p:nvPicPr>
          <p:cNvPr id="3" name="Figure" descr="Illustration A shows an oval cell that has a narrow end and a wide end. The apical complex is located at the narrow end. The three branches of this complex narrow and join at the apical, or narrow, end of the cell. Illustration b shows the life cycle of Plasmodium, which causes malaria. The plasmodium life cycle begins when a mosquito takes a blood meal and injects Plasmodium into the bloodstream. The Plasmodium enters the liver where it multiplies, and eventually reenters the blood. In the blood it enters the ring stage, so called because the cell is curled into a ring shape. The Ring stage may multiply by mitosis or it may undergo meiosis, forming new 1n gametes of male or female sex types. When a mosquito takes a blood meal from an infected host the gametes are ingested. A smaller gamete sex type, called a microgamete, fertilizes a larger sex type, called a macrogamete, producting a 2n zygote. The zygote undergoes mitosis and differentiation. It enters the saliva where it can be injected into another host,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52" r="-4652"/>
          <a:stretch>
            <a:fillRect/>
          </a:stretch>
        </p:blipFill>
        <p:spPr/>
      </p:pic>
      <p:pic>
        <p:nvPicPr>
          <p:cNvPr id="9" name="OpenStaxLogo" descr="openstax college logo">
            <a:extLst>
              <a:ext uri="{FF2B5EF4-FFF2-40B4-BE49-F238E27FC236}">
                <a16:creationId xmlns:a16="http://schemas.microsoft.com/office/drawing/2014/main" id="{124666E9-80EC-4E4E-B2A7-09CF7BF3BE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23.14</a:t>
            </a:r>
          </a:p>
        </p:txBody>
      </p:sp>
    </p:spTree>
    <p:extLst>
      <p:ext uri="{BB962C8B-B14F-4D97-AF65-F5344CB8AC3E}">
        <p14:creationId xmlns:p14="http://schemas.microsoft.com/office/powerpoint/2010/main" val="221850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6B45D0-ED42-40EC-A855-3F9D2AD2F3A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2"/>
            <a:ext cx="8062912" cy="1518718"/>
          </a:xfrm>
        </p:spPr>
        <p:txBody>
          <a:bodyPr>
            <a:noAutofit/>
          </a:bodyPr>
          <a:lstStyle/>
          <a:p>
            <a:r>
              <a:rPr lang="en-US" sz="1600" i="1" dirty="0"/>
              <a:t>Paramecium</a:t>
            </a:r>
            <a:r>
              <a:rPr lang="en-US" sz="1600" dirty="0"/>
              <a:t> has a primitive mouth (called an oral groove) to ingest food, and an anal pore to excrete it. Contractile vacuoles allow the organism to excrete excess water. Cilia enable the organism to move. (credit “paramecium micrograph”: modification of work by NIH; scale-bar data from Matt Russell)</a:t>
            </a:r>
          </a:p>
        </p:txBody>
      </p:sp>
      <p:pic>
        <p:nvPicPr>
          <p:cNvPr id="4" name="Figure" descr="The illustration on the left shows a shoe-shaped Paramecium. Short, hair-like cilia cover the outside of the cell. Inside are food vacuoles, a large macronucleus, and a small micronucleus. The Paramecium has two star-shaped contractile vacuoles. The mouth pore is an indentation located just where the foot narrows. A small opening called the anal pore is located at the wide end of the cell. The micrograph on the right is a Paramecium, which is about 50 microns across and 150 microns lo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592" b="-3592"/>
          <a:stretch>
            <a:fillRect/>
          </a:stretch>
        </p:blipFill>
        <p:spPr/>
      </p:pic>
      <p:pic>
        <p:nvPicPr>
          <p:cNvPr id="9" name="OpenStaxLogo" descr="openstax college logo">
            <a:extLst>
              <a:ext uri="{FF2B5EF4-FFF2-40B4-BE49-F238E27FC236}">
                <a16:creationId xmlns:a16="http://schemas.microsoft.com/office/drawing/2014/main" id="{3783085A-8FE2-45CE-A66A-DC4D9BA950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23.15</a:t>
            </a:r>
          </a:p>
        </p:txBody>
      </p:sp>
    </p:spTree>
    <p:extLst>
      <p:ext uri="{BB962C8B-B14F-4D97-AF65-F5344CB8AC3E}">
        <p14:creationId xmlns:p14="http://schemas.microsoft.com/office/powerpoint/2010/main" val="1763599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3C88747-790F-4D82-B356-B5A12AC8466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complex process of sexual reproduction in </a:t>
            </a:r>
            <a:r>
              <a:rPr lang="en-US" sz="1600" i="1" dirty="0">
                <a:solidFill>
                  <a:srgbClr val="000000"/>
                </a:solidFill>
              </a:rPr>
              <a:t>Paramecium</a:t>
            </a:r>
            <a:r>
              <a:rPr lang="en-US" sz="1600" dirty="0">
                <a:solidFill>
                  <a:srgbClr val="000000"/>
                </a:solidFill>
              </a:rPr>
              <a:t> creates eight daughter cells from two original cells. Each cell has a macronucleus and a micronucleus. During sexual reproduction, the macronucleus dissolves and is replaced by a micronucleus. (credit “micrograph”: modification of work by Ian Sutton; scale-bar data from Matt Russell)</a:t>
            </a:r>
          </a:p>
        </p:txBody>
      </p:sp>
      <p:pic>
        <p:nvPicPr>
          <p:cNvPr id="2" name="Figure" descr="The illustration shows the life cycle of Paramecium. The cycle begins when two different mating types form a cytoplasmic bridge, becoming a conjugate pair. Each Paramecium has a macronucleus and a micronucleus. The micronuclei undergo meiosis, resulting in four haploid micronuclei in each parent cell. Three of these micronuclei disintegrate. The remaining micronuclei divide once by mitosis, resulting in two micronuclei per cell. The parent cells swap one of these micronuclei. The two haploid micronuclei then fuse, forming a diploid micronucleus. The micronucleus undergoes three rounds of mitosis, resulting in eight micronuclei. The original macronucleus dissolves, and four of the micronuclei become macronuclei. Two rounds of cell division result in four daughter cell per each parent cell, each with one macronucleus and one micro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34" r="-1634"/>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DCF8E06B-0844-4E1A-9C22-EC513498C7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23.16</a:t>
            </a:r>
          </a:p>
        </p:txBody>
      </p:sp>
    </p:spTree>
    <p:extLst>
      <p:ext uri="{BB962C8B-B14F-4D97-AF65-F5344CB8AC3E}">
        <p14:creationId xmlns:p14="http://schemas.microsoft.com/office/powerpoint/2010/main" val="156186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F32BAE2-BBF4-453F-B40A-22CF11AE1BA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a:t>
            </a:r>
            <a:r>
              <a:rPr lang="en-US" sz="1600" dirty="0" err="1"/>
              <a:t>stramenopile</a:t>
            </a:r>
            <a:r>
              <a:rPr lang="en-US" sz="1600" dirty="0"/>
              <a:t> cell has a single hairy flagellum and a secondary smooth flagellum.</a:t>
            </a:r>
          </a:p>
        </p:txBody>
      </p:sp>
      <p:pic>
        <p:nvPicPr>
          <p:cNvPr id="2" name="Figure" descr="The illustration shows an egg-shaped stramenopile cell. Protruding from the narrow end of the cell is one hairless flagellum and one hairy flagell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912" r="-63912"/>
          <a:stretch>
            <a:fillRect/>
          </a:stretch>
        </p:blipFill>
        <p:spPr/>
      </p:pic>
      <p:pic>
        <p:nvPicPr>
          <p:cNvPr id="9" name="OpenStaxLogo" descr="openstax college logo">
            <a:extLst>
              <a:ext uri="{FF2B5EF4-FFF2-40B4-BE49-F238E27FC236}">
                <a16:creationId xmlns:a16="http://schemas.microsoft.com/office/drawing/2014/main" id="{AA0D118A-A4A7-4992-90EC-5A17D00FBC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23.17</a:t>
            </a:r>
          </a:p>
        </p:txBody>
      </p:sp>
    </p:spTree>
    <p:extLst>
      <p:ext uri="{BB962C8B-B14F-4D97-AF65-F5344CB8AC3E}">
        <p14:creationId xmlns:p14="http://schemas.microsoft.com/office/powerpoint/2010/main" val="4004357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258F9EC-CD6E-4C72-9F2B-D41F5A23609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Assorted diatoms, visualized here using light microscopy, live among annual sea ice in McMurdo Sound, Antarctica. Diatoms range in size from 2 to 200 </a:t>
            </a:r>
            <a:r>
              <a:rPr lang="en-US" sz="1600" dirty="0" err="1"/>
              <a:t>μm</a:t>
            </a:r>
            <a:r>
              <a:rPr lang="en-US" sz="1600" dirty="0"/>
              <a:t>. (credit: Prof. Gordon T. Taylor, </a:t>
            </a:r>
            <a:r>
              <a:rPr lang="nl-NL" sz="1600" dirty="0" err="1"/>
              <a:t>Stony</a:t>
            </a:r>
            <a:r>
              <a:rPr lang="nl-NL" sz="1600" dirty="0"/>
              <a:t> Brook University, NSF, NOAA)</a:t>
            </a:r>
            <a:endParaRPr lang="en-US" sz="1600" dirty="0"/>
          </a:p>
        </p:txBody>
      </p:sp>
      <p:pic>
        <p:nvPicPr>
          <p:cNvPr id="3" name="Figure" descr="This micrograph shows translucent blue diatoms, which range widely in size and shape. Many are tube- or diamond-shaped. One is disk-shaped with a visible hub. Another looks like a disk viewed from the end, with grooves in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88" r="-25588"/>
          <a:stretch>
            <a:fillRect/>
          </a:stretch>
        </p:blipFill>
        <p:spPr/>
      </p:pic>
      <p:pic>
        <p:nvPicPr>
          <p:cNvPr id="9" name="OpenStaxLogo" descr="openstax college logo">
            <a:extLst>
              <a:ext uri="{FF2B5EF4-FFF2-40B4-BE49-F238E27FC236}">
                <a16:creationId xmlns:a16="http://schemas.microsoft.com/office/drawing/2014/main" id="{6D60D111-065B-4C4D-8642-BB083141D2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23.18</a:t>
            </a:r>
          </a:p>
        </p:txBody>
      </p:sp>
    </p:spTree>
    <p:extLst>
      <p:ext uri="{BB962C8B-B14F-4D97-AF65-F5344CB8AC3E}">
        <p14:creationId xmlns:p14="http://schemas.microsoft.com/office/powerpoint/2010/main" val="267635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CEF638BF-999B-47E1-B945-7CBCA90C933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370" dirty="0" err="1"/>
              <a:t>Protists</a:t>
            </a:r>
            <a:r>
              <a:rPr lang="en-US" sz="1370" dirty="0"/>
              <a:t> range from the microscopic, single-celled </a:t>
            </a:r>
            <a:r>
              <a:rPr lang="en-US" sz="1370" dirty="0">
                <a:solidFill>
                  <a:srgbClr val="6CB255"/>
                </a:solidFill>
              </a:rPr>
              <a:t>(a) </a:t>
            </a:r>
            <a:r>
              <a:rPr lang="en-US" sz="1370" i="1" dirty="0" err="1"/>
              <a:t>Acanthocystis</a:t>
            </a:r>
            <a:r>
              <a:rPr lang="en-US" sz="1370" i="1" dirty="0"/>
              <a:t> </a:t>
            </a:r>
            <a:r>
              <a:rPr lang="en-US" sz="1370" i="1" dirty="0" err="1"/>
              <a:t>turfacea</a:t>
            </a:r>
            <a:r>
              <a:rPr lang="en-US" sz="1370" i="1" dirty="0"/>
              <a:t> </a:t>
            </a:r>
            <a:r>
              <a:rPr lang="en-US" sz="1370" dirty="0"/>
              <a:t>and the </a:t>
            </a:r>
            <a:r>
              <a:rPr lang="en-US" sz="1370" dirty="0">
                <a:solidFill>
                  <a:srgbClr val="6CB255"/>
                </a:solidFill>
              </a:rPr>
              <a:t>(b) </a:t>
            </a:r>
            <a:r>
              <a:rPr lang="en-US" sz="1370" dirty="0"/>
              <a:t>ciliate </a:t>
            </a:r>
            <a:r>
              <a:rPr lang="en-US" sz="1370" i="1" dirty="0" err="1"/>
              <a:t>Tetrahymena</a:t>
            </a:r>
            <a:r>
              <a:rPr lang="en-US" sz="1370" i="1" dirty="0"/>
              <a:t> </a:t>
            </a:r>
            <a:r>
              <a:rPr lang="en-US" sz="1370" i="1" dirty="0" err="1"/>
              <a:t>thermophila</a:t>
            </a:r>
            <a:r>
              <a:rPr lang="en-US" sz="1370" dirty="0"/>
              <a:t>, both visualized here using light microscopy, to the enormous, multicellular</a:t>
            </a:r>
            <a:r>
              <a:rPr lang="en-US" sz="1370" dirty="0">
                <a:solidFill>
                  <a:srgbClr val="6CB255"/>
                </a:solidFill>
              </a:rPr>
              <a:t> (c) </a:t>
            </a:r>
            <a:r>
              <a:rPr lang="en-US" sz="1370" dirty="0"/>
              <a:t>kelps (</a:t>
            </a:r>
            <a:r>
              <a:rPr lang="en-US" sz="1370" dirty="0" err="1"/>
              <a:t>Chromalveolata</a:t>
            </a:r>
            <a:r>
              <a:rPr lang="en-US" sz="1370" dirty="0"/>
              <a:t>) that extend for hundreds of feet in underwater “forests.” (credit a: modification of work by </a:t>
            </a:r>
            <a:r>
              <a:rPr lang="en-US" sz="1370" dirty="0" err="1"/>
              <a:t>Yuiuji</a:t>
            </a:r>
            <a:r>
              <a:rPr lang="en-US" sz="1370" dirty="0"/>
              <a:t> </a:t>
            </a:r>
            <a:r>
              <a:rPr lang="en-US" sz="1370" dirty="0" err="1"/>
              <a:t>Tsukii</a:t>
            </a:r>
            <a:r>
              <a:rPr lang="en-US" sz="1370" dirty="0"/>
              <a:t>; credit b: modification of work by Richard Robinson, Public Library of Science; credit c: modification of work by Kip Evans, NOAA; scale-bar data from </a:t>
            </a:r>
            <a:r>
              <a:rPr lang="sv-SE" sz="1370" dirty="0"/>
              <a:t>Matt Russell)</a:t>
            </a:r>
            <a:endParaRPr lang="en-US" sz="1370" dirty="0"/>
          </a:p>
        </p:txBody>
      </p:sp>
      <p:pic>
        <p:nvPicPr>
          <p:cNvPr id="3" name="Figure" descr="Part a is a micrograph of a round, transparent single-celled organism with long thin spines. Part b is a micrograph of an oval, transparent organism with ridges running along its length. The nucleus is visible as a large, round sphere. Cilia extend from the surface of the organism. Part c is an underwater photo of a kelp forest growing from the seab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05" r="-3105"/>
          <a:stretch>
            <a:fillRect/>
          </a:stretch>
        </p:blipFill>
        <p:spPr/>
      </p:pic>
      <p:pic>
        <p:nvPicPr>
          <p:cNvPr id="9" name="OpenStaxLogo" descr="openstax college logo">
            <a:extLst>
              <a:ext uri="{FF2B5EF4-FFF2-40B4-BE49-F238E27FC236}">
                <a16:creationId xmlns:a16="http://schemas.microsoft.com/office/drawing/2014/main" id="{F705497B-948F-4E63-9ECE-0C3CE14F292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1513806-FF3E-4BED-910B-4CCC768B1CC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Several species of brown algae, such as the </a:t>
            </a:r>
            <a:r>
              <a:rPr lang="en-US" sz="1500" i="1" dirty="0" err="1"/>
              <a:t>Laminaria</a:t>
            </a:r>
            <a:r>
              <a:rPr lang="en-US" sz="1500" dirty="0"/>
              <a:t> shown here, have evolved life cycles in which both the haploid (gametophyte) and diploid (sporophyte) forms are multicellular. The gametophyte is different in structure than the sporophyte. (credit “</a:t>
            </a:r>
            <a:r>
              <a:rPr lang="en-US" sz="1500" dirty="0" err="1"/>
              <a:t>laminaria</a:t>
            </a:r>
            <a:r>
              <a:rPr lang="en-US" sz="1500" dirty="0"/>
              <a:t> photograph”: modification of work by Claire </a:t>
            </a:r>
            <a:r>
              <a:rPr lang="en-US" sz="1500" dirty="0" err="1"/>
              <a:t>Fackler</a:t>
            </a:r>
            <a:r>
              <a:rPr lang="en-US" sz="1500" dirty="0"/>
              <a:t>, CINMS, NOAA Photo Library)</a:t>
            </a:r>
          </a:p>
        </p:txBody>
      </p:sp>
      <p:pic>
        <p:nvPicPr>
          <p:cNvPr id="3" name="Figure" descr="The life cycle of the brown algae, Laminaria, begins when sporangia undergo meiosis, producing 1n zoospores. The zoospores undergo mitosis, producing multicellular male and female gametophytes. The female gametophyte produces eggs, and the male gametophyte produces sperm. The sperm fertilizes the egg, producing a 2n zygote. The zygote undergoes mitosis, producing a multicellular sporophyte. The mature sporophyte produces sporangia, completing the cycle. A photo inset shows the sporophyte stage, which resembles a plant with long, flat blade-like leaves attached to green stalks via bladder-like connections. Both the blade and stalks are submerged. Sporangia are associated with the leaf-like structu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203" r="-18203"/>
          <a:stretch>
            <a:fillRect/>
          </a:stretch>
        </p:blipFill>
        <p:spPr/>
      </p:pic>
      <p:pic>
        <p:nvPicPr>
          <p:cNvPr id="9" name="OpenStaxLogo" descr="openstax college logo">
            <a:extLst>
              <a:ext uri="{FF2B5EF4-FFF2-40B4-BE49-F238E27FC236}">
                <a16:creationId xmlns:a16="http://schemas.microsoft.com/office/drawing/2014/main" id="{610A2AFE-EF75-460D-8B4B-B5329B0BDC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23.19</a:t>
            </a:r>
          </a:p>
        </p:txBody>
      </p:sp>
    </p:spTree>
    <p:extLst>
      <p:ext uri="{BB962C8B-B14F-4D97-AF65-F5344CB8AC3E}">
        <p14:creationId xmlns:p14="http://schemas.microsoft.com/office/powerpoint/2010/main" val="5321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0BA1801-9E8E-496F-9D75-EB2C37E0208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a:t>
            </a:r>
            <a:r>
              <a:rPr lang="en-US" sz="1600" dirty="0" err="1"/>
              <a:t>saprobic</a:t>
            </a:r>
            <a:r>
              <a:rPr lang="en-US" sz="1600" dirty="0"/>
              <a:t> </a:t>
            </a:r>
            <a:r>
              <a:rPr lang="en-US" sz="1600" dirty="0" err="1"/>
              <a:t>oomycete</a:t>
            </a:r>
            <a:r>
              <a:rPr lang="en-US" sz="1600" dirty="0"/>
              <a:t> engulfs a dead insect. (credit: modification of work by Thomas </a:t>
            </a:r>
            <a:r>
              <a:rPr lang="it-IT" sz="1600" dirty="0" err="1"/>
              <a:t>Bresson</a:t>
            </a:r>
            <a:r>
              <a:rPr lang="it-IT" sz="1600" dirty="0"/>
              <a:t>)</a:t>
            </a:r>
            <a:endParaRPr lang="en-US" sz="1600" dirty="0"/>
          </a:p>
        </p:txBody>
      </p:sp>
      <p:pic>
        <p:nvPicPr>
          <p:cNvPr id="4" name="Figure" descr="The photo shows a mucous-like mass, covered in white fuzz, hanging from a ro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810" r="-36810"/>
          <a:stretch>
            <a:fillRect/>
          </a:stretch>
        </p:blipFill>
        <p:spPr/>
      </p:pic>
      <p:pic>
        <p:nvPicPr>
          <p:cNvPr id="9" name="OpenStaxLogo" descr="openstax college logo">
            <a:extLst>
              <a:ext uri="{FF2B5EF4-FFF2-40B4-BE49-F238E27FC236}">
                <a16:creationId xmlns:a16="http://schemas.microsoft.com/office/drawing/2014/main" id="{B319EC83-ADD7-413D-91CD-32DD4F008E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23.20</a:t>
            </a:r>
          </a:p>
        </p:txBody>
      </p:sp>
    </p:spTree>
    <p:extLst>
      <p:ext uri="{BB962C8B-B14F-4D97-AF65-F5344CB8AC3E}">
        <p14:creationId xmlns:p14="http://schemas.microsoft.com/office/powerpoint/2010/main" val="387684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0EBA97E-5216-4661-9D63-34BBBEE5570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Ammonia </a:t>
            </a:r>
            <a:r>
              <a:rPr lang="en-US" sz="1600" i="1" dirty="0" err="1"/>
              <a:t>tepida</a:t>
            </a:r>
            <a:r>
              <a:rPr lang="en-US" sz="1600" dirty="0"/>
              <a:t>, a </a:t>
            </a:r>
            <a:r>
              <a:rPr lang="en-US" sz="1600" dirty="0" err="1"/>
              <a:t>Rhizaria</a:t>
            </a:r>
            <a:r>
              <a:rPr lang="en-US" sz="1600" dirty="0"/>
              <a:t> species viewed here using phase contrast light microscopy, exhibits many threadlike pseudopodia. (credit: modification of work by Scott Fay, UC Berkeley; scale-bar data from Matt Russell)</a:t>
            </a:r>
          </a:p>
        </p:txBody>
      </p:sp>
      <p:pic>
        <p:nvPicPr>
          <p:cNvPr id="3" name="Figure" descr="The micrograph shows a semi-round cell with long, hair-like projections extending from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494" r="-27494"/>
          <a:stretch>
            <a:fillRect/>
          </a:stretch>
        </p:blipFill>
        <p:spPr/>
      </p:pic>
      <p:pic>
        <p:nvPicPr>
          <p:cNvPr id="9" name="OpenStaxLogo" descr="openstax college logo">
            <a:extLst>
              <a:ext uri="{FF2B5EF4-FFF2-40B4-BE49-F238E27FC236}">
                <a16:creationId xmlns:a16="http://schemas.microsoft.com/office/drawing/2014/main" id="{FB3AC3C2-1D11-4F6D-8A9C-9140B7D17A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23.21</a:t>
            </a:r>
          </a:p>
        </p:txBody>
      </p:sp>
    </p:spTree>
    <p:extLst>
      <p:ext uri="{BB962C8B-B14F-4D97-AF65-F5344CB8AC3E}">
        <p14:creationId xmlns:p14="http://schemas.microsoft.com/office/powerpoint/2010/main" val="60323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C8FA7F-7396-4283-AB45-AD50729A01B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shells from foraminifera sank to the sea floor. (credit: Deep East 2001, NOAA/ OER)</a:t>
            </a:r>
          </a:p>
        </p:txBody>
      </p:sp>
      <p:pic>
        <p:nvPicPr>
          <p:cNvPr id="4" name="Figure" descr="The photo shows small, white shells that look like clamshells, and shell fragments. Each cell is about 0.25 mm acro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892" r="-41892"/>
          <a:stretch>
            <a:fillRect/>
          </a:stretch>
        </p:blipFill>
        <p:spPr/>
      </p:pic>
      <p:pic>
        <p:nvPicPr>
          <p:cNvPr id="9" name="OpenStaxLogo" descr="openstax college logo">
            <a:extLst>
              <a:ext uri="{FF2B5EF4-FFF2-40B4-BE49-F238E27FC236}">
                <a16:creationId xmlns:a16="http://schemas.microsoft.com/office/drawing/2014/main" id="{86B521BF-2B85-4D54-BF61-D8DD19C46A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23.22</a:t>
            </a:r>
          </a:p>
        </p:txBody>
      </p:sp>
    </p:spTree>
    <p:extLst>
      <p:ext uri="{BB962C8B-B14F-4D97-AF65-F5344CB8AC3E}">
        <p14:creationId xmlns:p14="http://schemas.microsoft.com/office/powerpoint/2010/main" val="3561458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F1FFB70-E9B0-420D-96F4-2B311410CE6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fossilized radiolarian shell was imaged using a scanning electron microscope. (credit: modification of work by </a:t>
            </a:r>
            <a:r>
              <a:rPr lang="en-US" sz="1600" dirty="0" err="1"/>
              <a:t>Hannes</a:t>
            </a:r>
            <a:r>
              <a:rPr lang="en-US" sz="1600" dirty="0"/>
              <a:t> </a:t>
            </a:r>
            <a:r>
              <a:rPr lang="en-US" sz="1600" dirty="0" err="1"/>
              <a:t>Grobe</a:t>
            </a:r>
            <a:r>
              <a:rPr lang="en-US" sz="1600" dirty="0"/>
              <a:t>, Alfred Wegener Institute; scale-bar data from Matt </a:t>
            </a:r>
            <a:r>
              <a:rPr lang="fi-FI" sz="1600" dirty="0" err="1"/>
              <a:t>Russell</a:t>
            </a:r>
            <a:r>
              <a:rPr lang="fi-FI" sz="1600" dirty="0"/>
              <a:t>)</a:t>
            </a:r>
            <a:endParaRPr lang="en-US" sz="1600" dirty="0"/>
          </a:p>
        </p:txBody>
      </p:sp>
      <p:pic>
        <p:nvPicPr>
          <p:cNvPr id="3" name="Figure" descr="The micrograph shows a tear drop-shaped white structure reminiscent of a shell. The structure is hollow and perfused with circular ho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34" r="-37234"/>
          <a:stretch>
            <a:fillRect/>
          </a:stretch>
        </p:blipFill>
        <p:spPr/>
      </p:pic>
      <p:pic>
        <p:nvPicPr>
          <p:cNvPr id="9" name="OpenStaxLogo" descr="openstax college logo">
            <a:extLst>
              <a:ext uri="{FF2B5EF4-FFF2-40B4-BE49-F238E27FC236}">
                <a16:creationId xmlns:a16="http://schemas.microsoft.com/office/drawing/2014/main" id="{AFFC22FF-2939-46DF-971E-6E7A215B64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23.23</a:t>
            </a:r>
          </a:p>
        </p:txBody>
      </p:sp>
    </p:spTree>
    <p:extLst>
      <p:ext uri="{BB962C8B-B14F-4D97-AF65-F5344CB8AC3E}">
        <p14:creationId xmlns:p14="http://schemas.microsoft.com/office/powerpoint/2010/main" val="3298329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39CE79-445E-4CEA-A6D0-6BF8DEC3C8A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Volvox</a:t>
            </a:r>
            <a:r>
              <a:rPr lang="en-US" sz="1600" i="1" dirty="0"/>
              <a:t> </a:t>
            </a:r>
            <a:r>
              <a:rPr lang="en-US" sz="1600" i="1" dirty="0" err="1"/>
              <a:t>aureus</a:t>
            </a:r>
            <a:r>
              <a:rPr lang="en-US" sz="1600" i="1" dirty="0"/>
              <a:t> </a:t>
            </a:r>
            <a:r>
              <a:rPr lang="en-US" sz="1600" dirty="0"/>
              <a:t>is a green alga in the </a:t>
            </a:r>
            <a:r>
              <a:rPr lang="en-US" sz="1600" dirty="0" err="1"/>
              <a:t>supergroup</a:t>
            </a:r>
            <a:r>
              <a:rPr lang="en-US" sz="1600" dirty="0"/>
              <a:t> </a:t>
            </a:r>
            <a:r>
              <a:rPr lang="en-US" sz="1600" dirty="0" err="1"/>
              <a:t>Archaeplastida</a:t>
            </a:r>
            <a:r>
              <a:rPr lang="en-US" sz="1600" dirty="0"/>
              <a:t>. This species exists as a colony, consisting of cells immersed in a gel-like matrix and intertwined with each other via </a:t>
            </a:r>
            <a:r>
              <a:rPr lang="en-US" sz="1600" dirty="0" err="1"/>
              <a:t>hairlike</a:t>
            </a:r>
            <a:r>
              <a:rPr lang="en-US" sz="1600" dirty="0"/>
              <a:t> cytoplasmic extensions. (credit: Dr. Ralf Wagner)</a:t>
            </a:r>
          </a:p>
        </p:txBody>
      </p:sp>
      <p:pic>
        <p:nvPicPr>
          <p:cNvPr id="4" name="Figure" descr="The micrograph on the left shows a sphere about 400 microns across with round green cells about 50 microns across inside. The middle micrograph shows a similar view at higher magnification. The micrograph on the right shows a broken sphere that has released some of the cells, while other cells remain in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525" b="-15525"/>
          <a:stretch>
            <a:fillRect/>
          </a:stretch>
        </p:blipFill>
        <p:spPr/>
      </p:pic>
      <p:pic>
        <p:nvPicPr>
          <p:cNvPr id="9" name="OpenStaxLogo" descr="openstax college logo">
            <a:extLst>
              <a:ext uri="{FF2B5EF4-FFF2-40B4-BE49-F238E27FC236}">
                <a16:creationId xmlns:a16="http://schemas.microsoft.com/office/drawing/2014/main" id="{F636C638-0211-4DA1-A83D-BD5500B3F3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23.24</a:t>
            </a:r>
          </a:p>
        </p:txBody>
      </p:sp>
    </p:spTree>
    <p:extLst>
      <p:ext uri="{BB962C8B-B14F-4D97-AF65-F5344CB8AC3E}">
        <p14:creationId xmlns:p14="http://schemas.microsoft.com/office/powerpoint/2010/main" val="196773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23BD635-6BBD-4643-8B61-9B51B967431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Caulerpa</a:t>
            </a:r>
            <a:r>
              <a:rPr lang="en-US" sz="1600" i="1" dirty="0"/>
              <a:t> </a:t>
            </a:r>
            <a:r>
              <a:rPr lang="en-US" sz="1600" i="1" dirty="0" err="1"/>
              <a:t>taxifolia</a:t>
            </a:r>
            <a:r>
              <a:rPr lang="en-US" sz="1600" i="1" dirty="0"/>
              <a:t> </a:t>
            </a:r>
            <a:r>
              <a:rPr lang="en-US" sz="1600" dirty="0"/>
              <a:t>is a </a:t>
            </a:r>
            <a:r>
              <a:rPr lang="en-US" sz="1600" dirty="0" err="1"/>
              <a:t>chlorophyte</a:t>
            </a:r>
            <a:r>
              <a:rPr lang="en-US" sz="1600" dirty="0"/>
              <a:t> consisting of a single cell containing potentially thousands of nuclei. (credit: NOAA)</a:t>
            </a:r>
          </a:p>
        </p:txBody>
      </p:sp>
      <p:pic>
        <p:nvPicPr>
          <p:cNvPr id="3" name="Figure" descr="This underwater photo shows fern-like plants growing on the sea bot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9" name="OpenStaxLogo" descr="openstax college logo">
            <a:extLst>
              <a:ext uri="{FF2B5EF4-FFF2-40B4-BE49-F238E27FC236}">
                <a16:creationId xmlns:a16="http://schemas.microsoft.com/office/drawing/2014/main" id="{5E0A6C36-62CC-42A2-9069-367F784B27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23.25</a:t>
            </a:r>
          </a:p>
        </p:txBody>
      </p:sp>
    </p:spTree>
    <p:extLst>
      <p:ext uri="{BB962C8B-B14F-4D97-AF65-F5344CB8AC3E}">
        <p14:creationId xmlns:p14="http://schemas.microsoft.com/office/powerpoint/2010/main" val="2673018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D601FF7-8699-49C1-9460-185F44C364A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Amoebae with tubular and lobe-shaped pseudopodia are seen under a microscope. These isolates would be morphologically classified as </a:t>
            </a:r>
            <a:r>
              <a:rPr lang="en-US" sz="1600" dirty="0" err="1"/>
              <a:t>amoebozoans</a:t>
            </a:r>
            <a:r>
              <a:rPr lang="en-US" sz="1600" dirty="0"/>
              <a:t>.</a:t>
            </a:r>
          </a:p>
        </p:txBody>
      </p:sp>
      <p:pic>
        <p:nvPicPr>
          <p:cNvPr id="4" name="Figure" descr="The micrograph shows amoebas with lobe-like pseudopod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509F7D9A-57AE-4309-843F-00D3DD5CA4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23.26</a:t>
            </a:r>
          </a:p>
        </p:txBody>
      </p:sp>
    </p:spTree>
    <p:extLst>
      <p:ext uri="{BB962C8B-B14F-4D97-AF65-F5344CB8AC3E}">
        <p14:creationId xmlns:p14="http://schemas.microsoft.com/office/powerpoint/2010/main" val="3669857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9CE0C24-9600-41C2-A0CE-37C5203804B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life cycle of the </a:t>
            </a:r>
            <a:r>
              <a:rPr lang="en-US" sz="1600" dirty="0" err="1"/>
              <a:t>plasmodial</a:t>
            </a:r>
            <a:r>
              <a:rPr lang="en-US" sz="1600" dirty="0"/>
              <a:t> slime mold is shown. The brightly colored plasmodium in the inset photo is a single-celled, multinucleate mass. (credit: modification of work by Dr. </a:t>
            </a:r>
            <a:r>
              <a:rPr lang="en-US" sz="1600" dirty="0" err="1"/>
              <a:t>Jonatha</a:t>
            </a:r>
            <a:r>
              <a:rPr lang="en-US" sz="1600" dirty="0"/>
              <a:t> </a:t>
            </a:r>
            <a:r>
              <a:rPr lang="en-US" sz="1600" dirty="0" err="1"/>
              <a:t>Gott</a:t>
            </a:r>
            <a:r>
              <a:rPr lang="en-US" sz="1600" dirty="0"/>
              <a:t> and the Center for RNA Molecular Biology, Case Western Reserve University)</a:t>
            </a:r>
          </a:p>
        </p:txBody>
      </p:sp>
      <p:pic>
        <p:nvPicPr>
          <p:cNvPr id="3" name="Figure" descr="Illustration shows the plasmodium slime mold life cycle, which begins when 1n spores germinate, giving rise to cells that can convert between amoeboid and flagellated forms. Fertilization of either cell type results in a 2n zygote. The zygote undergoes mitosis without cytokinesis, resulting in a single-celled, multinucleate mass visible to the naked eye. A photo inset shows that the plasmodium is bright yellow and looks like vomit. As the plasmodium matures, holes form in the center of the mass. Stalks with bulb-shaped sporangia at the top grow up from the mass. Spores are released when the sporangia burst open,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535" r="-46535"/>
          <a:stretch>
            <a:fillRect/>
          </a:stretch>
        </p:blipFill>
        <p:spPr/>
      </p:pic>
      <p:pic>
        <p:nvPicPr>
          <p:cNvPr id="9" name="OpenStaxLogo" descr="openstax college logo">
            <a:extLst>
              <a:ext uri="{FF2B5EF4-FFF2-40B4-BE49-F238E27FC236}">
                <a16:creationId xmlns:a16="http://schemas.microsoft.com/office/drawing/2014/main" id="{E02A6EA3-B7CC-4B88-B6FB-43C4CF3CB3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23.27</a:t>
            </a:r>
          </a:p>
        </p:txBody>
      </p:sp>
    </p:spTree>
    <p:extLst>
      <p:ext uri="{BB962C8B-B14F-4D97-AF65-F5344CB8AC3E}">
        <p14:creationId xmlns:p14="http://schemas.microsoft.com/office/powerpoint/2010/main" val="2170028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AB622F6-9573-48D3-8346-15893E7BA4B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Cellular slime molds may exist as solitary or aggregated amoebas. (credit: modification of work by “thatredhead4”/Flickr)</a:t>
            </a:r>
          </a:p>
        </p:txBody>
      </p:sp>
      <p:pic>
        <p:nvPicPr>
          <p:cNvPr id="4" name="Figure" descr="The cellular slime mold asexual life cycle begins when 1n spores germinate, giving rise to solitary amoeboid cells. The solitary amoebas undergo mitosis, and may aggregate to form aggregated amoebas. The aggregated amoebas are able to migrate. A stalk with a fruiting body at the top forms in the aggregated amoebas. Cells migrate up the stalk and form spores that disperse, completing the asexual life cycle. The cellular slime mold sexual life cycle begins when solitary amoebas undergo fertilization, resulting in a 2n zygote. The zygote undergoes mitosis and meiosis, resulting in more 1 n solitary amoeba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468" r="-54468"/>
          <a:stretch>
            <a:fillRect/>
          </a:stretch>
        </p:blipFill>
        <p:spPr/>
      </p:pic>
      <p:pic>
        <p:nvPicPr>
          <p:cNvPr id="9" name="OpenStaxLogo" descr="openstax college logo">
            <a:extLst>
              <a:ext uri="{FF2B5EF4-FFF2-40B4-BE49-F238E27FC236}">
                <a16:creationId xmlns:a16="http://schemas.microsoft.com/office/drawing/2014/main" id="{7FFF6A39-3122-46D9-A30B-46FEE2F004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23.28</a:t>
            </a:r>
          </a:p>
        </p:txBody>
      </p:sp>
    </p:spTree>
    <p:extLst>
      <p:ext uri="{BB962C8B-B14F-4D97-AF65-F5344CB8AC3E}">
        <p14:creationId xmlns:p14="http://schemas.microsoft.com/office/powerpoint/2010/main" val="336335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D071307-F3AE-42F6-9427-F6C8A428FF6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transmission electron micrograph of mitochondria in a mammalian lung cell, the cristae, </a:t>
            </a:r>
            <a:r>
              <a:rPr lang="en-US" sz="1600" dirty="0" err="1"/>
              <a:t>infoldings</a:t>
            </a:r>
            <a:r>
              <a:rPr lang="en-US" sz="1600" dirty="0"/>
              <a:t> of the mitochondrial inner membrane, can be seen in cross-section. (credit: Louise </a:t>
            </a:r>
            <a:r>
              <a:rPr lang="pl-PL" sz="1600" dirty="0"/>
              <a:t>Howard)</a:t>
            </a:r>
            <a:endParaRPr lang="en-US" sz="1600" dirty="0"/>
          </a:p>
        </p:txBody>
      </p:sp>
      <p:pic>
        <p:nvPicPr>
          <p:cNvPr id="3" name="Figure" descr="This micrograph shows two round, membrane-bound organelles inside a cell. The organelles are about 400 microns across and have membranes running through the middle of th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729" r="-31729"/>
          <a:stretch>
            <a:fillRect/>
          </a:stretch>
        </p:blipFill>
        <p:spPr/>
      </p:pic>
      <p:pic>
        <p:nvPicPr>
          <p:cNvPr id="9" name="OpenStaxLogo" descr="openstax college logo">
            <a:extLst>
              <a:ext uri="{FF2B5EF4-FFF2-40B4-BE49-F238E27FC236}">
                <a16:creationId xmlns:a16="http://schemas.microsoft.com/office/drawing/2014/main" id="{CB4C9E57-0CC4-4756-9D20-6B002D49B6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a:t>
            </a:r>
          </a:p>
        </p:txBody>
      </p:sp>
    </p:spTree>
    <p:extLst>
      <p:ext uri="{BB962C8B-B14F-4D97-AF65-F5344CB8AC3E}">
        <p14:creationId xmlns:p14="http://schemas.microsoft.com/office/powerpoint/2010/main" val="3341101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73097E0-7E3A-4699-8B11-96E8612DC26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Coral polyps obtain nutrition through a symbiotic relationship with </a:t>
            </a:r>
            <a:r>
              <a:rPr lang="en-US" sz="1600" dirty="0" err="1"/>
              <a:t>dinoflagellates</a:t>
            </a:r>
            <a:r>
              <a:rPr lang="en-US" sz="1600" dirty="0"/>
              <a:t>.</a:t>
            </a:r>
          </a:p>
        </p:txBody>
      </p:sp>
      <p:pic>
        <p:nvPicPr>
          <p:cNvPr id="3" name="Figure" descr="This underwater photo shows coral polyps. Polyps are cup-shaped and have tentacles extending from the edge of the c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892" r="-41892"/>
          <a:stretch>
            <a:fillRect/>
          </a:stretch>
        </p:blipFill>
        <p:spPr/>
      </p:pic>
      <p:pic>
        <p:nvPicPr>
          <p:cNvPr id="9" name="OpenStaxLogo" descr="openstax college logo">
            <a:extLst>
              <a:ext uri="{FF2B5EF4-FFF2-40B4-BE49-F238E27FC236}">
                <a16:creationId xmlns:a16="http://schemas.microsoft.com/office/drawing/2014/main" id="{BFC1DA9F-E3E2-43D6-9B87-CE53BEB7D6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23.29 </a:t>
            </a:r>
          </a:p>
        </p:txBody>
      </p:sp>
    </p:spTree>
    <p:extLst>
      <p:ext uri="{BB962C8B-B14F-4D97-AF65-F5344CB8AC3E}">
        <p14:creationId xmlns:p14="http://schemas.microsoft.com/office/powerpoint/2010/main" val="154093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864AFDA-4027-4C51-95A8-9E9A25823A2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Virtually all aquatic organisms depend directly or indirectly on </a:t>
            </a:r>
            <a:r>
              <a:rPr lang="en-US" sz="1600" dirty="0" err="1">
                <a:solidFill>
                  <a:srgbClr val="000000"/>
                </a:solidFill>
              </a:rPr>
              <a:t>protists</a:t>
            </a:r>
            <a:r>
              <a:rPr lang="en-US" sz="1600" dirty="0">
                <a:solidFill>
                  <a:srgbClr val="000000"/>
                </a:solidFill>
              </a:rPr>
              <a:t> for food. (credit “mollusks”: modification of work by Craig </a:t>
            </a:r>
            <a:r>
              <a:rPr lang="en-US" sz="1600" dirty="0" err="1">
                <a:solidFill>
                  <a:srgbClr val="000000"/>
                </a:solidFill>
              </a:rPr>
              <a:t>Stihler</a:t>
            </a:r>
            <a:r>
              <a:rPr lang="en-US" sz="1600" dirty="0">
                <a:solidFill>
                  <a:srgbClr val="000000"/>
                </a:solidFill>
              </a:rPr>
              <a:t>, USFWS; credit “crab”: modification of work by David Berkowitz; credit “dolphin”: modification of work by Mike Baird; credit “fish”: modification of work by Tim </a:t>
            </a:r>
            <a:r>
              <a:rPr lang="en-US" sz="1600" dirty="0" err="1">
                <a:solidFill>
                  <a:srgbClr val="000000"/>
                </a:solidFill>
              </a:rPr>
              <a:t>Sheerman</a:t>
            </a:r>
            <a:r>
              <a:rPr lang="en-US" sz="1600" dirty="0">
                <a:solidFill>
                  <a:srgbClr val="000000"/>
                </a:solidFill>
              </a:rPr>
              <a:t>-Chase; credit “penguin”: modification of work by Aaron Logan)</a:t>
            </a:r>
          </a:p>
        </p:txBody>
      </p:sp>
      <p:pic>
        <p:nvPicPr>
          <p:cNvPr id="2" name="Figure" descr="The photo collage shows mollusks, a crab, a dolphin, a penguin, and a school of 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8" b="-88"/>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8394B577-689A-4F05-BBAA-E5D38886261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23.30</a:t>
            </a:r>
          </a:p>
        </p:txBody>
      </p:sp>
    </p:spTree>
    <p:extLst>
      <p:ext uri="{BB962C8B-B14F-4D97-AF65-F5344CB8AC3E}">
        <p14:creationId xmlns:p14="http://schemas.microsoft.com/office/powerpoint/2010/main" val="2040392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6EFB8AE-49C5-4E0B-971C-588EA2C119F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micrograph shows round red blood cells, each about 8 microns across, infected with ring-shaped P falcipar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203" b="-1520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Red blood cells are shown to be infected with </a:t>
            </a:r>
            <a:r>
              <a:rPr lang="en-US" sz="1600" i="1" dirty="0">
                <a:solidFill>
                  <a:srgbClr val="000000"/>
                </a:solidFill>
              </a:rPr>
              <a:t>P. falciparum</a:t>
            </a:r>
            <a:r>
              <a:rPr lang="en-US" sz="1600" dirty="0">
                <a:solidFill>
                  <a:srgbClr val="000000"/>
                </a:solidFill>
              </a:rPr>
              <a:t>, the causative agent of malaria. In this light microscopic image taken using a 100</a:t>
            </a:r>
            <a:r>
              <a:rPr lang="en-US" sz="1600" baseline="30000" dirty="0">
                <a:solidFill>
                  <a:srgbClr val="000000"/>
                </a:solidFill>
              </a:rPr>
              <a:t>x</a:t>
            </a:r>
            <a:r>
              <a:rPr lang="en-US" sz="1600" dirty="0">
                <a:solidFill>
                  <a:srgbClr val="000000"/>
                </a:solidFill>
              </a:rPr>
              <a:t> oil immersion lens, the ring-shaped </a:t>
            </a:r>
            <a:r>
              <a:rPr lang="en-US" sz="1600" i="1" dirty="0">
                <a:solidFill>
                  <a:srgbClr val="000000"/>
                </a:solidFill>
              </a:rPr>
              <a:t>P. falciparum </a:t>
            </a:r>
            <a:r>
              <a:rPr lang="en-US" sz="1600" dirty="0">
                <a:solidFill>
                  <a:srgbClr val="000000"/>
                </a:solidFill>
              </a:rPr>
              <a:t>stains purple. (credit: modification of work by Michael </a:t>
            </a:r>
            <a:r>
              <a:rPr lang="en-US" sz="1600" dirty="0" err="1">
                <a:solidFill>
                  <a:srgbClr val="000000"/>
                </a:solidFill>
              </a:rPr>
              <a:t>Zahniser</a:t>
            </a:r>
            <a:r>
              <a:rPr lang="en-US" sz="1600" dirty="0">
                <a:solidFill>
                  <a:srgbClr val="000000"/>
                </a:solidFill>
              </a:rPr>
              <a:t>; scale-bar data from Matt </a:t>
            </a:r>
            <a:r>
              <a:rPr lang="fi-FI" sz="1600" dirty="0" err="1">
                <a:solidFill>
                  <a:srgbClr val="000000"/>
                </a:solidFill>
              </a:rPr>
              <a:t>Russell</a:t>
            </a:r>
            <a:r>
              <a:rPr lang="fi-FI" sz="1600" dirty="0">
                <a:solidFill>
                  <a:srgbClr val="000000"/>
                </a:solidFill>
              </a:rPr>
              <a:t>)</a:t>
            </a:r>
            <a:endParaRPr lang="en-US" sz="1600" dirty="0">
              <a:solidFill>
                <a:srgbClr val="000000"/>
              </a:solidFill>
            </a:endParaRPr>
          </a:p>
          <a:p>
            <a:endParaRPr lang="en-US" sz="1600" dirty="0"/>
          </a:p>
        </p:txBody>
      </p:sp>
      <p:sp>
        <p:nvSpPr>
          <p:cNvPr id="5" name="Figure Number"/>
          <p:cNvSpPr>
            <a:spLocks noGrp="1"/>
          </p:cNvSpPr>
          <p:nvPr>
            <p:ph type="title"/>
          </p:nvPr>
        </p:nvSpPr>
        <p:spPr/>
        <p:txBody>
          <a:bodyPr>
            <a:normAutofit/>
          </a:bodyPr>
          <a:lstStyle/>
          <a:p>
            <a:pPr algn="r"/>
            <a:r>
              <a:rPr lang="en-US" sz="2400" dirty="0">
                <a:solidFill>
                  <a:srgbClr val="6CB255"/>
                </a:solidFill>
              </a:rPr>
              <a:t>Figure 23.31</a:t>
            </a:r>
          </a:p>
        </p:txBody>
      </p:sp>
      <p:pic>
        <p:nvPicPr>
          <p:cNvPr id="7" name="OpenStaxLogo" descr="openstax college logo">
            <a:extLst>
              <a:ext uri="{FF2B5EF4-FFF2-40B4-BE49-F238E27FC236}">
                <a16:creationId xmlns:a16="http://schemas.microsoft.com/office/drawing/2014/main" id="{68D5DB8A-C7CF-45EC-B1AA-19607E3E10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01417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41D89C3-907D-4230-8CFD-9A01FF17A60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Trypanosomes are shown among red blood cells. (credit: modification of work by Dr. Myron G. Shultz; scale-bar data from Matt Russell)</a:t>
            </a:r>
          </a:p>
        </p:txBody>
      </p:sp>
      <p:pic>
        <p:nvPicPr>
          <p:cNvPr id="4" name="Figure" descr="The micrograph shows round red blood cells, about 8 microns across. Swimming among the red blood cells are ribbon-like trypanosomes. The trypanosomes are about three times as long as the red blood cells are w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17" r="-31517"/>
          <a:stretch>
            <a:fillRect/>
          </a:stretch>
        </p:blipFill>
        <p:spPr/>
      </p:pic>
      <p:pic>
        <p:nvPicPr>
          <p:cNvPr id="9" name="OpenStaxLogo" descr="openstax college logo">
            <a:extLst>
              <a:ext uri="{FF2B5EF4-FFF2-40B4-BE49-F238E27FC236}">
                <a16:creationId xmlns:a16="http://schemas.microsoft.com/office/drawing/2014/main" id="{F18C3E75-0F46-4578-BCD5-DD8DBB633E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23.32 </a:t>
            </a:r>
          </a:p>
        </p:txBody>
      </p:sp>
    </p:spTree>
    <p:extLst>
      <p:ext uri="{BB962C8B-B14F-4D97-AF65-F5344CB8AC3E}">
        <p14:creationId xmlns:p14="http://schemas.microsoft.com/office/powerpoint/2010/main" val="549026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D7DB61C-415D-412B-B827-6D37CEB976C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Both downy and powdery mildews on this grape leaf are caused by an infection of </a:t>
            </a:r>
            <a:r>
              <a:rPr lang="en-US" sz="1600" i="1" dirty="0"/>
              <a:t>P. </a:t>
            </a:r>
            <a:r>
              <a:rPr lang="en-US" sz="1600" i="1" dirty="0" err="1"/>
              <a:t>viticola</a:t>
            </a:r>
            <a:r>
              <a:rPr lang="en-US" sz="1600" dirty="0"/>
              <a:t>. (credit: modification of work by USDA)</a:t>
            </a:r>
          </a:p>
        </p:txBody>
      </p:sp>
      <p:pic>
        <p:nvPicPr>
          <p:cNvPr id="3" name="Figure" descr="The photo shows a leaf infected with downy mildew (left) and powdery mildew (right). Where the leaf is infected with downy mildew, it is yellow instead of green. Powdery mildew appears as a white fuzz on the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305" r="-31305"/>
          <a:stretch>
            <a:fillRect/>
          </a:stretch>
        </p:blipFill>
        <p:spPr/>
      </p:pic>
      <p:pic>
        <p:nvPicPr>
          <p:cNvPr id="9" name="OpenStaxLogo" descr="openstax college logo">
            <a:extLst>
              <a:ext uri="{FF2B5EF4-FFF2-40B4-BE49-F238E27FC236}">
                <a16:creationId xmlns:a16="http://schemas.microsoft.com/office/drawing/2014/main" id="{AAF51093-0F08-4FAF-B91D-E1700176E5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23.33</a:t>
            </a:r>
          </a:p>
        </p:txBody>
      </p:sp>
    </p:spTree>
    <p:extLst>
      <p:ext uri="{BB962C8B-B14F-4D97-AF65-F5344CB8AC3E}">
        <p14:creationId xmlns:p14="http://schemas.microsoft.com/office/powerpoint/2010/main" val="179557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759F037-357F-4A38-8125-23A289F8E8B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unappetizing remnants result from an infection with </a:t>
            </a:r>
            <a:r>
              <a:rPr lang="en-US" sz="1600" i="1" dirty="0"/>
              <a:t>P. </a:t>
            </a:r>
            <a:r>
              <a:rPr lang="en-US" sz="1600" i="1" dirty="0" err="1"/>
              <a:t>infestans</a:t>
            </a:r>
            <a:r>
              <a:rPr lang="en-US" sz="1600" dirty="0"/>
              <a:t>, the causative agent of potato late blight. (credit: USDA)</a:t>
            </a:r>
          </a:p>
        </p:txBody>
      </p:sp>
      <p:pic>
        <p:nvPicPr>
          <p:cNvPr id="4" name="Figure" descr="The photo shows a slice of potato that has browned and appears rott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575" r="-32575"/>
          <a:stretch>
            <a:fillRect/>
          </a:stretch>
        </p:blipFill>
        <p:spPr/>
      </p:pic>
      <p:pic>
        <p:nvPicPr>
          <p:cNvPr id="9" name="OpenStaxLogo" descr="openstax college logo">
            <a:extLst>
              <a:ext uri="{FF2B5EF4-FFF2-40B4-BE49-F238E27FC236}">
                <a16:creationId xmlns:a16="http://schemas.microsoft.com/office/drawing/2014/main" id="{15BDDCCB-D662-4505-A263-7F3EDB110A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a:t>Figure 23.34 </a:t>
            </a:r>
            <a:endParaRPr lang="en-US" dirty="0"/>
          </a:p>
        </p:txBody>
      </p:sp>
    </p:spTree>
    <p:extLst>
      <p:ext uri="{BB962C8B-B14F-4D97-AF65-F5344CB8AC3E}">
        <p14:creationId xmlns:p14="http://schemas.microsoft.com/office/powerpoint/2010/main" val="357468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E0803E-BFBD-4F44-AE9C-55615540C06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This chloroplast cross-section illustrates its elaborate inner membrane organization. Stacks of thylakoid membranes compartmentalize photosynthetic enzymes and provide scaffolding for chloroplast DNA.</a:t>
            </a:r>
          </a:p>
          <a:p>
            <a:pPr marL="342900" indent="-342900">
              <a:buAutoNum type="alphaLcParenBoth"/>
            </a:pPr>
            <a:r>
              <a:rPr lang="en-US" sz="1600" dirty="0"/>
              <a:t>In this micrograph of</a:t>
            </a:r>
            <a:r>
              <a:rPr lang="en-US" sz="1600" i="1" dirty="0"/>
              <a:t> Elodea </a:t>
            </a:r>
            <a:r>
              <a:rPr lang="en-US" sz="1600" dirty="0"/>
              <a:t>sp., the chloroplasts can be seen as small green spheres. (credit b: modification of work by Brandon </a:t>
            </a:r>
            <a:r>
              <a:rPr lang="en-US" sz="1600" dirty="0" err="1"/>
              <a:t>Zierer</a:t>
            </a:r>
            <a:r>
              <a:rPr lang="en-US" sz="1600" dirty="0"/>
              <a:t>; scale-bar data from Matt Russell)</a:t>
            </a:r>
          </a:p>
        </p:txBody>
      </p:sp>
      <p:pic>
        <p:nvPicPr>
          <p:cNvPr id="3" name="Figure" descr="The illustration A shows a green, oval chloroplast with an outer membrane and an inner membrane. Thylakoids are disk-shaped and stack together like poker chips. Image B is a micrograph showing rectangular shapes that have small green spheres with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949" b="-4949"/>
          <a:stretch>
            <a:fillRect/>
          </a:stretch>
        </p:blipFill>
        <p:spPr/>
      </p:pic>
      <p:pic>
        <p:nvPicPr>
          <p:cNvPr id="9" name="OpenStaxLogo" descr="openstax college logo">
            <a:extLst>
              <a:ext uri="{FF2B5EF4-FFF2-40B4-BE49-F238E27FC236}">
                <a16:creationId xmlns:a16="http://schemas.microsoft.com/office/drawing/2014/main" id="{0CB83D23-649E-4E75-9054-ED3BC43D544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23.3</a:t>
            </a:r>
          </a:p>
        </p:txBody>
      </p:sp>
    </p:spTree>
    <p:extLst>
      <p:ext uri="{BB962C8B-B14F-4D97-AF65-F5344CB8AC3E}">
        <p14:creationId xmlns:p14="http://schemas.microsoft.com/office/powerpoint/2010/main" val="187350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5928FF0-C4BC-41A0-9CBA-6ECCFA41B2A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20" dirty="0">
                <a:solidFill>
                  <a:srgbClr val="6CB255"/>
                </a:solidFill>
              </a:rPr>
              <a:t>(a) </a:t>
            </a:r>
            <a:r>
              <a:rPr lang="en-US" sz="1520" dirty="0"/>
              <a:t>Red algae and</a:t>
            </a:r>
            <a:r>
              <a:rPr lang="en-US" sz="1520" dirty="0">
                <a:solidFill>
                  <a:srgbClr val="6CB255"/>
                </a:solidFill>
              </a:rPr>
              <a:t> (b) </a:t>
            </a:r>
            <a:r>
              <a:rPr lang="en-US" sz="1520" dirty="0"/>
              <a:t>green algae (visualized by light microscopy) share similar DNA sequences with photosynthetic cyanobacteria. Scientists speculate that, in a process called endosymbiosis, an ancestral prokaryote engulfed a photosynthetic </a:t>
            </a:r>
            <a:r>
              <a:rPr lang="en-US" sz="1520" dirty="0" err="1"/>
              <a:t>cyanobacterium</a:t>
            </a:r>
            <a:r>
              <a:rPr lang="en-US" sz="1520" dirty="0"/>
              <a:t> that evolved into modern-day chloroplasts. (credit a: modification of work by Ed </a:t>
            </a:r>
            <a:r>
              <a:rPr lang="en-US" sz="1520" dirty="0" err="1"/>
              <a:t>Bierman</a:t>
            </a:r>
            <a:r>
              <a:rPr lang="en-US" sz="1520" dirty="0"/>
              <a:t>; credit b: modification of work by G. </a:t>
            </a:r>
            <a:r>
              <a:rPr lang="en-US" sz="1520" dirty="0" err="1"/>
              <a:t>Fahnenstiel</a:t>
            </a:r>
            <a:r>
              <a:rPr lang="en-US" sz="1520" dirty="0"/>
              <a:t>, NOAA; scale-bar data from Matt Russell)</a:t>
            </a:r>
          </a:p>
        </p:txBody>
      </p:sp>
      <p:pic>
        <p:nvPicPr>
          <p:cNvPr id="3" name="Figure" descr="Part a shows red algae with lettuce-like leaves. Part b shows four oval green algae cells stacked next to each other. The cyanobacteria are about 2 µm across and 10 µm lo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48" b="-1348"/>
          <a:stretch>
            <a:fillRect/>
          </a:stretch>
        </p:blipFill>
        <p:spPr/>
      </p:pic>
      <p:pic>
        <p:nvPicPr>
          <p:cNvPr id="9" name="OpenStaxLogo" descr="openstax college logo">
            <a:extLst>
              <a:ext uri="{FF2B5EF4-FFF2-40B4-BE49-F238E27FC236}">
                <a16:creationId xmlns:a16="http://schemas.microsoft.com/office/drawing/2014/main" id="{5FC88FBD-843E-4B09-BDA3-B14C0BA0C5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23.4</a:t>
            </a:r>
          </a:p>
        </p:txBody>
      </p:sp>
    </p:spTree>
    <p:extLst>
      <p:ext uri="{BB962C8B-B14F-4D97-AF65-F5344CB8AC3E}">
        <p14:creationId xmlns:p14="http://schemas.microsoft.com/office/powerpoint/2010/main" val="352193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63BFC40-B418-4ED1-BA38-047B2090781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The first eukaryote may have originated from an ancestral prokaryote that had undergone membrane proliferation, compartmentalization of cellular function (into a nucleus, lysosomes, and an endoplasmic reticulum), and the establishment of </a:t>
            </a:r>
            <a:r>
              <a:rPr lang="en-US" sz="1500" dirty="0" err="1"/>
              <a:t>endosymbiotic</a:t>
            </a:r>
            <a:r>
              <a:rPr lang="en-US" sz="1500" dirty="0"/>
              <a:t> relationships with an aerobic prokaryote, and, in some cases, a photosynthetic prokaryote, to form mitochondria and chloroplasts, respectively.</a:t>
            </a:r>
          </a:p>
        </p:txBody>
      </p:sp>
      <p:pic>
        <p:nvPicPr>
          <p:cNvPr id="4" name="Figure" descr="The illustration shows steps that, according to the endosymbiotic theory, gave rise to eukaryotic organisms. In step 1, infoldings in the plasma membrane of an ancestral prokaryote gave rise to endomembrane components, including a nucleus and endoplasmic reticulum. In step 2, the first endosymbiotic event occurred: The ancestral eukaryote consumed aerobic bacteria that evolved into mitochondria. In a second endosymbiotic event, the early eukaryote consumed photosynthetic bacteria that evolved into chloroplas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36" r="-7536"/>
          <a:stretch>
            <a:fillRect/>
          </a:stretch>
        </p:blipFill>
        <p:spPr/>
      </p:pic>
      <p:pic>
        <p:nvPicPr>
          <p:cNvPr id="9" name="OpenStaxLogo" descr="openstax college logo">
            <a:extLst>
              <a:ext uri="{FF2B5EF4-FFF2-40B4-BE49-F238E27FC236}">
                <a16:creationId xmlns:a16="http://schemas.microsoft.com/office/drawing/2014/main" id="{E14CDAA9-D3A5-43D7-92D0-54F6DDA7E66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23.5</a:t>
            </a:r>
          </a:p>
        </p:txBody>
      </p:sp>
    </p:spTree>
    <p:extLst>
      <p:ext uri="{BB962C8B-B14F-4D97-AF65-F5344CB8AC3E}">
        <p14:creationId xmlns:p14="http://schemas.microsoft.com/office/powerpoint/2010/main" val="413786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FB8F240-4534-4A5D-B98E-ABDEA73FFF5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hypothesized process of </a:t>
            </a:r>
            <a:r>
              <a:rPr lang="en-US" sz="1600" dirty="0" err="1"/>
              <a:t>endosymbiotic</a:t>
            </a:r>
            <a:r>
              <a:rPr lang="en-US" sz="1600" dirty="0"/>
              <a:t> events leading to the evolution of </a:t>
            </a:r>
            <a:r>
              <a:rPr lang="en-US" sz="1600" dirty="0" err="1"/>
              <a:t>chlorarachniophytes</a:t>
            </a:r>
            <a:r>
              <a:rPr lang="en-US" sz="1600" dirty="0"/>
              <a:t> is shown. In a primary </a:t>
            </a:r>
            <a:r>
              <a:rPr lang="en-US" sz="1600" dirty="0" err="1"/>
              <a:t>endosymbiotic</a:t>
            </a:r>
            <a:r>
              <a:rPr lang="en-US" sz="1600" dirty="0"/>
              <a:t> event, a heterotrophic eukaryote consumed a </a:t>
            </a:r>
            <a:r>
              <a:rPr lang="en-US" sz="1600" dirty="0" err="1"/>
              <a:t>cyanobacterium</a:t>
            </a:r>
            <a:r>
              <a:rPr lang="en-US" sz="1600" dirty="0"/>
              <a:t>. In a secondary </a:t>
            </a:r>
            <a:r>
              <a:rPr lang="en-US" sz="1600" dirty="0" err="1"/>
              <a:t>endosymbiotic</a:t>
            </a:r>
            <a:r>
              <a:rPr lang="en-US" sz="1600" dirty="0"/>
              <a:t> event, the cell resulting from primary endosymbiosis was consumed by a second cell. The resulting organelle became a </a:t>
            </a:r>
            <a:r>
              <a:rPr lang="de-DE" sz="1600" dirty="0" err="1"/>
              <a:t>plastid</a:t>
            </a:r>
            <a:r>
              <a:rPr lang="de-DE" sz="1600" dirty="0"/>
              <a:t> in modern </a:t>
            </a:r>
            <a:r>
              <a:rPr lang="de-DE" sz="1600" dirty="0" err="1"/>
              <a:t>chlorarachniophytes</a:t>
            </a:r>
            <a:r>
              <a:rPr lang="de-DE" sz="1600" dirty="0"/>
              <a:t>.</a:t>
            </a:r>
            <a:endParaRPr lang="en-US" sz="1600" dirty="0"/>
          </a:p>
        </p:txBody>
      </p:sp>
      <p:pic>
        <p:nvPicPr>
          <p:cNvPr id="3" name="Figure" descr="According to the secondary endosymbiosis theory, plastids in modern chlorarachniophytes arose via two endosymbiotic events. In the first event, a cyanobacterium was engulfed by a heterotrophic eukaryote. Cyanobacteria have two membranes and the endosymbiosis event gave rise to a third membrane. One of these membranes was lost. Then, in a second endosymbiotic event, the cell was engulfed by another cell. The first cell became a plastid, an organelle with a vestigial nucleus and an organelle membrane inside it; thus, the plastid has the appearance of a cell within a ce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757" b="-10757"/>
          <a:stretch>
            <a:fillRect/>
          </a:stretch>
        </p:blipFill>
        <p:spPr/>
      </p:pic>
      <p:pic>
        <p:nvPicPr>
          <p:cNvPr id="9" name="OpenStaxLogo" descr="openstax college logo">
            <a:extLst>
              <a:ext uri="{FF2B5EF4-FFF2-40B4-BE49-F238E27FC236}">
                <a16:creationId xmlns:a16="http://schemas.microsoft.com/office/drawing/2014/main" id="{15257E6D-F9B9-45E6-BDC5-7069FEAAA8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23.6</a:t>
            </a:r>
          </a:p>
        </p:txBody>
      </p:sp>
    </p:spTree>
    <p:extLst>
      <p:ext uri="{BB962C8B-B14F-4D97-AF65-F5344CB8AC3E}">
        <p14:creationId xmlns:p14="http://schemas.microsoft.com/office/powerpoint/2010/main" val="367948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F24A53-926E-4994-92A8-83E7DC205B6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stages of phagocytosis include the engulfment of a food particle, the digestion of the particle using hydrolytic enzymes contained within a lysosome, and the expulsion of undigested materials from the cell.</a:t>
            </a:r>
          </a:p>
        </p:txBody>
      </p:sp>
      <p:pic>
        <p:nvPicPr>
          <p:cNvPr id="4" name="Figure" descr="In this illustration, a eukaryotic cell is shown consuming a food particle. As the food particle is consumed, it is encapsulated in a vesicle. The vesicle fuses with a lysosome, and proteins inside the lysosome digest the food particle. Indigestible waste material is ejected from the cell when an exocytic vesicle fuses with the plasma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693" r="-34693"/>
          <a:stretch>
            <a:fillRect/>
          </a:stretch>
        </p:blipFill>
        <p:spPr/>
      </p:pic>
      <p:pic>
        <p:nvPicPr>
          <p:cNvPr id="9" name="OpenStaxLogo" descr="openstax college logo">
            <a:extLst>
              <a:ext uri="{FF2B5EF4-FFF2-40B4-BE49-F238E27FC236}">
                <a16:creationId xmlns:a16="http://schemas.microsoft.com/office/drawing/2014/main" id="{B886255D-1527-43D7-94BC-41CFE0A851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23.7</a:t>
            </a:r>
          </a:p>
        </p:txBody>
      </p:sp>
    </p:spTree>
    <p:extLst>
      <p:ext uri="{BB962C8B-B14F-4D97-AF65-F5344CB8AC3E}">
        <p14:creationId xmlns:p14="http://schemas.microsoft.com/office/powerpoint/2010/main" val="320472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7C364E5-0C9E-4DF7-844C-32597B723AA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Protists</a:t>
            </a:r>
            <a:r>
              <a:rPr lang="en-US" sz="1600" dirty="0"/>
              <a:t> use various methods for transportation. </a:t>
            </a:r>
            <a:r>
              <a:rPr lang="en-US" sz="1600" dirty="0">
                <a:solidFill>
                  <a:srgbClr val="6CB255"/>
                </a:solidFill>
              </a:rPr>
              <a:t>(a)</a:t>
            </a:r>
            <a:r>
              <a:rPr lang="en-US" sz="1600" dirty="0"/>
              <a:t> </a:t>
            </a:r>
            <a:r>
              <a:rPr lang="en-US" sz="1600" i="1" dirty="0"/>
              <a:t>Paramecium</a:t>
            </a:r>
            <a:r>
              <a:rPr lang="en-US" sz="1600" dirty="0"/>
              <a:t> waves hair-like appendages called cilia to propel itself. </a:t>
            </a:r>
            <a:r>
              <a:rPr lang="en-US" sz="1600" dirty="0">
                <a:solidFill>
                  <a:srgbClr val="6CB255"/>
                </a:solidFill>
              </a:rPr>
              <a:t>(b)</a:t>
            </a:r>
            <a:r>
              <a:rPr lang="en-US" sz="1600" dirty="0"/>
              <a:t> </a:t>
            </a:r>
            <a:r>
              <a:rPr lang="en-US" sz="1600" i="1" dirty="0"/>
              <a:t>Amoeba</a:t>
            </a:r>
            <a:r>
              <a:rPr lang="en-US" sz="1600" dirty="0"/>
              <a:t> uses lobe-like pseudopodia to anchor itself to a solid surface and pull itself forward. </a:t>
            </a:r>
            <a:r>
              <a:rPr lang="en-US" sz="1600" dirty="0">
                <a:solidFill>
                  <a:srgbClr val="6CB255"/>
                </a:solidFill>
              </a:rPr>
              <a:t>(c)</a:t>
            </a:r>
            <a:r>
              <a:rPr lang="en-US" sz="1600" dirty="0"/>
              <a:t> </a:t>
            </a:r>
            <a:r>
              <a:rPr lang="en-US" sz="1600" i="1" dirty="0"/>
              <a:t>Euglena</a:t>
            </a:r>
            <a:r>
              <a:rPr lang="en-US" sz="1600" dirty="0"/>
              <a:t> uses a whip-like tail called a flagellum to propel itself.</a:t>
            </a:r>
          </a:p>
        </p:txBody>
      </p:sp>
      <p:pic>
        <p:nvPicPr>
          <p:cNvPr id="3" name="Figure" descr="Part a shows a shoe-shaped Paramecium, which is covered with fine, hair-like cilia. Part b shows an Amoeba, which is irregular in shape with long extensions of cytoplasm jutting out from the main body. The extensions are called pseudopods. Part c shows an oval Euglena, which has a narrow front end. A long, whip-like flagellum protrudes from the back e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073" b="-8073"/>
          <a:stretch>
            <a:fillRect/>
          </a:stretch>
        </p:blipFill>
        <p:spPr/>
      </p:pic>
      <p:pic>
        <p:nvPicPr>
          <p:cNvPr id="9" name="OpenStaxLogo" descr="openstax college logo">
            <a:extLst>
              <a:ext uri="{FF2B5EF4-FFF2-40B4-BE49-F238E27FC236}">
                <a16:creationId xmlns:a16="http://schemas.microsoft.com/office/drawing/2014/main" id="{9504C462-F84D-4FA5-97D8-53CF1414E1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23.8</a:t>
            </a:r>
          </a:p>
        </p:txBody>
      </p:sp>
    </p:spTree>
    <p:extLst>
      <p:ext uri="{BB962C8B-B14F-4D97-AF65-F5344CB8AC3E}">
        <p14:creationId xmlns:p14="http://schemas.microsoft.com/office/powerpoint/2010/main" val="844305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874</TotalTime>
  <Words>3441</Words>
  <Application>Microsoft Office PowerPoint</Application>
  <PresentationFormat>On-screen Show (4:3)</PresentationFormat>
  <Paragraphs>107</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Arial Black</vt:lpstr>
      <vt:lpstr>Calibri</vt:lpstr>
      <vt:lpstr>Essential</vt:lpstr>
      <vt:lpstr>Biology</vt:lpstr>
      <vt:lpstr>Figure 23.1</vt:lpstr>
      <vt:lpstr>Figure 23.2</vt:lpstr>
      <vt:lpstr>Figure 23.3</vt:lpstr>
      <vt:lpstr>Figure 23.4</vt:lpstr>
      <vt:lpstr>Figure 23.5</vt:lpstr>
      <vt:lpstr>Figure 23.6</vt:lpstr>
      <vt:lpstr>Figure 23.7</vt:lpstr>
      <vt:lpstr>Figure 23.8</vt:lpstr>
      <vt:lpstr>Figure 23.9</vt:lpstr>
      <vt:lpstr>Figure 23.10</vt:lpstr>
      <vt:lpstr>Figure 23.11</vt:lpstr>
      <vt:lpstr>Figure 23.12</vt:lpstr>
      <vt:lpstr>Figure 23.13</vt:lpstr>
      <vt:lpstr>Figure 23.14</vt:lpstr>
      <vt:lpstr>Figure 23.15</vt:lpstr>
      <vt:lpstr>Figure 23.16</vt:lpstr>
      <vt:lpstr>Figure 23.17</vt:lpstr>
      <vt:lpstr>Figure 23.18</vt:lpstr>
      <vt:lpstr>Figure 23.19</vt:lpstr>
      <vt:lpstr>Figure 23.20</vt:lpstr>
      <vt:lpstr>Figure 23.21</vt:lpstr>
      <vt:lpstr>Figure 23.22</vt:lpstr>
      <vt:lpstr>Figure 23.23</vt:lpstr>
      <vt:lpstr>Figure 23.24</vt:lpstr>
      <vt:lpstr>Figure 23.25</vt:lpstr>
      <vt:lpstr>Figure 23.26</vt:lpstr>
      <vt:lpstr>Figure 23.27</vt:lpstr>
      <vt:lpstr>Figure 23.28</vt:lpstr>
      <vt:lpstr>Figure 23.29 </vt:lpstr>
      <vt:lpstr>Figure 23.30</vt:lpstr>
      <vt:lpstr>Figure 23.31</vt:lpstr>
      <vt:lpstr>Figure 23.32 </vt:lpstr>
      <vt:lpstr>Figure 23.33</vt:lpstr>
      <vt:lpstr>Figure 23.34 </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23 - PROTISTS</dc:title>
  <dc:creator>Spuddy McSpare</dc:creator>
  <cp:lastModifiedBy>Conversion_02</cp:lastModifiedBy>
  <cp:revision>306</cp:revision>
  <cp:lastPrinted>2013-06-09T21:41:08Z</cp:lastPrinted>
  <dcterms:created xsi:type="dcterms:W3CDTF">2012-06-04T02:13:36Z</dcterms:created>
  <dcterms:modified xsi:type="dcterms:W3CDTF">2017-09-19T21:57:28Z</dcterms:modified>
</cp:coreProperties>
</file>