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3"/>
  </p:notesMasterIdLst>
  <p:handoutMasterIdLst>
    <p:handoutMasterId r:id="rId24"/>
  </p:handoutMasterIdLst>
  <p:sldIdLst>
    <p:sldId id="256" r:id="rId2"/>
    <p:sldId id="277" r:id="rId3"/>
    <p:sldId id="273" r:id="rId4"/>
    <p:sldId id="278" r:id="rId5"/>
    <p:sldId id="282" r:id="rId6"/>
    <p:sldId id="283" r:id="rId7"/>
    <p:sldId id="289" r:id="rId8"/>
    <p:sldId id="284" r:id="rId9"/>
    <p:sldId id="291" r:id="rId10"/>
    <p:sldId id="293" r:id="rId11"/>
    <p:sldId id="294" r:id="rId12"/>
    <p:sldId id="281" r:id="rId13"/>
    <p:sldId id="296" r:id="rId14"/>
    <p:sldId id="298" r:id="rId15"/>
    <p:sldId id="295" r:id="rId16"/>
    <p:sldId id="285" r:id="rId17"/>
    <p:sldId id="301" r:id="rId18"/>
    <p:sldId id="302" r:id="rId19"/>
    <p:sldId id="303" r:id="rId20"/>
    <p:sldId id="304" r:id="rId21"/>
    <p:sldId id="30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14" autoAdjust="0"/>
  </p:normalViewPr>
  <p:slideViewPr>
    <p:cSldViewPr snapToGrid="0" snapToObjects="1">
      <p:cViewPr varScale="1">
        <p:scale>
          <a:sx n="108" d="100"/>
          <a:sy n="108" d="100"/>
        </p:scale>
        <p:origin x="1074"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09EA5-8595-413B-9154-33AB4A0D33F7}"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0A019-9BC2-419F-89C4-9FA0A86B9D0A}" type="slidenum">
              <a:rPr lang="en-US" smtClean="0"/>
              <a:t>‹#›</a:t>
            </a:fld>
            <a:endParaRPr lang="en-US"/>
          </a:p>
        </p:txBody>
      </p:sp>
    </p:spTree>
    <p:extLst>
      <p:ext uri="{BB962C8B-B14F-4D97-AF65-F5344CB8AC3E}">
        <p14:creationId xmlns:p14="http://schemas.microsoft.com/office/powerpoint/2010/main" val="381103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OpenStaxLogo" descr="openstax college logo">
            <a:extLst>
              <a:ext uri="{FF2B5EF4-FFF2-40B4-BE49-F238E27FC236}">
                <a16:creationId xmlns:a16="http://schemas.microsoft.com/office/drawing/2014/main" id="{9A010DE8-5541-423A-9DBF-A023660BFF3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8" name="Figure" descr="Biology">
            <a:extLst>
              <a:ext uri="{FF2B5EF4-FFF2-40B4-BE49-F238E27FC236}">
                <a16:creationId xmlns:a16="http://schemas.microsoft.com/office/drawing/2014/main" id="{FF73384C-B2ED-47B6-93E3-749F7A20AD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5295"/>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12 MENDEL’S EXPERIMENTS AND HEREDITY</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BF86CD00-3BB0-4EBC-8460-541377BE1592}"/>
              </a:ext>
            </a:extLst>
          </p:cNvPr>
          <p:cNvSpPr>
            <a:spLocks noGrp="1"/>
          </p:cNvSpPr>
          <p:nvPr>
            <p:ph type="title" idx="4294967295"/>
          </p:nvPr>
        </p:nvSpPr>
        <p:spPr>
          <a:xfrm>
            <a:off x="0" y="837400"/>
            <a:ext cx="9144000" cy="590667"/>
          </a:xfrm>
        </p:spPr>
        <p:txBody>
          <a:bodyPr>
            <a:no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E9A5727-A75D-47C9-87B1-63297570625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As seen in comparing the wild-type </a:t>
            </a:r>
            <a:r>
              <a:rPr lang="en-US" sz="1600" i="1" dirty="0"/>
              <a:t>Drosophila</a:t>
            </a:r>
            <a:r>
              <a:rPr lang="en-US" sz="1600" dirty="0"/>
              <a:t> (left) and the </a:t>
            </a:r>
            <a:r>
              <a:rPr lang="en-US" sz="1600" i="1" dirty="0" err="1"/>
              <a:t>Antennapedia</a:t>
            </a:r>
            <a:r>
              <a:rPr lang="en-US" sz="1600" dirty="0"/>
              <a:t> mutant (right), the </a:t>
            </a:r>
            <a:r>
              <a:rPr lang="en-US" sz="1600" i="1" dirty="0" err="1"/>
              <a:t>Antennapedia</a:t>
            </a:r>
            <a:r>
              <a:rPr lang="en-US" sz="1600" dirty="0"/>
              <a:t> mutant has legs on its head in place of antennae.</a:t>
            </a:r>
          </a:p>
        </p:txBody>
      </p:sp>
      <p:pic>
        <p:nvPicPr>
          <p:cNvPr id="2" name="Figure" descr="This photo shows Drosophila that has normal antennae on its head, and a mutant that has legs on its hea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3488" r="-63488"/>
          <a:stretch>
            <a:fillRect/>
          </a:stretch>
        </p:blipFill>
        <p:spPr/>
      </p:pic>
      <p:pic>
        <p:nvPicPr>
          <p:cNvPr id="9" name="OpenStaxLogo" descr="openstax college logo">
            <a:extLst>
              <a:ext uri="{FF2B5EF4-FFF2-40B4-BE49-F238E27FC236}">
                <a16:creationId xmlns:a16="http://schemas.microsoft.com/office/drawing/2014/main" id="{AAE29849-58CE-4AA6-91A6-4331E32C456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12.9</a:t>
            </a:r>
          </a:p>
        </p:txBody>
      </p:sp>
    </p:spTree>
    <p:extLst>
      <p:ext uri="{BB962C8B-B14F-4D97-AF65-F5344CB8AC3E}">
        <p14:creationId xmlns:p14="http://schemas.microsoft.com/office/powerpoint/2010/main" val="196563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A63EE2D-1254-49D9-8FD7-4862B95A0862}"/>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a:bodyPr>
          <a:lstStyle/>
          <a:p>
            <a:r>
              <a:rPr lang="en-US" sz="1600" dirty="0"/>
              <a:t>The </a:t>
            </a:r>
            <a:r>
              <a:rPr lang="en-US" sz="1600" dirty="0">
                <a:solidFill>
                  <a:srgbClr val="6CB255"/>
                </a:solidFill>
              </a:rPr>
              <a:t>(a) </a:t>
            </a:r>
            <a:r>
              <a:rPr lang="en-US" sz="1600" i="1" dirty="0"/>
              <a:t>Anopheles </a:t>
            </a:r>
            <a:r>
              <a:rPr lang="en-US" sz="1600" i="1" dirty="0" err="1"/>
              <a:t>gambiae</a:t>
            </a:r>
            <a:r>
              <a:rPr lang="en-US" sz="1600" dirty="0"/>
              <a:t>, or African malaria mosquito, acts as a vector in the transmission to humans of the malaria-causing parasite </a:t>
            </a:r>
            <a:r>
              <a:rPr lang="en-US" sz="1600" dirty="0">
                <a:solidFill>
                  <a:srgbClr val="6CB255"/>
                </a:solidFill>
              </a:rPr>
              <a:t>(b) </a:t>
            </a:r>
            <a:r>
              <a:rPr lang="en-US" sz="1600" i="1" dirty="0"/>
              <a:t>Plasmodium falciparum</a:t>
            </a:r>
            <a:r>
              <a:rPr lang="en-US" sz="1600" dirty="0"/>
              <a:t>, here visualized using false-color transmission electron microscopy. (credit a: James D. </a:t>
            </a:r>
            <a:r>
              <a:rPr lang="en-US" sz="1600" dirty="0" err="1"/>
              <a:t>Gathany</a:t>
            </a:r>
            <a:r>
              <a:rPr lang="en-US" sz="1600" dirty="0"/>
              <a:t>; credit b: Ute </a:t>
            </a:r>
            <a:r>
              <a:rPr lang="en-US" sz="1600" dirty="0" err="1"/>
              <a:t>Frevert</a:t>
            </a:r>
            <a:r>
              <a:rPr lang="en-US" sz="1600" dirty="0"/>
              <a:t>; false color by Margaret Shear; scale-bar data from Matt Russell)</a:t>
            </a:r>
          </a:p>
        </p:txBody>
      </p:sp>
      <p:pic>
        <p:nvPicPr>
          <p:cNvPr id="2" name="Figure" descr="Photo a shows the Anopheles gambiae mosquito, which carries malaria. Photo b shows a micrograph of sickle-shaped Plasmodium falciparum, the parasite that causes malaria. The Plasmodium is about 0.75 microns acro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652" r="-7652"/>
          <a:stretch>
            <a:fillRect/>
          </a:stretch>
        </p:blipFill>
        <p:spPr/>
      </p:pic>
      <p:pic>
        <p:nvPicPr>
          <p:cNvPr id="9" name="OpenStaxLogo" descr="openstax college logo">
            <a:extLst>
              <a:ext uri="{FF2B5EF4-FFF2-40B4-BE49-F238E27FC236}">
                <a16:creationId xmlns:a16="http://schemas.microsoft.com/office/drawing/2014/main" id="{C114BD92-4161-432A-80F9-F632B3E3737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12.10</a:t>
            </a:r>
          </a:p>
        </p:txBody>
      </p:sp>
    </p:spTree>
    <p:extLst>
      <p:ext uri="{BB962C8B-B14F-4D97-AF65-F5344CB8AC3E}">
        <p14:creationId xmlns:p14="http://schemas.microsoft.com/office/powerpoint/2010/main" val="406214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B3939CF-8E3D-4F1F-90F5-CC353CF82682}"/>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Photo shows six fruit flies, each with a different eye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009" b="-2009"/>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t>In </a:t>
            </a:r>
            <a:r>
              <a:rPr lang="en-US" sz="1600" i="1" dirty="0"/>
              <a:t>Drosophila</a:t>
            </a:r>
            <a:r>
              <a:rPr lang="en-US" sz="1600" dirty="0"/>
              <a:t>, the gene for eye color is located on the X chromosome. Clockwise from top left are brown, cinnabar, sepia, vermilion, white, and red. Red eye color is wild-type and is dominant to white eye color.</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12.11</a:t>
            </a:r>
          </a:p>
        </p:txBody>
      </p:sp>
      <p:pic>
        <p:nvPicPr>
          <p:cNvPr id="7" name="OpenStaxLogo" descr="openstax college logo">
            <a:extLst>
              <a:ext uri="{FF2B5EF4-FFF2-40B4-BE49-F238E27FC236}">
                <a16:creationId xmlns:a16="http://schemas.microsoft.com/office/drawing/2014/main" id="{6716D4CA-1213-4CD5-B0B5-B2056959E32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118688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2405D6B-4D7F-4E00-8059-D00DAC4ED537}"/>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Punnett</a:t>
            </a:r>
            <a:r>
              <a:rPr lang="en-US" sz="1600" dirty="0"/>
              <a:t> square analysis is used to determine the ratio of offspring from a cross between a red-eyed male fruit fly and a white-eyed female fruit fly.</a:t>
            </a:r>
          </a:p>
        </p:txBody>
      </p:sp>
      <p:pic>
        <p:nvPicPr>
          <p:cNvPr id="2" name="Figure" descr="This illustration shows a Punnett square analysis of fruit fly eye color, which is a sex-linked trait. A red-eyed male fruit fly with the genotype X^{w}Y is crossed with a white-eyed female fruit fly with the genotype X^{w}X^{w}. All of the female offspring acquire a dominant W allele from the father and a recessive w allele from the mother, and are therefore heterozygous dominant with red eye color. All of the male offspring acquire a recessive w allele from the mother and a Y chromosome from the father and are therefore hemizygous recessive with white eye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5818" r="-65818"/>
          <a:stretch>
            <a:fillRect/>
          </a:stretch>
        </p:blipFill>
        <p:spPr/>
      </p:pic>
      <p:pic>
        <p:nvPicPr>
          <p:cNvPr id="9" name="OpenStaxLogo" descr="openstax college logo">
            <a:extLst>
              <a:ext uri="{FF2B5EF4-FFF2-40B4-BE49-F238E27FC236}">
                <a16:creationId xmlns:a16="http://schemas.microsoft.com/office/drawing/2014/main" id="{6143A9D4-6F13-472A-9D59-A09479409F4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12.12</a:t>
            </a:r>
          </a:p>
        </p:txBody>
      </p:sp>
    </p:spTree>
    <p:extLst>
      <p:ext uri="{BB962C8B-B14F-4D97-AF65-F5344CB8AC3E}">
        <p14:creationId xmlns:p14="http://schemas.microsoft.com/office/powerpoint/2010/main" val="372026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F03A1D8-6CA6-4DEE-BAB9-4F17CA5CFE46}"/>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The son of a woman who is a carrier of a recessive X-linked disorder will have       a 50 percent chance of being affected.      A daughter will not be affected, but she will have a 50 percent chance of being a carrier like her mother.</a:t>
            </a:r>
          </a:p>
        </p:txBody>
      </p:sp>
      <p:pic>
        <p:nvPicPr>
          <p:cNvPr id="2" name="Figure" descr="A diagram shows an unaffected father with a dominant allele and an unaffected carrier mother with an x-linked recessive allele. Four figures of offspring are shown representing the various resulting genetic combinations: unaffected son, unaffected daughter, affected son, and unaffected carrier daught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9376" b="-9376"/>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35B59D15-FB84-43E2-A11E-7B508B10EFE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12.13</a:t>
            </a:r>
          </a:p>
        </p:txBody>
      </p:sp>
    </p:spTree>
    <p:extLst>
      <p:ext uri="{BB962C8B-B14F-4D97-AF65-F5344CB8AC3E}">
        <p14:creationId xmlns:p14="http://schemas.microsoft.com/office/powerpoint/2010/main" val="384015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4D182AB-C7F0-4181-9EFE-BF3ED0E333BD}"/>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Micrograph shows a neuron with nuclear inclusions characteristic of Huntington’s diseas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41" b="-241"/>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t>The neuron in the center of this micrograph (yellow) has nuclear inclusions characteristic of Huntington’s disease (orange area in the center of the neuron). Huntington’s disease occurs when an abnormal dominant allele for the Huntington gene is present. (credit:      Dr. Steven </a:t>
            </a:r>
            <a:r>
              <a:rPr lang="en-US" sz="1600" dirty="0" err="1"/>
              <a:t>Finkbeiner</a:t>
            </a:r>
            <a:r>
              <a:rPr lang="en-US" sz="1600" dirty="0"/>
              <a:t>, Gladstone Institute of Neurological Disease, The Taube-</a:t>
            </a:r>
            <a:r>
              <a:rPr lang="en-US" sz="1600" dirty="0" err="1"/>
              <a:t>Koret</a:t>
            </a:r>
            <a:r>
              <a:rPr lang="en-US" sz="1600" dirty="0"/>
              <a:t> Center for Huntington's Disease Research, and the University of California San Francisco/Wikimedia)</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12.14</a:t>
            </a:r>
          </a:p>
        </p:txBody>
      </p:sp>
      <p:pic>
        <p:nvPicPr>
          <p:cNvPr id="7" name="OpenStaxLogo" descr="openstax college logo">
            <a:extLst>
              <a:ext uri="{FF2B5EF4-FFF2-40B4-BE49-F238E27FC236}">
                <a16:creationId xmlns:a16="http://schemas.microsoft.com/office/drawing/2014/main" id="{51C092AD-86EC-4E0B-A4FA-2DC8BB8FD54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4262202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FD01106-41FA-4F6C-9B92-6D76B6775E66}"/>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The child in the photo expresses albinism, a recessive trait.</a:t>
            </a:r>
          </a:p>
        </p:txBody>
      </p:sp>
      <p:pic>
        <p:nvPicPr>
          <p:cNvPr id="2" name="Figure" descr="Photo shows an albino child with his black moth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42" b="-2142"/>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A0733450-07CA-4A8B-A0A5-19E94DB076E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12.15</a:t>
            </a:r>
          </a:p>
        </p:txBody>
      </p:sp>
    </p:spTree>
    <p:extLst>
      <p:ext uri="{BB962C8B-B14F-4D97-AF65-F5344CB8AC3E}">
        <p14:creationId xmlns:p14="http://schemas.microsoft.com/office/powerpoint/2010/main" val="51277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14191FE-EC9D-4E2C-A622-C0FFD68DD0F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a:t>
            </a:r>
            <a:r>
              <a:rPr lang="en-US" sz="1600" dirty="0" err="1"/>
              <a:t>dihybrid</a:t>
            </a:r>
            <a:r>
              <a:rPr lang="en-US" sz="1600" dirty="0"/>
              <a:t> cross of pea plants involves the genes for seed color and texture.</a:t>
            </a:r>
          </a:p>
        </p:txBody>
      </p:sp>
      <p:pic>
        <p:nvPicPr>
          <p:cNvPr id="2" name="Figure" descr="This illustration shows a dihybrid cross between pea plants. In the P generation, a plant that has the homozygous dominant phenotype of round, yellow peas is crossed with a plant with the homozygous recessive phenotype of wrinkled, green peas. The resulting F_{1} offspring have a heterozygous genotype and round, yellow peas. Self-pollination of the F_{1} generation results in F_{2} offspring with a phenotypic ratio of 9:3:3:1 for yellow round, green round, yellow wrinkled and green wrinkled peas, respective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1227" r="-61227"/>
          <a:stretch>
            <a:fillRect/>
          </a:stretch>
        </p:blipFill>
        <p:spPr/>
      </p:pic>
      <p:pic>
        <p:nvPicPr>
          <p:cNvPr id="9" name="OpenStaxLogo" descr="openstax college logo">
            <a:extLst>
              <a:ext uri="{FF2B5EF4-FFF2-40B4-BE49-F238E27FC236}">
                <a16:creationId xmlns:a16="http://schemas.microsoft.com/office/drawing/2014/main" id="{0ADF3656-9F12-48D7-AF4F-7CCB557D6D5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12.16</a:t>
            </a:r>
          </a:p>
        </p:txBody>
      </p:sp>
    </p:spTree>
    <p:extLst>
      <p:ext uri="{BB962C8B-B14F-4D97-AF65-F5344CB8AC3E}">
        <p14:creationId xmlns:p14="http://schemas.microsoft.com/office/powerpoint/2010/main" val="744807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F1B840E-E3BC-4856-BA1A-AB43CDEAA10F}"/>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The forked-line method can be used to analyze a </a:t>
            </a:r>
            <a:r>
              <a:rPr lang="en-US" sz="1600" dirty="0" err="1"/>
              <a:t>trihybrid</a:t>
            </a:r>
            <a:r>
              <a:rPr lang="en-US" sz="1600" dirty="0"/>
              <a:t> cross. Here, the probability for color in the F</a:t>
            </a:r>
            <a:r>
              <a:rPr lang="en-US" sz="1600" baseline="-25000" dirty="0"/>
              <a:t>2</a:t>
            </a:r>
            <a:r>
              <a:rPr lang="en-US" sz="1600" dirty="0"/>
              <a:t> generation occupies the top row (3 yellow:1 green). The probability for shape occupies the second row (3 round:1 wrinkled), and the probability for height occupies the third row (3 tall:1 dwarf). The probability for each possible combination of traits is calculated by multiplying the probability for each individual trait. Thus, the probability of F</a:t>
            </a:r>
            <a:r>
              <a:rPr lang="en-US" sz="1600" baseline="-25000" dirty="0"/>
              <a:t>2</a:t>
            </a:r>
            <a:r>
              <a:rPr lang="en-US" sz="1600" dirty="0"/>
              <a:t> offspring having yellow, round, and tall traits is 3 x 3 x 3, or 27.</a:t>
            </a:r>
          </a:p>
        </p:txBody>
      </p:sp>
      <p:pic>
        <p:nvPicPr>
          <p:cNvPr id="2" name="Figure" descr="A forked-line diagram is shown for the F_{2} generation of a trihybrid cross of pea plants with the dominant yellow, round, and tall phenotype with pea plants of the recessive green, wrinkled, dwarf phenotype. The top row shows that the color ratio is 3 yellow to 1 green in the F_{2} generation. The second row shows that the probability that plants of either pea color having the round or wrinkled texture is 3 to 1. The third row shows that the probability of plants with either of the above textures having a round or wrinkled phenotype is 3 to 1. The probability of all three phenotypes occurring together is determined by multiplying each individual probability together. The probability ratio is 27 yellow/round/tall: 9 yellow/round/dwarf: 9 yellow/wrinked/tall: 3 yellow/wrinkled/dwarf: 9 green/round/tall: 3 green/round/dwarf: 3 green/wrinkled/tall: 1 green/wrinkled/dwarf."/>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959" b="-10959"/>
          <a:stretch>
            <a:fillRect/>
          </a:stretch>
        </p:blipFill>
        <p:spPr>
          <a:xfrm>
            <a:off x="457200" y="1122386"/>
            <a:ext cx="8062913" cy="3500071"/>
          </a:xfrm>
        </p:spPr>
      </p:pic>
      <p:pic>
        <p:nvPicPr>
          <p:cNvPr id="9" name="OpenStaxLogo" descr="openstax college logo">
            <a:extLst>
              <a:ext uri="{FF2B5EF4-FFF2-40B4-BE49-F238E27FC236}">
                <a16:creationId xmlns:a16="http://schemas.microsoft.com/office/drawing/2014/main" id="{C5ACF625-D6FD-4CE3-8EFE-72B6FB33516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12.17</a:t>
            </a:r>
          </a:p>
        </p:txBody>
      </p:sp>
    </p:spTree>
    <p:extLst>
      <p:ext uri="{BB962C8B-B14F-4D97-AF65-F5344CB8AC3E}">
        <p14:creationId xmlns:p14="http://schemas.microsoft.com/office/powerpoint/2010/main" val="971627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30717D2-E169-41C1-B084-4A398E62C58D}"/>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This illustration shows a pair of homologous chromosomes. One of the pair has the alleles ABC and the other has the alleles abc. During meiosis, crossover occurs between two of the chromosomes and genetic material is exchanged, resulting in one recombinant chromosome that has the alleles ABc and another that has the alleles abC. The other two chromosomes are non-recombinant and have the same arrangement of genes as before meios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936" r="-7936"/>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t>The process of crossover, or recombination, occurs when two homologous chromosomes align during meiosis and exchange a segment of genetic material. Here, the alleles for gene C were exchanged. The result is two recombinant and two non-recombinant chromosomes.</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12.18</a:t>
            </a:r>
          </a:p>
        </p:txBody>
      </p:sp>
      <p:pic>
        <p:nvPicPr>
          <p:cNvPr id="7" name="OpenStaxLogo" descr="openstax college logo">
            <a:extLst>
              <a:ext uri="{FF2B5EF4-FFF2-40B4-BE49-F238E27FC236}">
                <a16:creationId xmlns:a16="http://schemas.microsoft.com/office/drawing/2014/main" id="{C123FB9D-BFC8-47BF-A1FA-834A114284C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15981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84F31A65-D3C8-4BE7-9E03-7B267F6EB3D7}"/>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Experimenting with thousands of garden peas, Mendel uncovered the fundamentals of genetics. (credit: modification of work by Jerry </a:t>
            </a:r>
            <a:r>
              <a:rPr lang="en-US" sz="1600" dirty="0" err="1"/>
              <a:t>Kirkhart</a:t>
            </a:r>
            <a:r>
              <a:rPr lang="en-US" sz="1600" dirty="0"/>
              <a:t>)</a:t>
            </a:r>
          </a:p>
        </p:txBody>
      </p:sp>
      <p:pic>
        <p:nvPicPr>
          <p:cNvPr id="2" name="Figure" descr="Photo shows pea-plant flower, with purple petals that fold back on themselv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403" r="-11403"/>
          <a:stretch>
            <a:fillRect/>
          </a:stretch>
        </p:blipFill>
        <p:spPr/>
      </p:pic>
      <p:pic>
        <p:nvPicPr>
          <p:cNvPr id="9" name="OpenStaxLogo" descr="openstax college logo">
            <a:extLst>
              <a:ext uri="{FF2B5EF4-FFF2-40B4-BE49-F238E27FC236}">
                <a16:creationId xmlns:a16="http://schemas.microsoft.com/office/drawing/2014/main" id="{4FCB0FD0-09AA-4439-BF82-6DC03C0B51B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a:t>
            </a:r>
          </a:p>
        </p:txBody>
      </p:sp>
    </p:spTree>
    <p:extLst>
      <p:ext uri="{BB962C8B-B14F-4D97-AF65-F5344CB8AC3E}">
        <p14:creationId xmlns:p14="http://schemas.microsoft.com/office/powerpoint/2010/main" val="103999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B2B6FBF-398B-4D3B-BA47-D6753A422A1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figure shows all possible combinations of offspring resulting from a </a:t>
            </a:r>
            <a:r>
              <a:rPr lang="en-US" sz="1600" dirty="0" err="1"/>
              <a:t>dihybrid</a:t>
            </a:r>
            <a:r>
              <a:rPr lang="en-US" sz="1600" dirty="0"/>
              <a:t> cross of pea plants that are heterozygous for the tall/dwarf and inflated/constricted alleles.</a:t>
            </a:r>
          </a:p>
        </p:txBody>
      </p:sp>
      <p:pic>
        <p:nvPicPr>
          <p:cNvPr id="2" name="Figure" descr="This figure shows all possible combinations of offspring resulting from a dihybrid cross of pea plants that are heterozygous for the tall/dwarf and inflated/constricted allel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8407" r="-58407"/>
          <a:stretch>
            <a:fillRect/>
          </a:stretch>
        </p:blipFill>
        <p:spPr/>
      </p:pic>
      <p:pic>
        <p:nvPicPr>
          <p:cNvPr id="9" name="OpenStaxLogo" descr="openstax college logo">
            <a:extLst>
              <a:ext uri="{FF2B5EF4-FFF2-40B4-BE49-F238E27FC236}">
                <a16:creationId xmlns:a16="http://schemas.microsoft.com/office/drawing/2014/main" id="{0A741C33-836F-4BD2-9F87-1BFE8193314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12.19</a:t>
            </a:r>
          </a:p>
        </p:txBody>
      </p:sp>
    </p:spTree>
    <p:extLst>
      <p:ext uri="{BB962C8B-B14F-4D97-AF65-F5344CB8AC3E}">
        <p14:creationId xmlns:p14="http://schemas.microsoft.com/office/powerpoint/2010/main" val="2592091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6FBC853-B18E-42B4-B1FC-A1D8D0338976}"/>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In mice, the mottled agouti coat color (</a:t>
            </a:r>
            <a:r>
              <a:rPr lang="en-US" sz="1600" i="1" dirty="0"/>
              <a:t>A</a:t>
            </a:r>
            <a:r>
              <a:rPr lang="en-US" sz="1600" dirty="0"/>
              <a:t>) is dominant to a solid coloration, such as black or gray. A gene at a separate locus (</a:t>
            </a:r>
            <a:r>
              <a:rPr lang="en-US" sz="1600" i="1" dirty="0"/>
              <a:t>C</a:t>
            </a:r>
            <a:r>
              <a:rPr lang="en-US" sz="1600" dirty="0"/>
              <a:t>) is responsible for pigment production. The recessive </a:t>
            </a:r>
            <a:r>
              <a:rPr lang="en-US" sz="1600" i="1" dirty="0"/>
              <a:t>c </a:t>
            </a:r>
            <a:r>
              <a:rPr lang="en-US" sz="1600" dirty="0"/>
              <a:t>allele does not produce pigment, and a mouse with the homozygous recessive </a:t>
            </a:r>
            <a:r>
              <a:rPr lang="en-US" sz="1600" i="1" dirty="0"/>
              <a:t>cc </a:t>
            </a:r>
            <a:r>
              <a:rPr lang="en-US" sz="1600" dirty="0"/>
              <a:t>genotype is albino regardless of the allele present at the </a:t>
            </a:r>
            <a:r>
              <a:rPr lang="en-US" sz="1600" i="1" dirty="0"/>
              <a:t>A </a:t>
            </a:r>
            <a:r>
              <a:rPr lang="en-US" sz="1600" dirty="0"/>
              <a:t>locus. Thus, the </a:t>
            </a:r>
            <a:r>
              <a:rPr lang="en-US" sz="1600" i="1" dirty="0"/>
              <a:t>C </a:t>
            </a:r>
            <a:r>
              <a:rPr lang="en-US" sz="1600" dirty="0"/>
              <a:t>gene is </a:t>
            </a:r>
            <a:r>
              <a:rPr lang="en-US" sz="1600" dirty="0" err="1"/>
              <a:t>epistatic</a:t>
            </a:r>
            <a:r>
              <a:rPr lang="en-US" sz="1600" dirty="0"/>
              <a:t> to the </a:t>
            </a:r>
            <a:r>
              <a:rPr lang="en-US" sz="1600" i="1" dirty="0"/>
              <a:t>A </a:t>
            </a:r>
            <a:r>
              <a:rPr lang="en-US" sz="1600" dirty="0"/>
              <a:t>gene.</a:t>
            </a:r>
          </a:p>
        </p:txBody>
      </p:sp>
      <p:pic>
        <p:nvPicPr>
          <p:cNvPr id="2" name="Figure" descr="A cross between two agouti mice with the heterozygous genotype AaCc is shown. Each mouse produces four different kinds of gametes (AC, aC, Ac, and ac). A 4 × 4 Punnett square is used to determine the genotypic ratio of the offspring. The phenotypic ratio is 9/16 agouti, 3/16 black, and 4/16 whi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002" b="-5002"/>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5F618DB5-C459-4492-83B1-F9645C08335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12.20</a:t>
            </a:r>
          </a:p>
        </p:txBody>
      </p:sp>
    </p:spTree>
    <p:extLst>
      <p:ext uri="{BB962C8B-B14F-4D97-AF65-F5344CB8AC3E}">
        <p14:creationId xmlns:p14="http://schemas.microsoft.com/office/powerpoint/2010/main" val="26080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EB958EE-B846-4501-81D2-2BC05FA88FAC}"/>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Johann </a:t>
            </a:r>
            <a:r>
              <a:rPr lang="en-US" sz="1600" dirty="0" err="1"/>
              <a:t>Gregor</a:t>
            </a:r>
            <a:r>
              <a:rPr lang="en-US" sz="1600" dirty="0"/>
              <a:t> Mendel is considered the father of genetics.</a:t>
            </a:r>
          </a:p>
        </p:txBody>
      </p:sp>
      <p:pic>
        <p:nvPicPr>
          <p:cNvPr id="2" name="Figure" descr="Sketch of Gregor Mendel, a monk who wore reading glasses and a large cro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618" b="-4618"/>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5EBF8CBB-9DDC-4F69-A884-5F1EABA2E30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12.2</a:t>
            </a:r>
          </a:p>
        </p:txBody>
      </p:sp>
    </p:spTree>
    <p:extLst>
      <p:ext uri="{BB962C8B-B14F-4D97-AF65-F5344CB8AC3E}">
        <p14:creationId xmlns:p14="http://schemas.microsoft.com/office/powerpoint/2010/main" val="3285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925CBA2-091C-4ECE-B7FD-90A9D572CA15}"/>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The diagram shows a cross between pea plants that are true-breeding for purple flower color and plants true-breeding for white flower color. This cross-fertilization of the P generation resulted in an F_{1} generation with all violet flowers. Self-fertilization of the F_{1} generation resulted in an F_{2} generation that consisted of 705 plants with violet flowers, and 224 plants with white flow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838" r="-25838"/>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t>In one of his experiments on inheritance patterns, Mendel crossed plants that were true-breeding for violet flower color with plants true-breeding for white flower color (the P generation). The resulting hybrids in the F</a:t>
            </a:r>
            <a:r>
              <a:rPr lang="en-US" sz="1600" baseline="-25000" dirty="0"/>
              <a:t>1</a:t>
            </a:r>
            <a:r>
              <a:rPr lang="en-US" sz="1600" dirty="0"/>
              <a:t> generation all had violet flowers. In the F</a:t>
            </a:r>
            <a:r>
              <a:rPr lang="en-US" sz="1600" baseline="-25000" dirty="0"/>
              <a:t>2</a:t>
            </a:r>
            <a:r>
              <a:rPr lang="en-US" sz="1600" dirty="0"/>
              <a:t> generation, approximately three quarters of the plants had violet flowers, and one quarter had white flowers.</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12.3</a:t>
            </a:r>
          </a:p>
        </p:txBody>
      </p:sp>
      <p:pic>
        <p:nvPicPr>
          <p:cNvPr id="7" name="OpenStaxLogo" descr="openstax college logo">
            <a:extLst>
              <a:ext uri="{FF2B5EF4-FFF2-40B4-BE49-F238E27FC236}">
                <a16:creationId xmlns:a16="http://schemas.microsoft.com/office/drawing/2014/main" id="{F9D39BD9-85AC-4E29-857D-88039709795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79368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7C56B67-266A-48BD-A7CF-5A6A3B4635B0}"/>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In the P generation, pea plants that are true-breeding for the dominant yellow phenotype are crossed with plants with the recessive green phenotype. This cross produces F</a:t>
            </a:r>
            <a:r>
              <a:rPr lang="en-US" sz="1600" baseline="-25000" dirty="0"/>
              <a:t>1</a:t>
            </a:r>
            <a:r>
              <a:rPr lang="en-US" sz="1600" dirty="0"/>
              <a:t> heterozygotes with a yellow phenotype. </a:t>
            </a:r>
            <a:r>
              <a:rPr lang="en-US" sz="1600" dirty="0" err="1"/>
              <a:t>Punnett</a:t>
            </a:r>
            <a:r>
              <a:rPr lang="en-US" sz="1600" dirty="0"/>
              <a:t> square analysis can be used to predict the genotypes of the F</a:t>
            </a:r>
            <a:r>
              <a:rPr lang="en-US" sz="1600" baseline="-25000" dirty="0"/>
              <a:t>2</a:t>
            </a:r>
            <a:r>
              <a:rPr lang="en-US" sz="1600" dirty="0"/>
              <a:t> generation.</a:t>
            </a:r>
          </a:p>
        </p:txBody>
      </p:sp>
      <p:pic>
        <p:nvPicPr>
          <p:cNvPr id="2" name="Figure" descr="This illustration shows a monohybrid cross. In the P generation, one parent has a dominant yellow phenotype and the genotype YY, and the other parent has the recessive green phenotype and the genotype yy. Each parent produces one kind of gamete, resulting in an F_{1} generation with a dominant yellow phenotype and the genotype Yy. Self-pollination of the F_{1} generation results in an F_{2} generation with a 3 to 1 ratio of yellow to green peas. One out of three of the yellow pea plants has a dominant genotype of YY, and 2 out of 3 have the heterozygous phenotype Yy. The homozygous recessive plant has the green phenotype and the genotype y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279" r="-5279"/>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E55A51B2-F6B2-4BF2-B427-96E8E823AC5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12.4</a:t>
            </a:r>
          </a:p>
        </p:txBody>
      </p:sp>
    </p:spTree>
    <p:extLst>
      <p:ext uri="{BB962C8B-B14F-4D97-AF65-F5344CB8AC3E}">
        <p14:creationId xmlns:p14="http://schemas.microsoft.com/office/powerpoint/2010/main" val="273969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997EA72-1B65-40A0-9246-214791B079BF}"/>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In a test cross, a parent with a dominant phenotype but unknown genotype is crossed with a recessive parent. If the parent with the unknown phenotype is homozygous dominant, all of the resulting offspring will have at least one dominant allele. If the parent with the unknown phenotype is heterozygous, fifty percent of the offspring will inherit a recessive allele from both parents and will have the recessive phenotyp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49" b="-2549"/>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t>A test cross can be performed to determine whether an organism expressing a dominant trait is a homozygote or a heterozygote.</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12.5</a:t>
            </a:r>
          </a:p>
        </p:txBody>
      </p:sp>
      <p:pic>
        <p:nvPicPr>
          <p:cNvPr id="7" name="OpenStaxLogo" descr="openstax college logo">
            <a:extLst>
              <a:ext uri="{FF2B5EF4-FFF2-40B4-BE49-F238E27FC236}">
                <a16:creationId xmlns:a16="http://schemas.microsoft.com/office/drawing/2014/main" id="{C501B4D3-20AB-4C2B-A26E-0E3F01E3F91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417807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89FCC85-E9DF-4319-A23A-0406038FD934}"/>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lnSpcReduction="10000"/>
          </a:bodyPr>
          <a:lstStyle/>
          <a:p>
            <a:r>
              <a:rPr lang="en-US" sz="1100" dirty="0" err="1"/>
              <a:t>Alkaptonuria</a:t>
            </a:r>
            <a:r>
              <a:rPr lang="en-US" sz="1100" dirty="0"/>
              <a:t> is a recessive genetic disorder in which two amino acids, phenylalanine and tyrosine, are not properly metabolized. Affected individuals may have darkened skin and brown urine, and may suffer joint damage and other complications. In this pedigree, individuals with the disorder are indicated in blue and have the genotype </a:t>
            </a:r>
            <a:r>
              <a:rPr lang="en-US" sz="1100" i="1" dirty="0" err="1"/>
              <a:t>aa</a:t>
            </a:r>
            <a:r>
              <a:rPr lang="en-US" sz="1100" dirty="0"/>
              <a:t>. Unaffected individuals are indicated in yellow and have the genotype </a:t>
            </a:r>
            <a:r>
              <a:rPr lang="en-US" sz="1100" i="1" dirty="0"/>
              <a:t>AA</a:t>
            </a:r>
            <a:r>
              <a:rPr lang="en-US" sz="1100" dirty="0"/>
              <a:t> or </a:t>
            </a:r>
            <a:r>
              <a:rPr lang="en-US" sz="1100" i="1" dirty="0" err="1"/>
              <a:t>Aa</a:t>
            </a:r>
            <a:r>
              <a:rPr lang="en-US" sz="1100" dirty="0"/>
              <a:t>. Note that it is often possible to determine a person’s genotype from the genotype of their offspring. For example, if neither parent has the disorder but their child does, they must be heterozygous. Two individuals on the pedigree have an unaffected phenotype but unknown genotype. Because they do not have the disorder, they must have at least one normal allele, so their genotype gets the “</a:t>
            </a:r>
            <a:r>
              <a:rPr lang="en-US" sz="1100" i="1" dirty="0"/>
              <a:t>A?</a:t>
            </a:r>
            <a:r>
              <a:rPr lang="en-US" sz="1100" dirty="0"/>
              <a:t>” designation.</a:t>
            </a:r>
          </a:p>
        </p:txBody>
      </p:sp>
      <p:pic>
        <p:nvPicPr>
          <p:cNvPr id="3" name="Figure" descr="This is a pedigree of a family that carries the recessive disorder alkaptonuria. In the second generation, an unaffected mother and an affected father have three children. One child has the disorder, so the genotype of the mother must be Aa and the genotype of the father is aa. One unaffected child goes on to have two children, one affected and one unaffected. Because her husband was not affected, she and her husband must both be heterozygous. The genotype of their unaffected child is unknown, and is designated A?. In the third generation, the other unaffected child had no offspring, and his genotype is therefore also unknown. The affected third-generation child goes on to have one child with the disorder. Her husband is unaffected and is labeled “3.” The first generation father is affected and is labeled “1.” The first generation mother is unaffected and is labeled “2.”  The Art Connection question asks the genotype of the three numbered individua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208" r="-51208"/>
          <a:stretch>
            <a:fillRect/>
          </a:stretch>
        </p:blipFill>
        <p:spPr/>
      </p:pic>
      <p:pic>
        <p:nvPicPr>
          <p:cNvPr id="9" name="OpenStaxLogo" descr="openstax college logo">
            <a:extLst>
              <a:ext uri="{FF2B5EF4-FFF2-40B4-BE49-F238E27FC236}">
                <a16:creationId xmlns:a16="http://schemas.microsoft.com/office/drawing/2014/main" id="{7087D9C3-EA8F-4059-941A-12D7B34C53B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12.6</a:t>
            </a:r>
          </a:p>
        </p:txBody>
      </p:sp>
    </p:spTree>
    <p:extLst>
      <p:ext uri="{BB962C8B-B14F-4D97-AF65-F5344CB8AC3E}">
        <p14:creationId xmlns:p14="http://schemas.microsoft.com/office/powerpoint/2010/main" val="71022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0B59C75-F61D-4791-9B7D-90D272BD7168}"/>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These pink flowers of a heterozygote snapdragon result from incomplete dominance. </a:t>
            </a:r>
            <a:r>
              <a:rPr lang="da-DK" sz="1600" dirty="0"/>
              <a:t>(</a:t>
            </a:r>
            <a:r>
              <a:rPr lang="da-DK" sz="1600" dirty="0" err="1"/>
              <a:t>credit</a:t>
            </a:r>
            <a:r>
              <a:rPr lang="da-DK" sz="1600" dirty="0"/>
              <a:t>: “</a:t>
            </a:r>
            <a:r>
              <a:rPr lang="da-DK" sz="1600" dirty="0" err="1"/>
              <a:t>storebukkebruse</a:t>
            </a:r>
            <a:r>
              <a:rPr lang="da-DK" sz="1600" dirty="0"/>
              <a:t>”/</a:t>
            </a:r>
            <a:r>
              <a:rPr lang="da-DK" sz="1600" dirty="0" err="1"/>
              <a:t>Flickr</a:t>
            </a:r>
            <a:r>
              <a:rPr lang="da-DK" sz="1600" dirty="0"/>
              <a:t>)</a:t>
            </a:r>
            <a:endParaRPr lang="en-US" sz="1600" dirty="0"/>
          </a:p>
        </p:txBody>
      </p:sp>
      <p:pic>
        <p:nvPicPr>
          <p:cNvPr id="2" name="Figure" descr="Photo is of a snapdragon with a pink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19" r="-1119"/>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0C061D38-7272-41FB-BBD9-D4BC3C0FD73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12.7</a:t>
            </a:r>
          </a:p>
        </p:txBody>
      </p:sp>
    </p:spTree>
    <p:extLst>
      <p:ext uri="{BB962C8B-B14F-4D97-AF65-F5344CB8AC3E}">
        <p14:creationId xmlns:p14="http://schemas.microsoft.com/office/powerpoint/2010/main" val="200235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B1BCA28-A5F1-4B9E-921C-D01DAA52C700}"/>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Four different alleles exist for the rabbit coat color (</a:t>
            </a:r>
            <a:r>
              <a:rPr lang="en-US" sz="1600" i="1" dirty="0">
                <a:latin typeface="Arial"/>
                <a:cs typeface="Arial"/>
              </a:rPr>
              <a:t>C</a:t>
            </a:r>
            <a:r>
              <a:rPr lang="en-US" sz="1600" dirty="0"/>
              <a:t>) gene.</a:t>
            </a:r>
          </a:p>
        </p:txBody>
      </p:sp>
      <p:pic>
        <p:nvPicPr>
          <p:cNvPr id="2" name="Figure" descr="This illustration shows the four different variants for coat color in rabbits at the c allele. The genotype CC produces the wild type phenotype, which is brown. The genotype c^{ch}c^{ch} produces the chinchilla phenotype, which is black-tipped white fur. The genotype c^{h}c^{h} produces the Himalayan phenotype, which is white on the body and black on the extremities. The genotype cc produces the recessive phenotype, which is whi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2643" r="-32643"/>
          <a:stretch>
            <a:fillRect/>
          </a:stretch>
        </p:blipFill>
        <p:spPr/>
      </p:pic>
      <p:pic>
        <p:nvPicPr>
          <p:cNvPr id="9" name="OpenStaxLogo" descr="openstax college logo">
            <a:extLst>
              <a:ext uri="{FF2B5EF4-FFF2-40B4-BE49-F238E27FC236}">
                <a16:creationId xmlns:a16="http://schemas.microsoft.com/office/drawing/2014/main" id="{D5FFDFFE-F5E1-45FE-803B-DD9296335A4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12.8</a:t>
            </a:r>
          </a:p>
        </p:txBody>
      </p:sp>
    </p:spTree>
    <p:extLst>
      <p:ext uri="{BB962C8B-B14F-4D97-AF65-F5344CB8AC3E}">
        <p14:creationId xmlns:p14="http://schemas.microsoft.com/office/powerpoint/2010/main" val="563321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348</TotalTime>
  <Words>2125</Words>
  <Application>Microsoft Office PowerPoint</Application>
  <PresentationFormat>On-screen Show (4:3)</PresentationFormat>
  <Paragraphs>63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Calibri</vt:lpstr>
      <vt:lpstr>Essential</vt:lpstr>
      <vt:lpstr>Biology</vt:lpstr>
      <vt:lpstr>Figure 12.1</vt:lpstr>
      <vt:lpstr>Figure 12.2</vt:lpstr>
      <vt:lpstr>Figure 12.3</vt:lpstr>
      <vt:lpstr>Figure 12.4</vt:lpstr>
      <vt:lpstr>Figure 12.5</vt:lpstr>
      <vt:lpstr>Figure 12.6</vt:lpstr>
      <vt:lpstr>Figure 12.7</vt:lpstr>
      <vt:lpstr>Figure 12.8</vt:lpstr>
      <vt:lpstr>Figure 12.9</vt:lpstr>
      <vt:lpstr>Figure 12.10</vt:lpstr>
      <vt:lpstr>Figure 12.11</vt:lpstr>
      <vt:lpstr>Figure 12.12</vt:lpstr>
      <vt:lpstr>Figure 12.13</vt:lpstr>
      <vt:lpstr>Figure 12.14</vt:lpstr>
      <vt:lpstr>Figure 12.15</vt:lpstr>
      <vt:lpstr>Figure 12.16</vt:lpstr>
      <vt:lpstr>Figure 12.17</vt:lpstr>
      <vt:lpstr>Figure 12.18</vt:lpstr>
      <vt:lpstr>Figure 12.19</vt:lpstr>
      <vt:lpstr>Figure 12.20</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12 - MENDEL’S EXPERIMENTS AND HEREDITY</dc:title>
  <dc:creator>Spuddy McSpare</dc:creator>
  <cp:lastModifiedBy>Conversion_02</cp:lastModifiedBy>
  <cp:revision>68</cp:revision>
  <dcterms:created xsi:type="dcterms:W3CDTF">2012-06-04T02:13:36Z</dcterms:created>
  <dcterms:modified xsi:type="dcterms:W3CDTF">2017-09-19T11:12:07Z</dcterms:modified>
</cp:coreProperties>
</file>