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7"/>
  </p:notesMasterIdLst>
  <p:handoutMasterIdLst>
    <p:handoutMasterId r:id="rId18"/>
  </p:handoutMasterIdLst>
  <p:sldIdLst>
    <p:sldId id="256" r:id="rId2"/>
    <p:sldId id="279" r:id="rId3"/>
    <p:sldId id="280" r:id="rId4"/>
    <p:sldId id="281" r:id="rId5"/>
    <p:sldId id="282" r:id="rId6"/>
    <p:sldId id="273" r:id="rId7"/>
    <p:sldId id="284" r:id="rId8"/>
    <p:sldId id="285" r:id="rId9"/>
    <p:sldId id="286" r:id="rId10"/>
    <p:sldId id="287" r:id="rId11"/>
    <p:sldId id="288" r:id="rId12"/>
    <p:sldId id="290" r:id="rId13"/>
    <p:sldId id="289" r:id="rId14"/>
    <p:sldId id="291" r:id="rId15"/>
    <p:sldId id="29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496" autoAdjust="0"/>
  </p:normalViewPr>
  <p:slideViewPr>
    <p:cSldViewPr snapToGrid="0" snapToObjects="1">
      <p:cViewPr varScale="1">
        <p:scale>
          <a:sx n="108" d="100"/>
          <a:sy n="108" d="100"/>
        </p:scale>
        <p:origin x="1704" y="102"/>
      </p:cViewPr>
      <p:guideLst>
        <p:guide orient="horz" pos="2160"/>
        <p:guide pos="2880"/>
      </p:guideLst>
    </p:cSldViewPr>
  </p:slideViewPr>
  <p:outlineViewPr>
    <p:cViewPr>
      <p:scale>
        <a:sx n="33" d="100"/>
        <a:sy n="33" d="100"/>
      </p:scale>
      <p:origin x="0" y="-19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BFF37-DF4B-440D-B389-1D1BDC3777E0}" type="datetimeFigureOut">
              <a:rPr lang="en-US" smtClean="0"/>
              <a:t>09/19/17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AD6850-2B3C-43BD-9D09-D9ECEECFD351}" type="slidenum">
              <a:rPr lang="en-US" smtClean="0"/>
              <a:t>‹#›</a:t>
            </a:fld>
            <a:endParaRPr lang="en-US"/>
          </a:p>
        </p:txBody>
      </p:sp>
    </p:spTree>
    <p:extLst>
      <p:ext uri="{BB962C8B-B14F-4D97-AF65-F5344CB8AC3E}">
        <p14:creationId xmlns:p14="http://schemas.microsoft.com/office/powerpoint/2010/main" val="954483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19,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19,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OpenStaxLogo" descr="openstax college logo">
            <a:extLst>
              <a:ext uri="{FF2B5EF4-FFF2-40B4-BE49-F238E27FC236}">
                <a16:creationId xmlns:a16="http://schemas.microsoft.com/office/drawing/2014/main" id="{E54978C6-D210-4757-9A5F-5572ADF3775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8" name="Figure" descr="Biology">
            <a:extLst>
              <a:ext uri="{FF2B5EF4-FFF2-40B4-BE49-F238E27FC236}">
                <a16:creationId xmlns:a16="http://schemas.microsoft.com/office/drawing/2014/main" id="{8E5011A8-E1C8-4063-BB41-A4E58D8A136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782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16 GENE EXPRESSION</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B0122457-2BB7-465F-854F-4BB3236A19C2}"/>
              </a:ext>
            </a:extLst>
          </p:cNvPr>
          <p:cNvSpPr>
            <a:spLocks noGrp="1"/>
          </p:cNvSpPr>
          <p:nvPr>
            <p:ph type="title" idx="4294967295"/>
          </p:nvPr>
        </p:nvSpPr>
        <p:spPr>
          <a:xfrm>
            <a:off x="0" y="703051"/>
            <a:ext cx="9144000" cy="734641"/>
          </a:xfrm>
        </p:spPr>
        <p:txBody>
          <a:bodyPr>
            <a:norm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8BB4E5C-3022-421C-BEC2-6247BC4772C3}"/>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Eukaryotic gene expression is controlled by a promoter immediately adjacent to the gene, and an enhancer far upstream. The DNA folds over itself, bringing the enhancer next to the promoter. Transcription factors and mediator proteins are sandwiched between the promoter and the enhancer. Short DNA sequences within the enhancer called distal control elements bind activators, which in turn bind transcription factors and mediator proteins bound to the promoter. RNA polymerase binds the complex, allowing transcription to begin. Different genes have enhancers with different distal control elements, allowing differential regulation of transcripti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683" b="-568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An enhancer is a DNA sequence that promotes transcription. Each enhancer is made up of short DNA sequences called distal control elements. Activators bound to the distal control elements interact with mediator proteins and transcription factors. Two different genes may have the same promoter but different distal control elements, enabling differential gene expression.</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16.9</a:t>
            </a:r>
          </a:p>
        </p:txBody>
      </p:sp>
      <p:pic>
        <p:nvPicPr>
          <p:cNvPr id="7" name="OpenStaxLogo" descr="openstax college logo">
            <a:extLst>
              <a:ext uri="{FF2B5EF4-FFF2-40B4-BE49-F238E27FC236}">
                <a16:creationId xmlns:a16="http://schemas.microsoft.com/office/drawing/2014/main" id="{70946B81-0DF5-49EF-9C8C-894B5B39DF4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2181669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5D22084-8743-4C6A-B10C-989741843716}"/>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Pre-mRNA can be alternatively spliced to create different proteins.</a:t>
            </a:r>
          </a:p>
        </p:txBody>
      </p:sp>
      <p:pic>
        <p:nvPicPr>
          <p:cNvPr id="2" name="Figure" descr="A pre-mRNA has four exons separated by three introns. The pre-mRNA can be alternatively spliced to create two different proteins, each with three exons. One protein contains exons one, two, and three. The other protein contains exons one, three and fou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6177" b="-26177"/>
          <a:stretch>
            <a:fillRect/>
          </a:stretch>
        </p:blipFill>
        <p:spPr/>
      </p:pic>
      <p:pic>
        <p:nvPicPr>
          <p:cNvPr id="9" name="OpenStaxLogo" descr="openstax college logo">
            <a:extLst>
              <a:ext uri="{FF2B5EF4-FFF2-40B4-BE49-F238E27FC236}">
                <a16:creationId xmlns:a16="http://schemas.microsoft.com/office/drawing/2014/main" id="{DCA8BF03-0C1F-4182-8A0E-68C71E76518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16.10</a:t>
            </a:r>
          </a:p>
        </p:txBody>
      </p:sp>
    </p:spTree>
    <p:extLst>
      <p:ext uri="{BB962C8B-B14F-4D97-AF65-F5344CB8AC3E}">
        <p14:creationId xmlns:p14="http://schemas.microsoft.com/office/powerpoint/2010/main" val="1262145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3C8B5B9-98BF-4E84-9690-3FB36AAE28BF}"/>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There are five basic modes of alternative splicing.</a:t>
            </a:r>
          </a:p>
        </p:txBody>
      </p:sp>
      <p:pic>
        <p:nvPicPr>
          <p:cNvPr id="2" name="Figure" descr="Diagram shows five methods of alternative splicing of pre-mRNA. When exon skipping occurs, an exon is spliced out in one mature mRNA product and retained in another. When mutually exclusive exons are present in the pre-mRNA, only one is retained in the mature mRNA. When an alternative 5’ donor site is present, the location of the 5’ splice site is variable. When an alternative 3’ acceptor site is present, the location of the 3’ splice site is variable. Intron retention results in an intron being retained in one mature mRNA and spliced out in anoth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9423" r="-59423"/>
          <a:stretch>
            <a:fillRect/>
          </a:stretch>
        </p:blipFill>
        <p:spPr/>
      </p:pic>
      <p:pic>
        <p:nvPicPr>
          <p:cNvPr id="9" name="OpenStaxLogo" descr="openstax college logo">
            <a:extLst>
              <a:ext uri="{FF2B5EF4-FFF2-40B4-BE49-F238E27FC236}">
                <a16:creationId xmlns:a16="http://schemas.microsoft.com/office/drawing/2014/main" id="{D4661598-C746-4B84-ACBC-1F0E6CA8309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16.11</a:t>
            </a:r>
          </a:p>
        </p:txBody>
      </p:sp>
    </p:spTree>
    <p:extLst>
      <p:ext uri="{BB962C8B-B14F-4D97-AF65-F5344CB8AC3E}">
        <p14:creationId xmlns:p14="http://schemas.microsoft.com/office/powerpoint/2010/main" val="203091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443DF39-BC49-4904-9991-C483789B6771}"/>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protein-coding region of mRNA is flanked by 5' and 3' </a:t>
            </a:r>
            <a:r>
              <a:rPr lang="en-US" sz="1600" dirty="0" err="1"/>
              <a:t>untranslated</a:t>
            </a:r>
            <a:r>
              <a:rPr lang="en-US" sz="1600" dirty="0"/>
              <a:t> regions (UTRs). The presence of RNA-binding proteins at the 5' or 3' UTR influences the stability of the RNA molecule.</a:t>
            </a:r>
          </a:p>
        </p:txBody>
      </p:sp>
      <p:pic>
        <p:nvPicPr>
          <p:cNvPr id="2" name="Figure" descr="In the mature RNA molecule, exons are spliced together between the 5' and 3' untranslated regions. A 5' cap is attached to the 5' untranslated region, and a poly-A tail is attached to the 3' untranslated region. RNA-binding proteins associate with the 5' and 3' untranslated region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2140" b="-52140"/>
          <a:stretch>
            <a:fillRect/>
          </a:stretch>
        </p:blipFill>
        <p:spPr/>
      </p:pic>
      <p:pic>
        <p:nvPicPr>
          <p:cNvPr id="9" name="OpenStaxLogo" descr="openstax college logo">
            <a:extLst>
              <a:ext uri="{FF2B5EF4-FFF2-40B4-BE49-F238E27FC236}">
                <a16:creationId xmlns:a16="http://schemas.microsoft.com/office/drawing/2014/main" id="{2DB28BFD-1CED-4F8A-B640-47B5E1864DA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a:xfrm>
            <a:off x="457200" y="241326"/>
            <a:ext cx="8062912" cy="659535"/>
          </a:xfrm>
        </p:spPr>
        <p:txBody>
          <a:bodyPr/>
          <a:lstStyle/>
          <a:p>
            <a:r>
              <a:rPr lang="en-US" dirty="0"/>
              <a:t>Figure 16.12</a:t>
            </a:r>
          </a:p>
        </p:txBody>
      </p:sp>
    </p:spTree>
    <p:extLst>
      <p:ext uri="{BB962C8B-B14F-4D97-AF65-F5344CB8AC3E}">
        <p14:creationId xmlns:p14="http://schemas.microsoft.com/office/powerpoint/2010/main" val="2298828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EDF92FA-931E-4598-A4E6-F180006AE47D}"/>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Gene expression can be controlled by factors that bind the translation initiation complex.</a:t>
            </a:r>
          </a:p>
        </p:txBody>
      </p:sp>
      <p:pic>
        <p:nvPicPr>
          <p:cNvPr id="2" name="Figure" descr="The eIF2 protein is a translation factor that binds to the small 40S ribosome subunit. When eIF2 is phosphorylated, translation is blocke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8765" r="-18765"/>
          <a:stretch>
            <a:fillRect/>
          </a:stretch>
        </p:blipFill>
        <p:spPr/>
      </p:pic>
      <p:pic>
        <p:nvPicPr>
          <p:cNvPr id="9" name="OpenStaxLogo" descr="openstax college logo">
            <a:extLst>
              <a:ext uri="{FF2B5EF4-FFF2-40B4-BE49-F238E27FC236}">
                <a16:creationId xmlns:a16="http://schemas.microsoft.com/office/drawing/2014/main" id="{C6482515-4EC4-498B-9BEE-53FD063B09C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16.13</a:t>
            </a:r>
          </a:p>
        </p:txBody>
      </p:sp>
    </p:spTree>
    <p:extLst>
      <p:ext uri="{BB962C8B-B14F-4D97-AF65-F5344CB8AC3E}">
        <p14:creationId xmlns:p14="http://schemas.microsoft.com/office/powerpoint/2010/main" val="2954227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3EBB637-3082-45D1-8460-F97DB6E00930}"/>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Proteins with ubiquitin tags are marked for degradation within the proteasome.</a:t>
            </a:r>
          </a:p>
        </p:txBody>
      </p:sp>
      <p:pic>
        <p:nvPicPr>
          <p:cNvPr id="2" name="Figure" descr="Multiple ubiquitin groups bind to a protein. The tagged protein is then fed into the hollow tube of a proteasome. The proteasome degrades the protein."/>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356" r="-3356"/>
          <a:stretch>
            <a:fillRect/>
          </a:stretch>
        </p:blipFill>
        <p:spPr/>
      </p:pic>
      <p:pic>
        <p:nvPicPr>
          <p:cNvPr id="9" name="OpenStaxLogo" descr="openstax college logo">
            <a:extLst>
              <a:ext uri="{FF2B5EF4-FFF2-40B4-BE49-F238E27FC236}">
                <a16:creationId xmlns:a16="http://schemas.microsoft.com/office/drawing/2014/main" id="{BEF2B4BB-2229-4F89-A4DF-90E08D759E7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16.14</a:t>
            </a:r>
          </a:p>
        </p:txBody>
      </p:sp>
    </p:spTree>
    <p:extLst>
      <p:ext uri="{BB962C8B-B14F-4D97-AF65-F5344CB8AC3E}">
        <p14:creationId xmlns:p14="http://schemas.microsoft.com/office/powerpoint/2010/main" val="140611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AD6DBFEE-CFD0-4E1D-9189-A8ADF7445E26}"/>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genetic content of each somatic cell in an organism is the same, but not all genes are expressed in every cell. The control of which genes are expressed dictates whether a cell is </a:t>
            </a:r>
            <a:r>
              <a:rPr lang="en-US" sz="1600" dirty="0">
                <a:solidFill>
                  <a:srgbClr val="6CB255"/>
                </a:solidFill>
              </a:rPr>
              <a:t>(a)</a:t>
            </a:r>
            <a:r>
              <a:rPr lang="en-US" sz="1600" dirty="0"/>
              <a:t> an eye cell or </a:t>
            </a:r>
            <a:r>
              <a:rPr lang="en-US" sz="1600" dirty="0">
                <a:solidFill>
                  <a:srgbClr val="6CB255"/>
                </a:solidFill>
              </a:rPr>
              <a:t>(b)</a:t>
            </a:r>
            <a:r>
              <a:rPr lang="en-US" sz="1600" dirty="0"/>
              <a:t> a liver cell. It is the differential gene expression patterns that arise in different cells that give rise to </a:t>
            </a:r>
            <a:r>
              <a:rPr lang="en-US" sz="1600" dirty="0">
                <a:solidFill>
                  <a:srgbClr val="6CB255"/>
                </a:solidFill>
              </a:rPr>
              <a:t>(c)</a:t>
            </a:r>
            <a:r>
              <a:rPr lang="en-US" sz="1600" dirty="0"/>
              <a:t> a complete organism.</a:t>
            </a:r>
          </a:p>
        </p:txBody>
      </p:sp>
      <p:pic>
        <p:nvPicPr>
          <p:cNvPr id="2" name="Figure" descr="Part A depicts a cross section of an eyeball, which has a lens at the front and a cluster of blood vessels at the back. Part B depicts a liver, which is shaped like a triangle. Beneath the liver is a lobe-shaped gall bladder connected to a pancreas by a stem-like vessel. Part C is a sketch, drawn by Leonardo Da Vinci, of a man standing erect with outstretched arms. Superimposed on this image, the man has his legs spread and his arms uplift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720" b="-720"/>
          <a:stretch>
            <a:fillRect/>
          </a:stretch>
        </p:blipFill>
        <p:spPr/>
      </p:pic>
      <p:pic>
        <p:nvPicPr>
          <p:cNvPr id="9" name="OpenStaxLogo" descr="openstax college logo">
            <a:extLst>
              <a:ext uri="{FF2B5EF4-FFF2-40B4-BE49-F238E27FC236}">
                <a16:creationId xmlns:a16="http://schemas.microsoft.com/office/drawing/2014/main" id="{5183153D-DD12-4733-9551-53DF06147F1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16.1</a:t>
            </a:r>
          </a:p>
        </p:txBody>
      </p:sp>
    </p:spTree>
    <p:extLst>
      <p:ext uri="{BB962C8B-B14F-4D97-AF65-F5344CB8AC3E}">
        <p14:creationId xmlns:p14="http://schemas.microsoft.com/office/powerpoint/2010/main" val="1845794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A23744-228B-4FEA-9DD6-E1745F5FF905}"/>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Prokaryotic transcription and translation occur simultaneously in the cytoplasm, and regulation occurs at the transcriptional level. Eukaryotic gene expression is regulated during transcription and RNA processing, which take place in the nucleus, and during protein translation, which takes place in the cytoplasm. Further regulation may occur through post-translational modifications of proteins.</a:t>
            </a:r>
          </a:p>
        </p:txBody>
      </p:sp>
      <p:pic>
        <p:nvPicPr>
          <p:cNvPr id="2" name="Figure" descr="Prokaryotic cells do not have a nucleus, and DNA is located in the cytoplasm. Ribosomes attach to the mRNA as it is being transcribed from DNA. Thus, transcription and translation occur simultaneously. In eukaryotic cells, the DNA is located in the nucleus, and ribosomes are located in the cytoplasm. After being transcribed, pre-mRNA is processed in the nucleus to make the mature mRNA, which is then exported to the cytoplasm where ribosomes become associated with it and translation begi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256" b="-1256"/>
          <a:stretch>
            <a:fillRect/>
          </a:stretch>
        </p:blipFill>
        <p:spPr/>
      </p:pic>
      <p:pic>
        <p:nvPicPr>
          <p:cNvPr id="9" name="OpenStaxLogo" descr="openstax college logo">
            <a:extLst>
              <a:ext uri="{FF2B5EF4-FFF2-40B4-BE49-F238E27FC236}">
                <a16:creationId xmlns:a16="http://schemas.microsoft.com/office/drawing/2014/main" id="{75CBA0FD-3104-42DD-97DE-7D62B80CE7D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16.2</a:t>
            </a:r>
          </a:p>
        </p:txBody>
      </p:sp>
    </p:spTree>
    <p:extLst>
      <p:ext uri="{BB962C8B-B14F-4D97-AF65-F5344CB8AC3E}">
        <p14:creationId xmlns:p14="http://schemas.microsoft.com/office/powerpoint/2010/main" val="404906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3C23EBE-DAC7-4FD1-B23A-B701D77E5195}"/>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The five genes that are needed to synthesize tryptophan in </a:t>
            </a:r>
            <a:r>
              <a:rPr lang="en-US" sz="1600" i="1" dirty="0"/>
              <a:t>E. coli</a:t>
            </a:r>
            <a:r>
              <a:rPr lang="en-US" sz="1600" dirty="0"/>
              <a:t> are located next to each other in the </a:t>
            </a:r>
            <a:r>
              <a:rPr lang="en-US" sz="1600" i="1" dirty="0" err="1"/>
              <a:t>trp</a:t>
            </a:r>
            <a:r>
              <a:rPr lang="en-US" sz="1600" dirty="0"/>
              <a:t> operon. When tryptophan is plentiful, two tryptophan molecules bind the repressor protein at the operator sequence. This physically blocks the RNA polymerase from transcribing the tryptophan genes. When tryptophan is absent, the repressor protein does not bind to the operator and the genes are transcribed.</a:t>
            </a:r>
          </a:p>
        </p:txBody>
      </p:sp>
      <p:pic>
        <p:nvPicPr>
          <p:cNvPr id="3" name="Figure" descr="The trp operon has a promoter, an operator, and five genes named trpE, trpD, trpC, trpB, and trpA that are located in sequential order on the DNA. RNA polymerase binds to the promoter. When tryptophan is present, the trp repressor binds the operator and prevents the RNA polymerase from moving past the operator; therefore, RNA synthesis is blocked. In the absence of tryptophan, the repressor dissociates from the operator. RNA polymerase can now slide past the operator, and transcription begi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300" r="-25300"/>
          <a:stretch>
            <a:fillRect/>
          </a:stretch>
        </p:blipFill>
        <p:spPr/>
      </p:pic>
      <p:pic>
        <p:nvPicPr>
          <p:cNvPr id="9" name="OpenStaxLogo" descr="openstax college logo">
            <a:extLst>
              <a:ext uri="{FF2B5EF4-FFF2-40B4-BE49-F238E27FC236}">
                <a16:creationId xmlns:a16="http://schemas.microsoft.com/office/drawing/2014/main" id="{32F3469A-91D8-4DD9-B611-1BBB781ED8D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16.3</a:t>
            </a:r>
          </a:p>
        </p:txBody>
      </p:sp>
    </p:spTree>
    <p:extLst>
      <p:ext uri="{BB962C8B-B14F-4D97-AF65-F5344CB8AC3E}">
        <p14:creationId xmlns:p14="http://schemas.microsoft.com/office/powerpoint/2010/main" val="333660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F48614F-E1A1-4E0D-B341-886A26860D62}"/>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When glucose levels fall, </a:t>
            </a:r>
            <a:r>
              <a:rPr lang="en-US" sz="1600" i="1" dirty="0"/>
              <a:t>E. coli</a:t>
            </a:r>
            <a:r>
              <a:rPr lang="en-US" sz="1600" dirty="0"/>
              <a:t> may use other sugars for fuel but must transcribe new genes to do so. As glucose supplies become limited, </a:t>
            </a:r>
            <a:r>
              <a:rPr lang="en-US" sz="1600" dirty="0" err="1"/>
              <a:t>cAMP</a:t>
            </a:r>
            <a:r>
              <a:rPr lang="en-US" sz="1600" dirty="0"/>
              <a:t> levels increase. This </a:t>
            </a:r>
            <a:r>
              <a:rPr lang="en-US" sz="1600" dirty="0" err="1"/>
              <a:t>cAMP</a:t>
            </a:r>
            <a:r>
              <a:rPr lang="en-US" sz="1600" dirty="0"/>
              <a:t> binds to the CAP protein, a positive regulator that binds to an operator region upstream of the genes required to use other sugar sources.</a:t>
            </a:r>
          </a:p>
        </p:txBody>
      </p:sp>
      <p:pic>
        <p:nvPicPr>
          <p:cNvPr id="2" name="Figure" descr="The lac operon consists of a promoter, an operator, and three genes named lacZ, lacY, and lacA that are located in sequential order on the DNA. In the absence of cAMP, the CAP protein does not bind the DNA. RNA polymerase binds the promoter, and transcription occurs at a slow rate. In the presence of cAMP, a CAP–cAMP complex binds to the promoter and increases RNA polymerase activity. As a result, the rate of RNA synthesis is increas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8245" r="-18245"/>
          <a:stretch>
            <a:fillRect/>
          </a:stretch>
        </p:blipFill>
        <p:spPr/>
      </p:pic>
      <p:pic>
        <p:nvPicPr>
          <p:cNvPr id="9" name="OpenStaxLogo" descr="openstax college logo">
            <a:extLst>
              <a:ext uri="{FF2B5EF4-FFF2-40B4-BE49-F238E27FC236}">
                <a16:creationId xmlns:a16="http://schemas.microsoft.com/office/drawing/2014/main" id="{EC3C7E6E-754C-430E-BB7B-F1820A9DBDD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16.4</a:t>
            </a:r>
          </a:p>
        </p:txBody>
      </p:sp>
    </p:spTree>
    <p:extLst>
      <p:ext uri="{BB962C8B-B14F-4D97-AF65-F5344CB8AC3E}">
        <p14:creationId xmlns:p14="http://schemas.microsoft.com/office/powerpoint/2010/main" val="218527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88073E9-DD85-4370-85FC-569300CECECE}"/>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Transcription of the </a:t>
            </a:r>
            <a:r>
              <a:rPr lang="en-US" sz="1600" i="1" dirty="0">
                <a:solidFill>
                  <a:schemeClr val="tx1"/>
                </a:solidFill>
              </a:rPr>
              <a:t>lac</a:t>
            </a:r>
            <a:r>
              <a:rPr lang="en-US" sz="1600" dirty="0">
                <a:solidFill>
                  <a:schemeClr val="tx1"/>
                </a:solidFill>
              </a:rPr>
              <a:t> operon is carefully regulated so that its expression only occurs when glucose is limited and lactose is present to serve as an alternative fuel source.</a:t>
            </a:r>
          </a:p>
        </p:txBody>
      </p:sp>
      <p:pic>
        <p:nvPicPr>
          <p:cNvPr id="2" name="Figure" descr="The lac operon consists of a promoter, an operator, and three genes named lacZ, lacY, and lacA. RNA polymerase binds to the promoter. In the absence of lactose, the lac repressor binds to the operator and prevents RNA polymerase from transcribing the operon. In the presence of lactose, the repressor is released from the operator, and transcription proceeds at a slow rate. Binding of the cAMP–CAP complex to the promoter stimulates RNA polymerase activity and increases RNA synthesis. However, even in the presence of the cAMP–CAP complex, RNA synthesis is blocked if the repressor binds to the promot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7799" r="-17799"/>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DD4C9B5C-44A9-4EFD-914D-E287F1EAF3C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16.5</a:t>
            </a:r>
          </a:p>
        </p:txBody>
      </p:sp>
    </p:spTree>
    <p:extLst>
      <p:ext uri="{BB962C8B-B14F-4D97-AF65-F5344CB8AC3E}">
        <p14:creationId xmlns:p14="http://schemas.microsoft.com/office/powerpoint/2010/main" val="328509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079AFFB-176D-4344-8C4D-0E6B1D261A40}"/>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DNA is folded around histone proteins to create </a:t>
            </a:r>
            <a:r>
              <a:rPr lang="en-US" sz="1600" dirty="0">
                <a:solidFill>
                  <a:srgbClr val="6CB255"/>
                </a:solidFill>
              </a:rPr>
              <a:t>(a)</a:t>
            </a:r>
            <a:r>
              <a:rPr lang="en-US" sz="1600" dirty="0"/>
              <a:t> nucleosome complexes. These nucleosomes control the access of proteins to the underlying DNA. When viewed through an electron microscope </a:t>
            </a:r>
            <a:r>
              <a:rPr lang="en-US" sz="1600" dirty="0">
                <a:solidFill>
                  <a:srgbClr val="6CB255"/>
                </a:solidFill>
              </a:rPr>
              <a:t>(b)</a:t>
            </a:r>
            <a:r>
              <a:rPr lang="en-US" sz="1600" dirty="0"/>
              <a:t>, the nucleosomes look like beads on a string. (credit “micrograph”: modification of work by Chris Woodcock)</a:t>
            </a:r>
          </a:p>
        </p:txBody>
      </p:sp>
      <p:pic>
        <p:nvPicPr>
          <p:cNvPr id="2" name="Figure" descr="Part A depicts a nucleosome composed of spherical histone proteins that are fused together. A double-stranded DNA helix wraps around the nucleosome twice. Free DNA extends from either end of the nucleosome.  Part B is an electron micrograph of DNA that is associated with nucleosomes. Each nucleosome looks like a bead. The beads are connected together by free DNA. Nine beads strung together is approximately 150 nm acros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90" b="-2590"/>
          <a:stretch>
            <a:fillRect/>
          </a:stretch>
        </p:blipFill>
        <p:spPr/>
      </p:pic>
      <p:pic>
        <p:nvPicPr>
          <p:cNvPr id="9" name="OpenStaxLogo" descr="openstax college logo">
            <a:extLst>
              <a:ext uri="{FF2B5EF4-FFF2-40B4-BE49-F238E27FC236}">
                <a16:creationId xmlns:a16="http://schemas.microsoft.com/office/drawing/2014/main" id="{8C14FCFA-B6DF-4327-9B7D-C0BCEAA0C31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16.6</a:t>
            </a:r>
          </a:p>
        </p:txBody>
      </p:sp>
    </p:spTree>
    <p:extLst>
      <p:ext uri="{BB962C8B-B14F-4D97-AF65-F5344CB8AC3E}">
        <p14:creationId xmlns:p14="http://schemas.microsoft.com/office/powerpoint/2010/main" val="15327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D8FDD78-2DFE-449B-A81F-90493B25769E}"/>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a:bodyPr>
          <a:lstStyle/>
          <a:p>
            <a:r>
              <a:rPr lang="en-US" sz="1600" dirty="0"/>
              <a:t>Nucleosomes can slide along DNA. When nucleosomes are spaced closely together (top), transcription factors cannot bind and gene expression is turned off. When the nucleosomes are spaced far apart (bottom), the DNA is exposed. Transcription factors can bind, allowing gene expression to occur. Modifications to the histones and DNA affect nucleosome spacing.</a:t>
            </a:r>
          </a:p>
        </p:txBody>
      </p:sp>
      <p:pic>
        <p:nvPicPr>
          <p:cNvPr id="2" name="Figure" descr="Nucleosomes are depicted as wheel-like structures. The nucleosomes are made up of histones, and have DNA wrapped around the outside. Each histone has a tail that juts out from the wheel. When DNA and the histone tails are methylated, the nucleosomes pack tightly together so there is no free DNA. Transcription factors cannot bind, and genes are not expressed. Acetylation of histone tails results in a looser packing of the nucleosomes. Free DNA is exposed between the nucleosomes, and transcription factors are able to bind genes on this exposed D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127" r="-39127"/>
          <a:stretch>
            <a:fillRect/>
          </a:stretch>
        </p:blipFill>
        <p:spPr/>
      </p:pic>
      <p:pic>
        <p:nvPicPr>
          <p:cNvPr id="9" name="OpenStaxLogo" descr="openstax college logo">
            <a:extLst>
              <a:ext uri="{FF2B5EF4-FFF2-40B4-BE49-F238E27FC236}">
                <a16:creationId xmlns:a16="http://schemas.microsoft.com/office/drawing/2014/main" id="{51451032-E874-4E32-AA2D-12763190872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16.7</a:t>
            </a:r>
          </a:p>
        </p:txBody>
      </p:sp>
    </p:spTree>
    <p:extLst>
      <p:ext uri="{BB962C8B-B14F-4D97-AF65-F5344CB8AC3E}">
        <p14:creationId xmlns:p14="http://schemas.microsoft.com/office/powerpoint/2010/main" val="408816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ECBC399-CA89-4C49-BE24-68FB6C817311}"/>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Histone proteins and DNA nucleotides can be modified chemically. Modifications affect nucleosome spacing and gene expression. (credit: modification of work by NIH)</a:t>
            </a:r>
          </a:p>
        </p:txBody>
      </p:sp>
      <p:pic>
        <p:nvPicPr>
          <p:cNvPr id="2" name="Figure" descr="Illustration shows a chromosome that is partially unraveled and magnified, revealing histone proteins wound around the DNA double helix. Histones are proteins around which DNA winds for compaction and gene regulation. Methylation of DNA and chemical modification of histone tails are known as epigenetic changes. Epigenetic changes alter the spacing of nucleosomes and change gene expression. Epigenetic changes may result from development, either in utero or in childhood, environmental chemicals, drugs, aging, or diet. Epigenetic changes may result in cancer, autoimmune disease, mental disorders, and diabet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460" r="-27460"/>
          <a:stretch>
            <a:fillRect/>
          </a:stretch>
        </p:blipFill>
        <p:spPr/>
      </p:pic>
      <p:pic>
        <p:nvPicPr>
          <p:cNvPr id="9" name="OpenStaxLogo" descr="openstax college logo">
            <a:extLst>
              <a:ext uri="{FF2B5EF4-FFF2-40B4-BE49-F238E27FC236}">
                <a16:creationId xmlns:a16="http://schemas.microsoft.com/office/drawing/2014/main" id="{9CDCAAFD-629F-438D-8EB9-0C49EDFB938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16.8</a:t>
            </a:r>
          </a:p>
        </p:txBody>
      </p:sp>
    </p:spTree>
    <p:extLst>
      <p:ext uri="{BB962C8B-B14F-4D97-AF65-F5344CB8AC3E}">
        <p14:creationId xmlns:p14="http://schemas.microsoft.com/office/powerpoint/2010/main" val="1116814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363</TotalTime>
  <Words>1416</Words>
  <Application>Microsoft Office PowerPoint</Application>
  <PresentationFormat>On-screen Show (4:3)</PresentationFormat>
  <Paragraphs>45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Essential</vt:lpstr>
      <vt:lpstr>Biology</vt:lpstr>
      <vt:lpstr>Figure 16.1</vt:lpstr>
      <vt:lpstr>Figure 16.2</vt:lpstr>
      <vt:lpstr>Figure 16.3</vt:lpstr>
      <vt:lpstr>Figure 16.4</vt:lpstr>
      <vt:lpstr>Figure 16.5</vt:lpstr>
      <vt:lpstr>Figure 16.6</vt:lpstr>
      <vt:lpstr>Figure 16.7</vt:lpstr>
      <vt:lpstr>Figure 16.8</vt:lpstr>
      <vt:lpstr>Figure 16.9</vt:lpstr>
      <vt:lpstr>Figure 16.10</vt:lpstr>
      <vt:lpstr>Figure 16.11</vt:lpstr>
      <vt:lpstr>Figure 16.12</vt:lpstr>
      <vt:lpstr>Figure 16.13</vt:lpstr>
      <vt:lpstr>Figure 16.14</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16 - GENE EXPRESSION</dc:title>
  <dc:creator>Spuddy McSpare</dc:creator>
  <cp:lastModifiedBy>Conversion_02</cp:lastModifiedBy>
  <cp:revision>78</cp:revision>
  <dcterms:created xsi:type="dcterms:W3CDTF">2012-06-04T02:13:36Z</dcterms:created>
  <dcterms:modified xsi:type="dcterms:W3CDTF">2017-09-19T14:34:51Z</dcterms:modified>
</cp:coreProperties>
</file>