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41"/>
  </p:notesMasterIdLst>
  <p:handoutMasterIdLst>
    <p:handoutMasterId r:id="rId42"/>
  </p:handoutMasterIdLst>
  <p:sldIdLst>
    <p:sldId id="256" r:id="rId2"/>
    <p:sldId id="280" r:id="rId3"/>
    <p:sldId id="345" r:id="rId4"/>
    <p:sldId id="346" r:id="rId5"/>
    <p:sldId id="378" r:id="rId6"/>
    <p:sldId id="379" r:id="rId7"/>
    <p:sldId id="347" r:id="rId8"/>
    <p:sldId id="348" r:id="rId9"/>
    <p:sldId id="349" r:id="rId10"/>
    <p:sldId id="350" r:id="rId11"/>
    <p:sldId id="380" r:id="rId12"/>
    <p:sldId id="351" r:id="rId13"/>
    <p:sldId id="381" r:id="rId14"/>
    <p:sldId id="283" r:id="rId15"/>
    <p:sldId id="382" r:id="rId16"/>
    <p:sldId id="364" r:id="rId17"/>
    <p:sldId id="383" r:id="rId18"/>
    <p:sldId id="384" r:id="rId19"/>
    <p:sldId id="310" r:id="rId20"/>
    <p:sldId id="365" r:id="rId21"/>
    <p:sldId id="366" r:id="rId22"/>
    <p:sldId id="367" r:id="rId23"/>
    <p:sldId id="385" r:id="rId24"/>
    <p:sldId id="311" r:id="rId25"/>
    <p:sldId id="368" r:id="rId26"/>
    <p:sldId id="386" r:id="rId27"/>
    <p:sldId id="387" r:id="rId28"/>
    <p:sldId id="312" r:id="rId29"/>
    <p:sldId id="370" r:id="rId30"/>
    <p:sldId id="356" r:id="rId31"/>
    <p:sldId id="388" r:id="rId32"/>
    <p:sldId id="357" r:id="rId33"/>
    <p:sldId id="372" r:id="rId34"/>
    <p:sldId id="358" r:id="rId35"/>
    <p:sldId id="373" r:id="rId36"/>
    <p:sldId id="374" r:id="rId37"/>
    <p:sldId id="391" r:id="rId38"/>
    <p:sldId id="390" r:id="rId39"/>
    <p:sldId id="392"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2" autoAdjust="0"/>
    <p:restoredTop sz="94231" autoAdjust="0"/>
  </p:normalViewPr>
  <p:slideViewPr>
    <p:cSldViewPr snapToGrid="0" snapToObjects="1">
      <p:cViewPr varScale="1">
        <p:scale>
          <a:sx n="105" d="100"/>
          <a:sy n="105" d="100"/>
        </p:scale>
        <p:origin x="468" y="78"/>
      </p:cViewPr>
      <p:guideLst>
        <p:guide orient="horz" pos="2160"/>
        <p:guide pos="2880"/>
      </p:guideLst>
    </p:cSldViewPr>
  </p:slideViewPr>
  <p:outlineViewPr>
    <p:cViewPr>
      <p:scale>
        <a:sx n="33" d="100"/>
        <a:sy n="33" d="100"/>
      </p:scale>
      <p:origin x="0" y="-1211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09/21/17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D4293F-73E3-C449-8202-951DF5425B36}" type="datetimeFigureOut">
              <a:rPr lang="en-US" smtClean="0"/>
              <a:t>09/21/17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8FBA92-2869-AA4D-8379-B547FC6F24B6}" type="slidenum">
              <a:rPr lang="en-US" smtClean="0"/>
              <a:t>‹#›</a:t>
            </a:fld>
            <a:endParaRPr lang="en-US"/>
          </a:p>
        </p:txBody>
      </p:sp>
    </p:spTree>
    <p:extLst>
      <p:ext uri="{BB962C8B-B14F-4D97-AF65-F5344CB8AC3E}">
        <p14:creationId xmlns:p14="http://schemas.microsoft.com/office/powerpoint/2010/main" val="39886471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8FBA92-2869-AA4D-8379-B547FC6F24B6}" type="slidenum">
              <a:rPr lang="en-US" smtClean="0"/>
              <a:t>27</a:t>
            </a:fld>
            <a:endParaRPr lang="en-US"/>
          </a:p>
        </p:txBody>
      </p:sp>
    </p:spTree>
    <p:extLst>
      <p:ext uri="{BB962C8B-B14F-4D97-AF65-F5344CB8AC3E}">
        <p14:creationId xmlns:p14="http://schemas.microsoft.com/office/powerpoint/2010/main" val="3345555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8FBA92-2869-AA4D-8379-B547FC6F24B6}" type="slidenum">
              <a:rPr lang="en-US" smtClean="0"/>
              <a:t>39</a:t>
            </a:fld>
            <a:endParaRPr lang="en-US"/>
          </a:p>
        </p:txBody>
      </p:sp>
    </p:spTree>
    <p:extLst>
      <p:ext uri="{BB962C8B-B14F-4D97-AF65-F5344CB8AC3E}">
        <p14:creationId xmlns:p14="http://schemas.microsoft.com/office/powerpoint/2010/main" val="418965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September 21,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21,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21,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September 21,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21,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penStaxLogo" descr="openstax college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507235"/>
            <a:ext cx="1507110" cy="1077181"/>
          </a:xfrm>
          <a:prstGeom prst="rect">
            <a:avLst/>
          </a:prstGeom>
        </p:spPr>
      </p:pic>
      <p:pic>
        <p:nvPicPr>
          <p:cNvPr id="4" name="Figure" descr="Biology"/>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29655"/>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38 THE MUSCULOSKELETAL SYSTEM</a:t>
            </a:r>
          </a:p>
          <a:p>
            <a:pPr algn="ct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id="{BFE9AD66-DAFB-48BF-96B3-9B0C0AF240FA}"/>
              </a:ext>
            </a:extLst>
          </p:cNvPr>
          <p:cNvSpPr>
            <a:spLocks noGrp="1"/>
          </p:cNvSpPr>
          <p:nvPr>
            <p:ph type="title" idx="4294967295"/>
          </p:nvPr>
        </p:nvSpPr>
        <p:spPr>
          <a:xfrm>
            <a:off x="0" y="704612"/>
            <a:ext cx="9144000" cy="734641"/>
          </a:xfrm>
        </p:spPr>
        <p:txBody>
          <a:bodyPr>
            <a:normAutofit/>
          </a:bodyPr>
          <a:lstStyle/>
          <a:p>
            <a:pPr algn="ctr"/>
            <a:r>
              <a:rPr lang="en-US" sz="3600" dirty="0"/>
              <a:t>BIOLOGY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BCA60BB-83D2-4C5D-83AA-B7E0979113A4}"/>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thoracic cage, or rib cage, protects the heart and the lungs. (credit: modification of work by NCI, NIH)</a:t>
            </a:r>
          </a:p>
        </p:txBody>
      </p:sp>
      <p:pic>
        <p:nvPicPr>
          <p:cNvPr id="9" name="Figure" descr="Illustration shows the rib cage and the sternum, which is the bone in the front and center of the upper body. The rib bones, which end about three quarters of the way around the body, do not connect directly to the sternum; instead, costal cartilage connects the rib bones to the sternu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3797" r="-4379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38.9</a:t>
            </a:r>
          </a:p>
        </p:txBody>
      </p:sp>
    </p:spTree>
    <p:extLst>
      <p:ext uri="{BB962C8B-B14F-4D97-AF65-F5344CB8AC3E}">
        <p14:creationId xmlns:p14="http://schemas.microsoft.com/office/powerpoint/2010/main" val="3045344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E2ACF80-4990-4182-8C53-6C98B158DE58}"/>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The appendicular skeleton is composed of the bones of the pectoral limbs (arm, forearm, hand), the pelvic limbs (thigh, leg, foot), the pectoral girdle, and the pelvic girdle. (credit: modification of work by Mariana Ruiz </a:t>
            </a:r>
            <a:r>
              <a:rPr lang="en-US" sz="1600" dirty="0" err="1">
                <a:solidFill>
                  <a:schemeClr val="tx1"/>
                </a:solidFill>
              </a:rPr>
              <a:t>Villareal</a:t>
            </a:r>
            <a:r>
              <a:rPr lang="en-US" sz="1600" dirty="0">
                <a:solidFill>
                  <a:schemeClr val="tx1"/>
                </a:solidFill>
              </a:rPr>
              <a:t>)</a:t>
            </a:r>
          </a:p>
        </p:txBody>
      </p:sp>
      <p:pic>
        <p:nvPicPr>
          <p:cNvPr id="2" name="Figure" descr="Illustration shows the appendicular skeleton, which consists of arms, legs, shoulder bones, and the pelvic gird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2060" r="-22060"/>
          <a:stretch>
            <a:fillRect/>
          </a:stretch>
        </p:blipFill>
        <p:spPr>
          <a:xfrm>
            <a:off x="457200" y="1108075"/>
            <a:ext cx="4032250" cy="5256213"/>
          </a:xfrm>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38.10</a:t>
            </a:r>
          </a:p>
        </p:txBody>
      </p:sp>
    </p:spTree>
    <p:extLst>
      <p:ext uri="{BB962C8B-B14F-4D97-AF65-F5344CB8AC3E}">
        <p14:creationId xmlns:p14="http://schemas.microsoft.com/office/powerpoint/2010/main" val="3679827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DE76898-B22F-497A-AF66-F119E583F82F}"/>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pPr marL="342900" indent="-342900">
              <a:buAutoNum type="alphaLcParenBoth"/>
            </a:pPr>
            <a:r>
              <a:rPr lang="en-US" sz="1600" dirty="0"/>
              <a:t>The pectoral girdle in primates consists of the clavicles and scapulae.</a:t>
            </a:r>
          </a:p>
          <a:p>
            <a:pPr marL="342900" indent="-342900">
              <a:buAutoNum type="alphaLcParenBoth"/>
            </a:pPr>
            <a:r>
              <a:rPr lang="en-US" sz="1600" dirty="0"/>
              <a:t>The posterior view reveals the spine of the scapula to which muscle attaches.</a:t>
            </a:r>
          </a:p>
        </p:txBody>
      </p:sp>
      <p:pic>
        <p:nvPicPr>
          <p:cNvPr id="9" name="Figure" descr="Illustration shows the pectoral girdles of the shoulder. Each girdle consists of a long, thin clavicle that runs from the sternum to the arm and a flat, triangular scapula that extends down from the clavicle. Viewed from the back, the upper part of the scapula has a prominent protrusion, called a spin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2371" b="-2237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38.11</a:t>
            </a:r>
          </a:p>
        </p:txBody>
      </p:sp>
    </p:spTree>
    <p:extLst>
      <p:ext uri="{BB962C8B-B14F-4D97-AF65-F5344CB8AC3E}">
        <p14:creationId xmlns:p14="http://schemas.microsoft.com/office/powerpoint/2010/main" val="3646657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798BEE0-08CD-4BA0-8F7B-3AB558251165}"/>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Illustration shows a skeletal human arm. The humerus is the bone of the upper arm. The radius is the thick bone in the forearm, and the ulna is the thin bone. The carpals are the bones of the wrist, the metacarpals are bones of the hand, and phalanges are bones of the finger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8629" b="-8629"/>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The upper limb consists of the </a:t>
            </a:r>
            <a:r>
              <a:rPr lang="en-US" sz="1600" dirty="0" err="1">
                <a:solidFill>
                  <a:schemeClr val="tx1"/>
                </a:solidFill>
              </a:rPr>
              <a:t>humerus</a:t>
            </a:r>
            <a:r>
              <a:rPr lang="en-US" sz="1600" dirty="0">
                <a:solidFill>
                  <a:schemeClr val="tx1"/>
                </a:solidFill>
              </a:rPr>
              <a:t> of the upper arm, the radius and ulna of the forearm, eight bones of the carpus, five bones of the metacarpus, and 14 bones of the phalanges.</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38.12</a:t>
            </a:r>
          </a:p>
        </p:txBody>
      </p:sp>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1754537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72D3174-5DF1-4A62-8DC7-DDB07E8FA1AE}"/>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To adapt to reproductive fitness, the </a:t>
            </a:r>
            <a:r>
              <a:rPr lang="en-US" sz="1600" dirty="0">
                <a:solidFill>
                  <a:srgbClr val="6CB255"/>
                </a:solidFill>
              </a:rPr>
              <a:t>(a) </a:t>
            </a:r>
            <a:r>
              <a:rPr lang="en-US" sz="1600" dirty="0"/>
              <a:t>female pelvis is lighter, wider, shallower, and has a broader angle between the pubic bones than</a:t>
            </a:r>
            <a:r>
              <a:rPr lang="en-US" sz="1600" dirty="0">
                <a:solidFill>
                  <a:srgbClr val="6CB255"/>
                </a:solidFill>
              </a:rPr>
              <a:t> (b) </a:t>
            </a:r>
            <a:r>
              <a:rPr lang="en-US" sz="1600" dirty="0"/>
              <a:t>the male pelvis.</a:t>
            </a:r>
          </a:p>
        </p:txBody>
      </p:sp>
      <p:pic>
        <p:nvPicPr>
          <p:cNvPr id="11" name="Figure" descr="Illustration compares male and female pelvic bones. In both males and females, a wide, rounded bone called the ilium attaches to each side of the spine. The ilium curves toward the front, where it narrows into the ischium. A loop-shaped bone extends down from the place where the ilium meets the ischium, and connects back to the ilium in the front center of the bod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2647" b="-1264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38.13</a:t>
            </a:r>
          </a:p>
        </p:txBody>
      </p:sp>
    </p:spTree>
    <p:extLst>
      <p:ext uri="{BB962C8B-B14F-4D97-AF65-F5344CB8AC3E}">
        <p14:creationId xmlns:p14="http://schemas.microsoft.com/office/powerpoint/2010/main" val="2979046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8BF035B-F1F6-4BED-8509-E36A19A446EF}"/>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The lower limb consists of the thigh (femur), kneecap (patella), leg (tibia and fibula), ankle (tarsals), and foot (metatarsals and phalanges) bones.</a:t>
            </a:r>
          </a:p>
        </p:txBody>
      </p:sp>
      <p:pic>
        <p:nvPicPr>
          <p:cNvPr id="2" name="Figure" descr="Illustration shows a leg. The bone of the upper leg is the femur. The tibia is the thicker, front bone of the lower leg, and the fibula is the rear bone. The tarsals are the bones of the ankle. The metatarsals are the bones of the foot, and the phalanges are the bones of the to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398" b="-3398"/>
          <a:stretch>
            <a:fillRect/>
          </a:stretch>
        </p:blipFill>
        <p:spPr>
          <a:xfrm>
            <a:off x="457200" y="1108075"/>
            <a:ext cx="4032250" cy="5256213"/>
          </a:xfrm>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38.14</a:t>
            </a:r>
          </a:p>
        </p:txBody>
      </p:sp>
    </p:spTree>
    <p:extLst>
      <p:ext uri="{BB962C8B-B14F-4D97-AF65-F5344CB8AC3E}">
        <p14:creationId xmlns:p14="http://schemas.microsoft.com/office/powerpoint/2010/main" val="1857495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CC52CF7-C433-4B80-A4D7-BC36BD24AED3}"/>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drawing shows the bones of the human foot and ankle, including the metatarsals and the phalanges.</a:t>
            </a:r>
          </a:p>
        </p:txBody>
      </p:sp>
      <p:pic>
        <p:nvPicPr>
          <p:cNvPr id="3" name="Figure" descr="Illustration shows a human foot. The metatarsals are five long, thin bones that connect to the phalange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6321" r="-632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38.15</a:t>
            </a:r>
          </a:p>
        </p:txBody>
      </p:sp>
    </p:spTree>
    <p:extLst>
      <p:ext uri="{BB962C8B-B14F-4D97-AF65-F5344CB8AC3E}">
        <p14:creationId xmlns:p14="http://schemas.microsoft.com/office/powerpoint/2010/main" val="1043170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6FC2D21-84DB-42E1-9FBF-7801F973FC09}"/>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 Illustration shows classification of different bone types. The sternum at the front, middle of the rib cage is a flat bone. The femur is a long bone. The patella is a sesamoid bone. The vertebrae are irregular bones, and the bones of the foot are short bon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0889" b="-10889"/>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Shown are different types of bones: flat, irregular, long, short, and </a:t>
            </a:r>
            <a:r>
              <a:rPr lang="en-US" sz="1600" dirty="0" err="1">
                <a:solidFill>
                  <a:srgbClr val="000000"/>
                </a:solidFill>
              </a:rPr>
              <a:t>sesamoid</a:t>
            </a:r>
            <a:r>
              <a:rPr lang="en-US" sz="1600" dirty="0">
                <a:solidFill>
                  <a:srgbClr val="000000"/>
                </a:solidFill>
              </a:rPr>
              <a:t>.</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38.16</a:t>
            </a:r>
          </a:p>
        </p:txBody>
      </p:sp>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3384734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386CF5F-4264-493C-B4A0-69981A51969C}"/>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The long bone is covered by articular cartilage at either end and contains bone marrow (shown in yellow in this illustration) in the marrow cavity.</a:t>
            </a:r>
          </a:p>
        </p:txBody>
      </p:sp>
      <p:pic>
        <p:nvPicPr>
          <p:cNvPr id="2" name="Figure" descr="Illustration shows a long bone, which is wide at both ends and narrow in the middle. The narrow middle is called the diaphysis and the long ends are called the epiphyses. The epiphyses are filled with spongy bone perforated with holes, and the ends are made up of articular cartilage. A hollow opening in the middle of the diaphysis is called the medullary cavit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811" r="-2811"/>
          <a:stretch>
            <a:fillRect/>
          </a:stretch>
        </p:blipFill>
        <p:spPr>
          <a:xfrm>
            <a:off x="457200" y="1108075"/>
            <a:ext cx="4032250" cy="5256213"/>
          </a:xfrm>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38.17</a:t>
            </a:r>
          </a:p>
        </p:txBody>
      </p:sp>
    </p:spTree>
    <p:extLst>
      <p:ext uri="{BB962C8B-B14F-4D97-AF65-F5344CB8AC3E}">
        <p14:creationId xmlns:p14="http://schemas.microsoft.com/office/powerpoint/2010/main" val="1312064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5ECB44B-53CB-49E1-A640-26F45DD958F3}"/>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patella of the knee is an example of a </a:t>
            </a:r>
            <a:r>
              <a:rPr lang="en-US" sz="1600" dirty="0" err="1"/>
              <a:t>sesamoid</a:t>
            </a:r>
            <a:r>
              <a:rPr lang="en-US" sz="1600" dirty="0"/>
              <a:t> bone.</a:t>
            </a:r>
          </a:p>
        </p:txBody>
      </p:sp>
      <p:pic>
        <p:nvPicPr>
          <p:cNvPr id="11" name="Figure" descr="The patella is a flat, teardrop-shaped bon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5182" r="-6518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38.18</a:t>
            </a:r>
          </a:p>
        </p:txBody>
      </p:sp>
    </p:spTree>
    <p:extLst>
      <p:ext uri="{BB962C8B-B14F-4D97-AF65-F5344CB8AC3E}">
        <p14:creationId xmlns:p14="http://schemas.microsoft.com/office/powerpoint/2010/main" val="2589729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id="{ED15138F-DC94-47D3-8C5E-E856B3604987}"/>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Improvements in the design of prostheses have allowed for a wider range of activities in recipients. (credit: modification of work by Stuart Grout)</a:t>
            </a:r>
          </a:p>
        </p:txBody>
      </p:sp>
      <p:pic>
        <p:nvPicPr>
          <p:cNvPr id="12" name="Figure" descr="Photo shows a man whose legs end at the knees. Prosthetic legs allow him to run on a track."/>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3758" r="-2375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38.1</a:t>
            </a:r>
          </a:p>
        </p:txBody>
      </p:sp>
    </p:spTree>
    <p:extLst>
      <p:ext uri="{BB962C8B-B14F-4D97-AF65-F5344CB8AC3E}">
        <p14:creationId xmlns:p14="http://schemas.microsoft.com/office/powerpoint/2010/main" val="3629868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4E28BB5-6EDD-4190-BA64-9FA2A202EA04}"/>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Compact bone tissue consists of osteons that are aligned parallel to the long axis of the bone, and the </a:t>
            </a:r>
            <a:r>
              <a:rPr lang="en-US" sz="1600" dirty="0" err="1"/>
              <a:t>Haversian</a:t>
            </a:r>
            <a:r>
              <a:rPr lang="en-US" sz="1600" dirty="0"/>
              <a:t> canal that contains the bone’s blood vessels and nerve fibers. The inner layer of bones consists of spongy bone tissue. The small dark ovals in the osteon represent the living osteocytes. (credit: modification of work by NCI, NIH)</a:t>
            </a:r>
          </a:p>
        </p:txBody>
      </p:sp>
      <p:pic>
        <p:nvPicPr>
          <p:cNvPr id="3" name="Figure" descr="Illustration shows a cross-section of a bone. The compact outer part of the bone is made up of cylindrical osteons that run its length. Each osteon is made up of a matrix of lamellae that surround a central Haversian canal. Arteries, veins and nerve fibers run through the Haversian canals. The spongy inner bone consists of porous trabecula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1920" r="-5192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38.19</a:t>
            </a:r>
          </a:p>
        </p:txBody>
      </p:sp>
    </p:spTree>
    <p:extLst>
      <p:ext uri="{BB962C8B-B14F-4D97-AF65-F5344CB8AC3E}">
        <p14:creationId xmlns:p14="http://schemas.microsoft.com/office/powerpoint/2010/main" val="1742758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B9E6061-FD2F-49D2-AF21-30553ABF79F4}"/>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err="1"/>
              <a:t>Trabeculae</a:t>
            </a:r>
            <a:r>
              <a:rPr lang="en-US" sz="1600" dirty="0"/>
              <a:t> in spongy bone are arranged such that one side of the bone bears tension and the other withstands compression.</a:t>
            </a:r>
          </a:p>
        </p:txBody>
      </p:sp>
      <p:pic>
        <p:nvPicPr>
          <p:cNvPr id="4" name="Figure" descr="Illustration shows tension lines in a long bone, which start out perpendicular to the epiphysis and then turn and run along the length of the bone. Compression lines run the length of the bone opposite the side of the tension lin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1159" r="-61159"/>
          <a:stretch>
            <a:fillRect/>
          </a:stretch>
        </p:blipFill>
        <p:spPr>
          <a:xfrm>
            <a:off x="457199" y="1158962"/>
            <a:ext cx="8062913" cy="3500071"/>
          </a:xfrm>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38.20</a:t>
            </a:r>
          </a:p>
        </p:txBody>
      </p:sp>
    </p:spTree>
    <p:extLst>
      <p:ext uri="{BB962C8B-B14F-4D97-AF65-F5344CB8AC3E}">
        <p14:creationId xmlns:p14="http://schemas.microsoft.com/office/powerpoint/2010/main" val="665352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899EC18-1DEE-403B-BBF0-A218ECFC9C13}"/>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err="1"/>
              <a:t>Endochondral</a:t>
            </a:r>
            <a:r>
              <a:rPr lang="en-US" sz="1600" dirty="0"/>
              <a:t> ossification is the process of bone development from hyaline cartilage. The </a:t>
            </a:r>
            <a:r>
              <a:rPr lang="en-US" sz="1600" dirty="0" err="1"/>
              <a:t>periosteum</a:t>
            </a:r>
            <a:r>
              <a:rPr lang="en-US" sz="1600" dirty="0"/>
              <a:t> is the connective tissue on the outside of bone that acts as the interface between bone, blood vessels, tendons, and ligaments.</a:t>
            </a:r>
          </a:p>
        </p:txBody>
      </p:sp>
      <p:pic>
        <p:nvPicPr>
          <p:cNvPr id="3" name="Figure" descr="Illustration shows bone growth, which begins with a hyaline cartilage model that has the appearance of a small bone. A primary ossification center forms in the center of the narrow part of the bone, and a bone collar forms around the outside. The periosteum forms around the outside of the bone. Next, blood vessels begin to form in the bone and secondary ossification centers form in the epiphyses. The primary ossification center hollows out to form the medullary cavity, and an epiphyseal plate grows, separating the epiphyses from the diaphysi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8845" b="-884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38.21</a:t>
            </a:r>
          </a:p>
        </p:txBody>
      </p:sp>
    </p:spTree>
    <p:extLst>
      <p:ext uri="{BB962C8B-B14F-4D97-AF65-F5344CB8AC3E}">
        <p14:creationId xmlns:p14="http://schemas.microsoft.com/office/powerpoint/2010/main" val="3718079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06DCACB-E416-4A3C-AB1A-DCCB253E8AA9}"/>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Photo shows an X-ray of a broken humerus—the bone in the upper ar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566" r="-3566"/>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After this bone is set, a callus will knit the two ends together. (credit: Bill Rhodes)</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38.22</a:t>
            </a:r>
          </a:p>
        </p:txBody>
      </p:sp>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3404219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AEA29439-C3F8-408F-8A8A-CDCA6C1C3F35}"/>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Sutures are fibrous joints found only in the skull.</a:t>
            </a:r>
          </a:p>
        </p:txBody>
      </p:sp>
      <p:pic>
        <p:nvPicPr>
          <p:cNvPr id="11" name="Figure" descr="Illustration shows sutures that knit the back part of the skull together with the front and lower part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3912" r="-6391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38.23</a:t>
            </a:r>
          </a:p>
        </p:txBody>
      </p:sp>
    </p:spTree>
    <p:extLst>
      <p:ext uri="{BB962C8B-B14F-4D97-AF65-F5344CB8AC3E}">
        <p14:creationId xmlns:p14="http://schemas.microsoft.com/office/powerpoint/2010/main" val="259599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D246182-7BC6-4236-8506-DDEDF1B9832E}"/>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err="1"/>
              <a:t>Gomphoses</a:t>
            </a:r>
            <a:r>
              <a:rPr lang="en-US" sz="1600" dirty="0"/>
              <a:t> are fibrous joints between the teeth and their sockets. (credit: modification of work by Gray's Anatomy)</a:t>
            </a:r>
          </a:p>
        </p:txBody>
      </p:sp>
      <p:pic>
        <p:nvPicPr>
          <p:cNvPr id="3" name="Figure" descr="Illustration shows a gomphosis connecting a tooth to the jaw. The gomphoses have a porous appearanc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6925" r="-5692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38.24</a:t>
            </a:r>
          </a:p>
        </p:txBody>
      </p:sp>
    </p:spTree>
    <p:extLst>
      <p:ext uri="{BB962C8B-B14F-4D97-AF65-F5344CB8AC3E}">
        <p14:creationId xmlns:p14="http://schemas.microsoft.com/office/powerpoint/2010/main" val="21957964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B8F6186-3D7D-404A-A611-B3D5919F2CC9}"/>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Synovial joints are the only joints that have a space or “synovial cavity” in the joint</a:t>
            </a:r>
            <a:r>
              <a:rPr lang="en-US" sz="1600" dirty="0"/>
              <a:t>.</a:t>
            </a:r>
            <a:endParaRPr lang="en-US" sz="1600" dirty="0">
              <a:solidFill>
                <a:srgbClr val="000000"/>
              </a:solidFill>
            </a:endParaRPr>
          </a:p>
        </p:txBody>
      </p:sp>
      <p:pic>
        <p:nvPicPr>
          <p:cNvPr id="2" name="Figure" descr="Illustration shows a synovial joint between two bones. An I-beam–shaped synovial cavity exists between the bones, and articular cartilage wraps around the tips of the bones. Ligaments connect the two bones togeth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6369" b="-6369"/>
          <a:stretch>
            <a:fillRect/>
          </a:stretch>
        </p:blipFill>
        <p:spPr>
          <a:xfrm>
            <a:off x="457200" y="1108075"/>
            <a:ext cx="4032250" cy="5256213"/>
          </a:xfrm>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38.25</a:t>
            </a:r>
          </a:p>
        </p:txBody>
      </p:sp>
    </p:spTree>
    <p:extLst>
      <p:ext uri="{BB962C8B-B14F-4D97-AF65-F5344CB8AC3E}">
        <p14:creationId xmlns:p14="http://schemas.microsoft.com/office/powerpoint/2010/main" val="3257670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2B35DB2-3800-492F-928C-FD98D78F99D7}"/>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 Illustration shows joints of the body. The neck is a pivot joint that allows rotation. The hip is a ball-and-socket joint that allows a swiveling movement. The elbow is a hinge joint that allows movement in one direction. The wrist has a saddle joint to allow back-and forth-movement, and a condyloid joint to allow up-and-down movement. The tarsals of the foot have a plane joint that allows back-and-forth movement."/>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t="-6197" b="-6197"/>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Different types of joints allow different types of movement. Planar, hinge, pivot, </a:t>
            </a:r>
            <a:r>
              <a:rPr lang="en-US" sz="1600" dirty="0" err="1">
                <a:solidFill>
                  <a:srgbClr val="000000"/>
                </a:solidFill>
              </a:rPr>
              <a:t>condyloid</a:t>
            </a:r>
            <a:r>
              <a:rPr lang="en-US" sz="1600" dirty="0">
                <a:solidFill>
                  <a:srgbClr val="000000"/>
                </a:solidFill>
              </a:rPr>
              <a:t>, saddle, and ball-and-socket are all types of synovial joints.</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38.26</a:t>
            </a:r>
          </a:p>
        </p:txBody>
      </p:sp>
      <p:pic>
        <p:nvPicPr>
          <p:cNvPr id="11"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14052805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F366D24-19E0-4807-9D43-E86410B6CEA5}"/>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joints of the carpal bones in the wrist are examples of planar joints. (credit: modification of work by Brian C. Goss)</a:t>
            </a:r>
          </a:p>
        </p:txBody>
      </p:sp>
      <p:pic>
        <p:nvPicPr>
          <p:cNvPr id="11" name="Figure" descr="Photo shows a human hand skeleton. The radius and ulna of the forearm connect to several small, knobby bones in the wrist called carpals. Carpals, in turn, connect to bones in the wris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302" r="-630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38.27</a:t>
            </a:r>
          </a:p>
        </p:txBody>
      </p:sp>
    </p:spTree>
    <p:extLst>
      <p:ext uri="{BB962C8B-B14F-4D97-AF65-F5344CB8AC3E}">
        <p14:creationId xmlns:p14="http://schemas.microsoft.com/office/powerpoint/2010/main" val="37926840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AB35E2DC-0912-4070-AD7F-13E6E46C41F0}"/>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elbow joint, where the radius articulates with the </a:t>
            </a:r>
            <a:r>
              <a:rPr lang="en-US" sz="1600" dirty="0" err="1"/>
              <a:t>humerus</a:t>
            </a:r>
            <a:r>
              <a:rPr lang="en-US" sz="1600" dirty="0"/>
              <a:t>, is an example of a hinge joint. (credit: modification of work by Brian C. Goss)</a:t>
            </a:r>
          </a:p>
        </p:txBody>
      </p:sp>
      <p:pic>
        <p:nvPicPr>
          <p:cNvPr id="3" name="Figure" descr="Photo shows the skeleton of a human arm. The ulna of the lower arm fits in the groove of the humerus, forming the hinge-like elbow join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6241" b="-1624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38.28</a:t>
            </a:r>
          </a:p>
        </p:txBody>
      </p:sp>
    </p:spTree>
    <p:extLst>
      <p:ext uri="{BB962C8B-B14F-4D97-AF65-F5344CB8AC3E}">
        <p14:creationId xmlns:p14="http://schemas.microsoft.com/office/powerpoint/2010/main" val="569861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5EF532B0-585C-4421-AEC5-773985FE5206}"/>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skeleton of the red-knobbed sea star (</a:t>
            </a:r>
            <a:r>
              <a:rPr lang="en-US" sz="1600" i="1" dirty="0" err="1"/>
              <a:t>Protoreaster</a:t>
            </a:r>
            <a:r>
              <a:rPr lang="en-US" sz="1600" i="1" dirty="0"/>
              <a:t> </a:t>
            </a:r>
            <a:r>
              <a:rPr lang="en-US" sz="1600" i="1" dirty="0" err="1"/>
              <a:t>linckii</a:t>
            </a:r>
            <a:r>
              <a:rPr lang="en-US" sz="1600" dirty="0"/>
              <a:t>) is an example of a hydrostatic skeleton. (credit: “Amada44”/Wikimedia Commons)</a:t>
            </a:r>
          </a:p>
        </p:txBody>
      </p:sp>
      <p:pic>
        <p:nvPicPr>
          <p:cNvPr id="6" name="Figure" descr="Photo shows a white sea star with red bumps along the tops and tips of its arm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0507" r="-2050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38.2</a:t>
            </a:r>
          </a:p>
        </p:txBody>
      </p:sp>
    </p:spTree>
    <p:extLst>
      <p:ext uri="{BB962C8B-B14F-4D97-AF65-F5344CB8AC3E}">
        <p14:creationId xmlns:p14="http://schemas.microsoft.com/office/powerpoint/2010/main" val="9364963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1F428DC-E48C-4105-AF75-0576B17BC6C1}"/>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joint in the neck that allows the head to move back and forth is an example of a </a:t>
            </a:r>
            <a:r>
              <a:rPr lang="fi-FI" sz="1600" dirty="0"/>
              <a:t>pivot </a:t>
            </a:r>
            <a:r>
              <a:rPr lang="fi-FI" sz="1600" dirty="0" err="1"/>
              <a:t>joint</a:t>
            </a:r>
            <a:r>
              <a:rPr lang="fi-FI" sz="1600" dirty="0"/>
              <a:t>.</a:t>
            </a:r>
            <a:endParaRPr lang="en-US" sz="1600" dirty="0"/>
          </a:p>
        </p:txBody>
      </p:sp>
      <p:pic>
        <p:nvPicPr>
          <p:cNvPr id="9" name="Figure" descr="Illustration shows a human skull twisting back and forth on the neck in a pivot-like moti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2267" r="-52267"/>
          <a:stretch>
            <a:fillRect/>
          </a:stretch>
        </p:blipFill>
        <p:spPr>
          <a:xfrm>
            <a:off x="457200" y="1122386"/>
            <a:ext cx="8062913" cy="3500071"/>
          </a:xfrm>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38.29</a:t>
            </a:r>
          </a:p>
        </p:txBody>
      </p:sp>
    </p:spTree>
    <p:extLst>
      <p:ext uri="{BB962C8B-B14F-4D97-AF65-F5344CB8AC3E}">
        <p14:creationId xmlns:p14="http://schemas.microsoft.com/office/powerpoint/2010/main" val="33576448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05E051F-CD2C-4822-980A-6F1C30621B1F}"/>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The </a:t>
            </a:r>
            <a:r>
              <a:rPr lang="en-US" sz="1600" dirty="0" err="1">
                <a:solidFill>
                  <a:srgbClr val="000000"/>
                </a:solidFill>
              </a:rPr>
              <a:t>metacarpophalangeal</a:t>
            </a:r>
            <a:r>
              <a:rPr lang="en-US" sz="1600" dirty="0">
                <a:solidFill>
                  <a:srgbClr val="000000"/>
                </a:solidFill>
              </a:rPr>
              <a:t> joints in the finger are examples of </a:t>
            </a:r>
            <a:r>
              <a:rPr lang="en-US" sz="1600" dirty="0" err="1">
                <a:solidFill>
                  <a:srgbClr val="000000"/>
                </a:solidFill>
              </a:rPr>
              <a:t>condyloid</a:t>
            </a:r>
            <a:r>
              <a:rPr lang="en-US" sz="1600" dirty="0">
                <a:solidFill>
                  <a:srgbClr val="000000"/>
                </a:solidFill>
              </a:rPr>
              <a:t> joints. (credit: modification of work by Gray's Anatomy)</a:t>
            </a:r>
          </a:p>
        </p:txBody>
      </p:sp>
      <p:pic>
        <p:nvPicPr>
          <p:cNvPr id="2" name="Figure" descr="Illustration shows the metacarpophalangeal joint that joins the metacarpal of the hand to a fing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3881" r="-13881"/>
          <a:stretch>
            <a:fillRect/>
          </a:stretch>
        </p:blipFill>
        <p:spPr>
          <a:xfrm>
            <a:off x="457200" y="1108075"/>
            <a:ext cx="4032250" cy="5256213"/>
          </a:xfrm>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38.30</a:t>
            </a:r>
          </a:p>
        </p:txBody>
      </p:sp>
    </p:spTree>
    <p:extLst>
      <p:ext uri="{BB962C8B-B14F-4D97-AF65-F5344CB8AC3E}">
        <p14:creationId xmlns:p14="http://schemas.microsoft.com/office/powerpoint/2010/main" val="35409904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24BAA09-415C-4A5A-872D-7CAED19CCC00}"/>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carpometacarpal joints in the thumb are examples of saddle joints. (credit: modification of work by Brian C. Goss)</a:t>
            </a:r>
          </a:p>
        </p:txBody>
      </p:sp>
      <p:pic>
        <p:nvPicPr>
          <p:cNvPr id="9" name="Figure" descr="Photo shows the carpometacarpal joint that connects the metacarpal of the thumb to the trapezium of the wrist. Each bone is saddle-shaped at the en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2801" r="-2280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38.31</a:t>
            </a:r>
          </a:p>
        </p:txBody>
      </p:sp>
    </p:spTree>
    <p:extLst>
      <p:ext uri="{BB962C8B-B14F-4D97-AF65-F5344CB8AC3E}">
        <p14:creationId xmlns:p14="http://schemas.microsoft.com/office/powerpoint/2010/main" val="18384011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20B0578-027C-48DE-85CE-6BAFFD002991}"/>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shoulder joint is an example of a ball-and-socket joint.</a:t>
            </a:r>
          </a:p>
        </p:txBody>
      </p:sp>
      <p:pic>
        <p:nvPicPr>
          <p:cNvPr id="3" name="Figure" descr="Illustration shows that the ball-shaped end of the humerus fits into the socket in the shoulder join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7560" r="-5756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38.32</a:t>
            </a:r>
          </a:p>
        </p:txBody>
      </p:sp>
    </p:spTree>
    <p:extLst>
      <p:ext uri="{BB962C8B-B14F-4D97-AF65-F5344CB8AC3E}">
        <p14:creationId xmlns:p14="http://schemas.microsoft.com/office/powerpoint/2010/main" val="34365302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4DB7560-9222-4B3D-AB07-FCF7800B50CF}"/>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The body contains three types of muscle tissue: skeletal muscle, smooth muscle, and cardiac muscle, visualized here using light microscopy. Smooth muscle cells are short, tapered at each end, and have only one plump nucleus in each. Cardiac muscle cells are branched and striated, but short. The cytoplasm may branch, and they have one nucleus in the center of the cell. (credit: modification of work by NCI, NIH; scale-bar data from Matt Russell)</a:t>
            </a:r>
          </a:p>
        </p:txBody>
      </p:sp>
      <p:pic>
        <p:nvPicPr>
          <p:cNvPr id="9" name="Figure" descr=" The skeletal muscle cells are long and arranged in parallel bands that give the appearance of striations. Each cell has a multiple nuclei. Smooth muscle cells have no striations and only one nuclei per cell. Cardiac muscles are striated but have only one nucleu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9793" b="-3979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38.33</a:t>
            </a:r>
          </a:p>
        </p:txBody>
      </p:sp>
    </p:spTree>
    <p:extLst>
      <p:ext uri="{BB962C8B-B14F-4D97-AF65-F5344CB8AC3E}">
        <p14:creationId xmlns:p14="http://schemas.microsoft.com/office/powerpoint/2010/main" val="40072603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2BCA8D5-D3E8-4FD7-8258-473DEE56E5C8}"/>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 skeletal muscle cell is surrounded by a plasma membrane called the sarcolemma with a cytoplasm called the sarcoplasm. A muscle fiber is composed of many fibrils, packaged into orderly units.</a:t>
            </a:r>
          </a:p>
        </p:txBody>
      </p:sp>
      <p:pic>
        <p:nvPicPr>
          <p:cNvPr id="3" name="Figure" descr="Illustration shows a long, tubular skeletal muscle cell that runs the length of a muscle fiber. Bundles of fibers called myofibrils run the length of the cell. The myofibrils have a banded appearanc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5451" b="-545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38.34</a:t>
            </a:r>
          </a:p>
        </p:txBody>
      </p:sp>
    </p:spTree>
    <p:extLst>
      <p:ext uri="{BB962C8B-B14F-4D97-AF65-F5344CB8AC3E}">
        <p14:creationId xmlns:p14="http://schemas.microsoft.com/office/powerpoint/2010/main" val="17495529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7EE05C9-3D74-4CCD-B0FC-12F3D678A0B1}"/>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 sarcomere is the region from one Z line to the next Z line. Many sarcomeres are present in a myofibril, resulting in the striation pattern characteristic of skeletal muscle.</a:t>
            </a:r>
          </a:p>
        </p:txBody>
      </p:sp>
      <p:pic>
        <p:nvPicPr>
          <p:cNvPr id="4" name="Figure" descr="Illustration shows part of a tubular myofibril, which consists of many sarcomeres. Zigzagging lines, called Z lines, run perpendicular to the fiber. Each sarcomere starts at one Z line and ends at the next. A straight perpendicular line, called an M line, exists halfway between each Z line. Thick filaments extend out from the M lines, parallel to the length of the myofibril. Thin filaments extend from the Z lines, and extend into the space between the thick filament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1142" r="-2114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38.35</a:t>
            </a:r>
          </a:p>
        </p:txBody>
      </p:sp>
    </p:spTree>
    <p:extLst>
      <p:ext uri="{BB962C8B-B14F-4D97-AF65-F5344CB8AC3E}">
        <p14:creationId xmlns:p14="http://schemas.microsoft.com/office/powerpoint/2010/main" val="29220668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DCAD7BD-DA14-47E8-BE62-86E313D1B059}"/>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When </a:t>
            </a:r>
            <a:r>
              <a:rPr lang="en-US" sz="1600" dirty="0">
                <a:solidFill>
                  <a:srgbClr val="6CB255"/>
                </a:solidFill>
              </a:rPr>
              <a:t>(a) </a:t>
            </a:r>
            <a:r>
              <a:rPr lang="en-US" sz="1600" dirty="0"/>
              <a:t>a sarcomere</a:t>
            </a:r>
            <a:r>
              <a:rPr lang="en-US" sz="1600" dirty="0">
                <a:solidFill>
                  <a:srgbClr val="6CB255"/>
                </a:solidFill>
              </a:rPr>
              <a:t> (b) </a:t>
            </a:r>
            <a:r>
              <a:rPr lang="en-US" sz="1600" dirty="0"/>
              <a:t>contracts, the Z lines move closer together and the I band gets smaller. The A band stays the same width and, at full contraction, the thin filaments overlap.</a:t>
            </a:r>
          </a:p>
        </p:txBody>
      </p:sp>
      <p:pic>
        <p:nvPicPr>
          <p:cNvPr id="2" name="Figure" descr=" Part A of the illustration shows a relaxed muscle fiber. Two zigzagging Z lines extend from top to bottom. Thin actin filaments extend left and right from each Z line. Between the Z lines is a vertical M line. Thick myosin filaments extend left and right from the M line. The thick and thin filaments partially overlap. The A band represents the length that the thick filaments extend from both sides of the M line. The I band represents the part of the thin filaments that does not overlap with the thick filaments. Part B shows a contracted muscle fiber. In the contracted fiber, the thick and thin filaments completely overlap. The A band is the same length as in the uncontracted muscle, but the I band has shrunken to the width of the Z lin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3324" r="-5332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38.36</a:t>
            </a:r>
          </a:p>
        </p:txBody>
      </p:sp>
    </p:spTree>
    <p:extLst>
      <p:ext uri="{BB962C8B-B14F-4D97-AF65-F5344CB8AC3E}">
        <p14:creationId xmlns:p14="http://schemas.microsoft.com/office/powerpoint/2010/main" val="11178293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4A8678C-C1D7-41EE-84FB-6CEEA8C78DA6}"/>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Illustration shows two actin filaments coiled with tropomyosin in a helix, sitting beside a myosin filament. Each actin filament is made of round actin subunits linked in a chain. A bulbous myosin head with ADP and Pi attached sticks up from the myosin filament. The contraction cycle begins when calcium binds to the actin filament, allowing the myosin head to from a cross-bridge. During the power stroke, the myosin head bends and ADP and phosphate are released. As a result, the actin filament moves relative to the myosin filament. A new molecule of ATP binds to the myosin head, causing it to detach. The ATP hydrolyzes to ADP and Pi, returning the myosin head to the cocked positi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667" r="-6667"/>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The cross-bridge muscle contraction cycle, which is triggered by Ca</a:t>
            </a:r>
            <a:r>
              <a:rPr lang="en-US" sz="1600" baseline="30000" dirty="0">
                <a:solidFill>
                  <a:schemeClr val="tx1"/>
                </a:solidFill>
              </a:rPr>
              <a:t>2+</a:t>
            </a:r>
            <a:r>
              <a:rPr lang="en-US" sz="1600" dirty="0">
                <a:solidFill>
                  <a:schemeClr val="tx1"/>
                </a:solidFill>
              </a:rPr>
              <a:t> binding to the actin active site, is shown. With each contraction cycle, actin moves relative to myosin.</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38.37</a:t>
            </a:r>
          </a:p>
        </p:txBody>
      </p:sp>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27405185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417549C-3817-49B3-AB63-6F373801097B}"/>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This diagram shows excitation-contraction coupling in a skeletal muscle contraction. The sarcoplasmic reticulum is a specialized endoplasmic reticulum found in muscle cells.</a:t>
            </a:r>
          </a:p>
        </p:txBody>
      </p:sp>
      <p:pic>
        <p:nvPicPr>
          <p:cNvPr id="2" name="Figure" descr="There are four steps in the start of a muscle contraction. Step 1: Acetylcholine released from synaptic vesicles in the axon terminal binds to receptors on the muscle cell plasma membrane. Step 2: An action potential is initiated that travels down the T tubule. Step 3: Calcium ions are released from the sarcoplasmic reticulum in response to the change in voltage. Step 4: Calcium ions bind to troponin, exposing active sites on actin. Cross-bridge formation occurs and muscles contract. Three additional steps are part of the end of a muscle contraction. Step 5: Acetylcholine is removed from the synaptic cleft by acetylcholinesterase. Step 6: Calcium ions are transported back into the sarcoplasmic reticulum. Step 7: Tropomyosin covers active sites on actin preventing cross-bridge formation, so the muscle contraction ends."/>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t="-9614" b="-9614"/>
          <a:stretch>
            <a:fillRect/>
          </a:stretch>
        </p:blipFill>
        <p:spPr>
          <a:xfrm>
            <a:off x="457200" y="1108075"/>
            <a:ext cx="4032250" cy="5256213"/>
          </a:xfrm>
        </p:spPr>
      </p:pic>
      <p:pic>
        <p:nvPicPr>
          <p:cNvPr id="11"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38.38</a:t>
            </a:r>
          </a:p>
        </p:txBody>
      </p:sp>
    </p:spTree>
    <p:extLst>
      <p:ext uri="{BB962C8B-B14F-4D97-AF65-F5344CB8AC3E}">
        <p14:creationId xmlns:p14="http://schemas.microsoft.com/office/powerpoint/2010/main" val="1503892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F84E259-418B-4654-9956-11533124FB42}"/>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Muscles attached to the exoskeleton of the Halloween crab (</a:t>
            </a:r>
            <a:r>
              <a:rPr lang="en-US" sz="1600" i="1" dirty="0" err="1"/>
              <a:t>Gecarcinus</a:t>
            </a:r>
            <a:r>
              <a:rPr lang="en-US" sz="1600" i="1" dirty="0"/>
              <a:t> quadratus</a:t>
            </a:r>
            <a:r>
              <a:rPr lang="en-US" sz="1600" dirty="0"/>
              <a:t>) allow it to move.</a:t>
            </a:r>
          </a:p>
        </p:txBody>
      </p:sp>
      <p:pic>
        <p:nvPicPr>
          <p:cNvPr id="9" name="Figure" descr="Photo shows a crab with orange legs and a black body crawling on a tre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38.3</a:t>
            </a:r>
          </a:p>
        </p:txBody>
      </p:sp>
    </p:spTree>
    <p:extLst>
      <p:ext uri="{BB962C8B-B14F-4D97-AF65-F5344CB8AC3E}">
        <p14:creationId xmlns:p14="http://schemas.microsoft.com/office/powerpoint/2010/main" val="212989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A3C4BB7-05D4-49DB-9575-C481EB2CC29D}"/>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The skeletons of humans and horses are examples of endoskeletons. (credit: Ross Murphy)</a:t>
            </a:r>
          </a:p>
        </p:txBody>
      </p:sp>
      <p:pic>
        <p:nvPicPr>
          <p:cNvPr id="2" name="Figure" descr="Photo shows a human skeleton riding a bucking horse skelet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119" r="-1119"/>
          <a:stretch>
            <a:fillRect/>
          </a:stretch>
        </p:blipFill>
        <p:spPr>
          <a:xfrm>
            <a:off x="457200" y="1108075"/>
            <a:ext cx="4032250" cy="5256213"/>
          </a:xfrm>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38.4</a:t>
            </a:r>
          </a:p>
        </p:txBody>
      </p:sp>
    </p:spTree>
    <p:extLst>
      <p:ext uri="{BB962C8B-B14F-4D97-AF65-F5344CB8AC3E}">
        <p14:creationId xmlns:p14="http://schemas.microsoft.com/office/powerpoint/2010/main" val="3995563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102A4AF-445B-4AC8-A0B3-C1AD8350C7FA}"/>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On a human skeleton, the parts of the axial skeleton are highlight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7303" b="-7303"/>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The axial skeleton consists of the bones of the skull, </a:t>
            </a:r>
            <a:r>
              <a:rPr lang="en-US" sz="1600" dirty="0" err="1">
                <a:solidFill>
                  <a:srgbClr val="000000"/>
                </a:solidFill>
              </a:rPr>
              <a:t>ossicles</a:t>
            </a:r>
            <a:r>
              <a:rPr lang="en-US" sz="1600" dirty="0">
                <a:solidFill>
                  <a:srgbClr val="000000"/>
                </a:solidFill>
              </a:rPr>
              <a:t> of the middle ear, hyoid  bone, vertebral column, and rib cage. (credit: modification of work by Mariana Ruiz </a:t>
            </a:r>
            <a:r>
              <a:rPr lang="en-US" sz="1600" dirty="0" err="1">
                <a:solidFill>
                  <a:srgbClr val="000000"/>
                </a:solidFill>
              </a:rPr>
              <a:t>Villareal</a:t>
            </a:r>
            <a:r>
              <a:rPr lang="en-US" sz="1600" dirty="0">
                <a:solidFill>
                  <a:srgbClr val="000000"/>
                </a:solidFill>
              </a:rPr>
              <a:t>)</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38.5</a:t>
            </a:r>
          </a:p>
        </p:txBody>
      </p:sp>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3289873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2CE929E-BB44-4BCF-AF2F-0CAF487ED160}"/>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bones of the skull support the structures of the face and protect the brain. (credit: modification of work by Mariana Ruiz </a:t>
            </a:r>
            <a:r>
              <a:rPr lang="en-US" sz="1600" dirty="0" err="1"/>
              <a:t>Villareal</a:t>
            </a:r>
            <a:r>
              <a:rPr lang="en-US" sz="1600" dirty="0"/>
              <a:t>)</a:t>
            </a:r>
          </a:p>
        </p:txBody>
      </p:sp>
      <p:pic>
        <p:nvPicPr>
          <p:cNvPr id="9" name="Figure" descr="The eight cranial bones of the skull are show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101" r="-2610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38.6</a:t>
            </a:r>
          </a:p>
        </p:txBody>
      </p:sp>
    </p:spTree>
    <p:extLst>
      <p:ext uri="{BB962C8B-B14F-4D97-AF65-F5344CB8AC3E}">
        <p14:creationId xmlns:p14="http://schemas.microsoft.com/office/powerpoint/2010/main" val="1696875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FF67B78-9FE4-43EF-B4F9-B439E3A7DAB0}"/>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cranial bones, including the frontal, parietal, and sphenoid bones, cover the top of the head. The facial bones of the skull form the face and provide cavities for the eyes, nose, and mouth.</a:t>
            </a:r>
          </a:p>
        </p:txBody>
      </p:sp>
      <p:pic>
        <p:nvPicPr>
          <p:cNvPr id="9" name="Figure" descr="Illustration shows a front-end view of a skull. The frontal bone is the prominent bone that makes up most of the top of the skull. The parietal bone sphenoid bones make up the side of the skull. Two nasal bones make up the bridge of the nose. The zygomatic bone is the cheek bone. The vomer is a single bone in the middle of the nose. The maxilla makes up the upper jaw, and the mandible is the lower jaw. The lacrimal is a bone on the inner center of they eye. The nasal conchae are bones inside the nos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754" r="-2675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38.7</a:t>
            </a:r>
          </a:p>
        </p:txBody>
      </p:sp>
    </p:spTree>
    <p:extLst>
      <p:ext uri="{BB962C8B-B14F-4D97-AF65-F5344CB8AC3E}">
        <p14:creationId xmlns:p14="http://schemas.microsoft.com/office/powerpoint/2010/main" val="4158312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37A3832-D5B5-4C76-BC2A-8143E290098C}"/>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20000"/>
          </a:bodyPr>
          <a:lstStyle/>
          <a:p>
            <a:pPr marL="342900" indent="-342900">
              <a:buAutoNum type="alphaLcParenBoth"/>
            </a:pPr>
            <a:r>
              <a:rPr lang="en-US" sz="1600" dirty="0"/>
              <a:t>The vertebral column consists of seven cervical vertebrae (C1–7) twelve thoracic vertebrae (Th1–12), five lumbar vertebrae (L1–5), the </a:t>
            </a:r>
            <a:r>
              <a:rPr lang="en-US" sz="1600" dirty="0" err="1"/>
              <a:t>os</a:t>
            </a:r>
            <a:r>
              <a:rPr lang="en-US" sz="1600" dirty="0"/>
              <a:t> sacrum, and the coccyx.</a:t>
            </a:r>
            <a:endParaRPr lang="en-US" sz="1600" dirty="0">
              <a:solidFill>
                <a:srgbClr val="6CB255"/>
              </a:solidFill>
            </a:endParaRPr>
          </a:p>
          <a:p>
            <a:pPr marL="342900" indent="-342900">
              <a:buAutoNum type="alphaLcParenBoth"/>
            </a:pPr>
            <a:r>
              <a:rPr lang="en-US" sz="1600" dirty="0"/>
              <a:t>Spinal curves increase the strength and flexibility of the spine. (credit a: modification of work by </a:t>
            </a:r>
            <a:r>
              <a:rPr lang="en-US" sz="1600" dirty="0" err="1"/>
              <a:t>Uwe</a:t>
            </a:r>
            <a:r>
              <a:rPr lang="en-US" sz="1600" dirty="0"/>
              <a:t> </a:t>
            </a:r>
            <a:r>
              <a:rPr lang="en-US" sz="1600" dirty="0" err="1"/>
              <a:t>Gille</a:t>
            </a:r>
            <a:r>
              <a:rPr lang="en-US" sz="1600" dirty="0"/>
              <a:t> based on original work by Gray's Anatomy; credit b: modification of work by NCI, NIH)</a:t>
            </a:r>
          </a:p>
        </p:txBody>
      </p:sp>
      <p:pic>
        <p:nvPicPr>
          <p:cNvPr id="9" name="Figure" descr="Illustration A shows all the vertebrae in a vertebral column. Illustration B shows that different sections of vertebrae curve in different directions. The cervical vertebrae in the neck curve toward the front of the body. The thoracic vertebrae, which extend from the neck to the bottom of the rib cage, curve toward the back of the body. The lumbar vertebrae, which extend to the bottom of the back, curve toward the front again. The sacrum and the coccygeal vertebrae make up the sacral curve that curves toward the back."/>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3424" r="-4342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38.8</a:t>
            </a:r>
          </a:p>
        </p:txBody>
      </p:sp>
    </p:spTree>
    <p:extLst>
      <p:ext uri="{BB962C8B-B14F-4D97-AF65-F5344CB8AC3E}">
        <p14:creationId xmlns:p14="http://schemas.microsoft.com/office/powerpoint/2010/main" val="5525700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658</TotalTime>
  <Words>3428</Words>
  <Application>Microsoft Office PowerPoint</Application>
  <PresentationFormat>On-screen Show (4:3)</PresentationFormat>
  <Paragraphs>121</Paragraphs>
  <Slides>39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Arial Black</vt:lpstr>
      <vt:lpstr>Calibri</vt:lpstr>
      <vt:lpstr>Essential</vt:lpstr>
      <vt:lpstr>BIOLOGY</vt:lpstr>
      <vt:lpstr>Figure 38.1</vt:lpstr>
      <vt:lpstr>Figure 38.2</vt:lpstr>
      <vt:lpstr>Figure 38.3</vt:lpstr>
      <vt:lpstr>Figure 38.4</vt:lpstr>
      <vt:lpstr>Figure 38.5</vt:lpstr>
      <vt:lpstr>Figure 38.6</vt:lpstr>
      <vt:lpstr>Figure 38.7</vt:lpstr>
      <vt:lpstr>Figure 38.8</vt:lpstr>
      <vt:lpstr>Figure 38.9</vt:lpstr>
      <vt:lpstr>Figure 38.10</vt:lpstr>
      <vt:lpstr>Figure 38.11</vt:lpstr>
      <vt:lpstr>Figure 38.12</vt:lpstr>
      <vt:lpstr>Figure 38.13</vt:lpstr>
      <vt:lpstr>Figure 38.14</vt:lpstr>
      <vt:lpstr>Figure 38.15</vt:lpstr>
      <vt:lpstr>Figure 38.16</vt:lpstr>
      <vt:lpstr>Figure 38.17</vt:lpstr>
      <vt:lpstr>Figure 38.18</vt:lpstr>
      <vt:lpstr>Figure 38.19</vt:lpstr>
      <vt:lpstr>Figure 38.20</vt:lpstr>
      <vt:lpstr>Figure 38.21</vt:lpstr>
      <vt:lpstr>Figure 38.22</vt:lpstr>
      <vt:lpstr>Figure 38.23</vt:lpstr>
      <vt:lpstr>Figure 38.24</vt:lpstr>
      <vt:lpstr>Figure 38.25</vt:lpstr>
      <vt:lpstr>Figure 38.26</vt:lpstr>
      <vt:lpstr>Figure 38.27</vt:lpstr>
      <vt:lpstr>Figure 38.28</vt:lpstr>
      <vt:lpstr>Figure 38.29</vt:lpstr>
      <vt:lpstr>Figure 38.30</vt:lpstr>
      <vt:lpstr>Figure 38.31</vt:lpstr>
      <vt:lpstr>Figure 38.32</vt:lpstr>
      <vt:lpstr>Figure 38.33</vt:lpstr>
      <vt:lpstr>Figure 38.34</vt:lpstr>
      <vt:lpstr>Figure 38.35</vt:lpstr>
      <vt:lpstr>Figure 38.36</vt:lpstr>
      <vt:lpstr>Figure 38.37</vt:lpstr>
      <vt:lpstr>Figure 38.38</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 Chapter 38 - THE MUSCULOSKELETAL SYSTEM</dc:title>
  <dc:creator>Spuddy McSpare</dc:creator>
  <cp:lastModifiedBy>Conversion_08</cp:lastModifiedBy>
  <cp:revision>222</cp:revision>
  <cp:lastPrinted>2013-07-02T18:53:30Z</cp:lastPrinted>
  <dcterms:created xsi:type="dcterms:W3CDTF">2012-06-04T02:13:36Z</dcterms:created>
  <dcterms:modified xsi:type="dcterms:W3CDTF">2017-09-21T11:37:35Z</dcterms:modified>
</cp:coreProperties>
</file>