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6"/>
  </p:notesMasterIdLst>
  <p:handoutMasterIdLst>
    <p:handoutMasterId r:id="rId17"/>
  </p:handoutMasterIdLst>
  <p:sldIdLst>
    <p:sldId id="256" r:id="rId2"/>
    <p:sldId id="277" r:id="rId3"/>
    <p:sldId id="329" r:id="rId4"/>
    <p:sldId id="337" r:id="rId5"/>
    <p:sldId id="340" r:id="rId6"/>
    <p:sldId id="330" r:id="rId7"/>
    <p:sldId id="319" r:id="rId8"/>
    <p:sldId id="331" r:id="rId9"/>
    <p:sldId id="332" r:id="rId10"/>
    <p:sldId id="341" r:id="rId11"/>
    <p:sldId id="342" r:id="rId12"/>
    <p:sldId id="333" r:id="rId13"/>
    <p:sldId id="343" r:id="rId14"/>
    <p:sldId id="34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614" autoAdjust="0"/>
  </p:normalViewPr>
  <p:slideViewPr>
    <p:cSldViewPr snapToGrid="0" snapToObjects="1">
      <p:cViewPr varScale="1">
        <p:scale>
          <a:sx n="108" d="100"/>
          <a:sy n="108" d="100"/>
        </p:scale>
        <p:origin x="1710" y="78"/>
      </p:cViewPr>
      <p:guideLst>
        <p:guide orient="horz" pos="2160"/>
        <p:guide pos="2880"/>
      </p:guideLst>
    </p:cSldViewPr>
  </p:slideViewPr>
  <p:outlineViewPr>
    <p:cViewPr>
      <p:scale>
        <a:sx n="33" d="100"/>
        <a:sy n="33" d="100"/>
      </p:scale>
      <p:origin x="0" y="-24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FDC2A-B5E2-45E2-ADE3-B72D9460946B}"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6DAF5-E6E8-423C-824C-3EBF68D60F5A}" type="slidenum">
              <a:rPr lang="en-US" smtClean="0"/>
              <a:t>‹#›</a:t>
            </a:fld>
            <a:endParaRPr lang="en-US"/>
          </a:p>
        </p:txBody>
      </p:sp>
    </p:spTree>
    <p:extLst>
      <p:ext uri="{BB962C8B-B14F-4D97-AF65-F5344CB8AC3E}">
        <p14:creationId xmlns:p14="http://schemas.microsoft.com/office/powerpoint/2010/main" val="95727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7"/>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200" y="1107619"/>
            <a:ext cx="4031619" cy="4607689"/>
          </a:xfrm>
        </p:spPr>
        <p:txBody>
          <a:bodyPr/>
          <a:lstStyle/>
          <a:p>
            <a:endParaRPr lang="en-US" dirty="0"/>
          </a:p>
        </p:txBody>
      </p:sp>
      <p:sp>
        <p:nvSpPr>
          <p:cNvPr id="11" name="Text Placeholder 10"/>
          <p:cNvSpPr>
            <a:spLocks noGrp="1"/>
          </p:cNvSpPr>
          <p:nvPr>
            <p:ph type="body" sz="quarter" idx="14"/>
          </p:nvPr>
        </p:nvSpPr>
        <p:spPr>
          <a:xfrm>
            <a:off x="4606926"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7"/>
            <a:ext cx="8062912" cy="659535"/>
          </a:xfrm>
        </p:spPr>
        <p:txBody>
          <a:bodyPr/>
          <a:lstStyle/>
          <a:p>
            <a:r>
              <a:rPr lang="en-US" dirty="0"/>
              <a:t>Click to edit</a:t>
            </a:r>
          </a:p>
        </p:txBody>
      </p:sp>
      <p:sp>
        <p:nvSpPr>
          <p:cNvPr id="8" name="Picture Placeholder 8"/>
          <p:cNvSpPr>
            <a:spLocks noGrp="1"/>
          </p:cNvSpPr>
          <p:nvPr>
            <p:ph type="pic" sz="quarter" idx="13"/>
          </p:nvPr>
        </p:nvSpPr>
        <p:spPr>
          <a:xfrm>
            <a:off x="457201" y="1122387"/>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7"/>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7" y="2517425"/>
            <a:ext cx="2010683"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6"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OpenStaxLogo" descr="openstax college logo">
            <a:extLst>
              <a:ext uri="{FF2B5EF4-FFF2-40B4-BE49-F238E27FC236}">
                <a16:creationId xmlns:a16="http://schemas.microsoft.com/office/drawing/2014/main" id="{85DB3F01-1549-4532-9DE7-F3BE847A3BB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8" name="Figure" descr="Biology">
            <a:extLst>
              <a:ext uri="{FF2B5EF4-FFF2-40B4-BE49-F238E27FC236}">
                <a16:creationId xmlns:a16="http://schemas.microsoft.com/office/drawing/2014/main" id="{24430ADB-5440-40C9-BF4A-FE7FA1CAE6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9"/>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13 MODERN UNDERSTANDING OF INHERITANCE</a:t>
            </a:r>
          </a:p>
          <a:p>
            <a:pPr algn="ctr"/>
            <a:r>
              <a:rPr lang="en-US" sz="1600" cap="none" dirty="0">
                <a:solidFill>
                  <a:schemeClr val="tx1"/>
                </a:solidFill>
                <a:latin typeface="+mn-lt"/>
              </a:rPr>
              <a:t>PowerPoint Image Slideshow</a:t>
            </a:r>
          </a:p>
        </p:txBody>
      </p:sp>
      <p:sp>
        <p:nvSpPr>
          <p:cNvPr id="7" name="Title">
            <a:extLst>
              <a:ext uri="{FF2B5EF4-FFF2-40B4-BE49-F238E27FC236}">
                <a16:creationId xmlns:a16="http://schemas.microsoft.com/office/drawing/2014/main" id="{E81F1C18-A14C-4E6D-8B94-01FDBB1C6C8F}"/>
              </a:ext>
            </a:extLst>
          </p:cNvPr>
          <p:cNvSpPr>
            <a:spLocks noGrp="1"/>
          </p:cNvSpPr>
          <p:nvPr>
            <p:ph type="title" idx="4294967295"/>
          </p:nvPr>
        </p:nvSpPr>
        <p:spPr>
          <a:xfrm>
            <a:off x="0" y="818150"/>
            <a:ext cx="9144000" cy="609918"/>
          </a:xfrm>
        </p:spPr>
        <p:txBody>
          <a:bodyPr>
            <a:no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F9517A8-74CB-43D7-B247-5138E4430759}"/>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3" name="Figure" descr="Photo shows a tortoiseshell cat with orange and black fu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83" b="-1383"/>
          <a:stretch>
            <a:fillRect/>
          </a:stretch>
        </p:blipFill>
        <p:spPr>
          <a:xfrm>
            <a:off x="4488493" y="1107619"/>
            <a:ext cx="4031619" cy="4607689"/>
          </a:xfrm>
        </p:spPr>
      </p:pic>
      <p:sp>
        <p:nvSpPr>
          <p:cNvPr id="14" name="Figure Legend"/>
          <p:cNvSpPr>
            <a:spLocks noGrp="1"/>
          </p:cNvSpPr>
          <p:nvPr>
            <p:ph type="body" sz="quarter" idx="14"/>
          </p:nvPr>
        </p:nvSpPr>
        <p:spPr>
          <a:xfrm>
            <a:off x="457201" y="1107618"/>
            <a:ext cx="3913188" cy="5256973"/>
          </a:xfrm>
        </p:spPr>
        <p:txBody>
          <a:bodyPr>
            <a:noAutofit/>
          </a:bodyPr>
          <a:lstStyle/>
          <a:p>
            <a:r>
              <a:rPr lang="en-US" sz="1600" dirty="0">
                <a:solidFill>
                  <a:schemeClr val="tx1"/>
                </a:solidFill>
              </a:rPr>
              <a:t>In cats, the gene for coat color is located on the X chromosome. In the embryonic development of female cats, one of the two X chromosomes is randomly inactivated in each cell, resulting in a tortoiseshell pattern if the cat has two different alleles for coat color. Male cats, having only one X chromosome, never exhibit a tortoiseshell coat color. (credit: Michael Bodega)</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13.9</a:t>
            </a:r>
          </a:p>
        </p:txBody>
      </p:sp>
      <p:pic>
        <p:nvPicPr>
          <p:cNvPr id="7" name="OpenStaxLogo" descr="openstax college logo">
            <a:extLst>
              <a:ext uri="{FF2B5EF4-FFF2-40B4-BE49-F238E27FC236}">
                <a16:creationId xmlns:a16="http://schemas.microsoft.com/office/drawing/2014/main" id="{F8A09DA6-2A76-4042-824B-CA2A36D4553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849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B98A922-BBBD-437F-B989-8CE8F697FAC9}"/>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600" dirty="0">
                <a:solidFill>
                  <a:srgbClr val="000000"/>
                </a:solidFill>
              </a:rPr>
              <a:t>This individual with cri-du-chat syndrome is shown at two, four, nine, and 12 years of </a:t>
            </a:r>
            <a:r>
              <a:rPr lang="it-IT" sz="1600" dirty="0" err="1">
                <a:solidFill>
                  <a:srgbClr val="000000"/>
                </a:solidFill>
              </a:rPr>
              <a:t>age</a:t>
            </a:r>
            <a:r>
              <a:rPr lang="it-IT" sz="1600" dirty="0">
                <a:solidFill>
                  <a:srgbClr val="000000"/>
                </a:solidFill>
              </a:rPr>
              <a:t>. (credit: Paola Cerruti Mainardi)</a:t>
            </a:r>
            <a:endParaRPr lang="en-US" sz="1600" b="0" dirty="0">
              <a:solidFill>
                <a:srgbClr val="000000"/>
              </a:solidFill>
            </a:endParaRPr>
          </a:p>
        </p:txBody>
      </p:sp>
      <p:pic>
        <p:nvPicPr>
          <p:cNvPr id="3" name="Figure" descr="Photos show a boy with cri-du-chat syndrome. In parts a, b, c, and d of the image, he is two, four, nine, and 12 years of age, respective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8225" r="-8225"/>
          <a:stretch>
            <a:fillRect/>
          </a:stretch>
        </p:blipFill>
        <p:spPr/>
      </p:pic>
      <p:pic>
        <p:nvPicPr>
          <p:cNvPr id="7" name="OpenStaxLogo" descr="openstax college logo">
            <a:extLst>
              <a:ext uri="{FF2B5EF4-FFF2-40B4-BE49-F238E27FC236}">
                <a16:creationId xmlns:a16="http://schemas.microsoft.com/office/drawing/2014/main" id="{B2198D9B-8440-4F54-BE53-BA1C9DC540F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13.10</a:t>
            </a:r>
          </a:p>
        </p:txBody>
      </p:sp>
    </p:spTree>
    <p:extLst>
      <p:ext uri="{BB962C8B-B14F-4D97-AF65-F5344CB8AC3E}">
        <p14:creationId xmlns:p14="http://schemas.microsoft.com/office/powerpoint/2010/main" val="191787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45CCA16-4E50-410C-9D80-CA172809CFE5}"/>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Pericentric</a:t>
            </a:r>
            <a:r>
              <a:rPr lang="en-US" sz="1600" dirty="0"/>
              <a:t> inversions include the centromere, and </a:t>
            </a:r>
            <a:r>
              <a:rPr lang="en-US" sz="1600" dirty="0" err="1"/>
              <a:t>paracentric</a:t>
            </a:r>
            <a:r>
              <a:rPr lang="en-US" sz="1600" dirty="0"/>
              <a:t> inversions do not.          A </a:t>
            </a:r>
            <a:r>
              <a:rPr lang="en-US" sz="1600" dirty="0" err="1"/>
              <a:t>pericentric</a:t>
            </a:r>
            <a:r>
              <a:rPr lang="en-US" sz="1600" dirty="0"/>
              <a:t> inversion can change the relative lengths of the chromosome arms; a </a:t>
            </a:r>
            <a:r>
              <a:rPr lang="en-US" sz="1600" dirty="0" err="1"/>
              <a:t>paracentric</a:t>
            </a:r>
            <a:r>
              <a:rPr lang="en-US" sz="1600" dirty="0"/>
              <a:t> inversion cannot.</a:t>
            </a:r>
          </a:p>
        </p:txBody>
      </p:sp>
      <p:pic>
        <p:nvPicPr>
          <p:cNvPr id="11" name="Figure" descr="Illustration shows pericentric and paracentric inversions. In this example, the order of genes in the normal chromosome is ABCDEF, with the centromere between genes C and D. In the pericentric inversion the order is ABDCEF. In the paracentric inversion example, the resulting gene order is ABCDF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751" r="-35751"/>
          <a:stretch>
            <a:fillRect/>
          </a:stretch>
        </p:blipFill>
        <p:spPr/>
      </p:pic>
      <p:pic>
        <p:nvPicPr>
          <p:cNvPr id="9" name="OpenStaxLogo" descr="openstax college logo">
            <a:extLst>
              <a:ext uri="{FF2B5EF4-FFF2-40B4-BE49-F238E27FC236}">
                <a16:creationId xmlns:a16="http://schemas.microsoft.com/office/drawing/2014/main" id="{5AB125F3-F5AF-4AEE-BAAD-0AEBBA3F5EC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13.11</a:t>
            </a:r>
          </a:p>
        </p:txBody>
      </p:sp>
    </p:spTree>
    <p:extLst>
      <p:ext uri="{BB962C8B-B14F-4D97-AF65-F5344CB8AC3E}">
        <p14:creationId xmlns:p14="http://schemas.microsoft.com/office/powerpoint/2010/main" val="288071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B55F20D-FD1F-4131-8B95-211A581972A0}"/>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When one chromosome undergoes an inversion but the other does not, one chromosome must form an inverted loop to retain point-for-point interaction during synapsis. This inversion pairing is essential to maintaining gene alignment during meiosis and to allow for recombination.</a:t>
            </a:r>
          </a:p>
        </p:txBody>
      </p:sp>
      <p:pic>
        <p:nvPicPr>
          <p:cNvPr id="3" name="Figure" descr="This illustration shows the inversion pairing that occurs when one chromosome undergoes inversion but the other does not. For chromosome alignment to occur during meiosis, one chromosome must form an inverted loop while the other conforms around it."/>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3471" r="-23471"/>
          <a:stretch>
            <a:fillRect/>
          </a:stretch>
        </p:blipFill>
        <p:spPr/>
      </p:pic>
      <p:pic>
        <p:nvPicPr>
          <p:cNvPr id="9" name="OpenStaxLogo" descr="openstax college logo">
            <a:extLst>
              <a:ext uri="{FF2B5EF4-FFF2-40B4-BE49-F238E27FC236}">
                <a16:creationId xmlns:a16="http://schemas.microsoft.com/office/drawing/2014/main" id="{1DD74CB1-61BF-4522-B267-B52520D92A1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13.12</a:t>
            </a:r>
          </a:p>
        </p:txBody>
      </p:sp>
    </p:spTree>
    <p:extLst>
      <p:ext uri="{BB962C8B-B14F-4D97-AF65-F5344CB8AC3E}">
        <p14:creationId xmlns:p14="http://schemas.microsoft.com/office/powerpoint/2010/main" val="1094989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19C0627-8119-4AC2-B858-CB2A46273D08}"/>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reciprocal translocation occurs when a segment of DNA is transferred from one chromosome to another, </a:t>
            </a:r>
            <a:r>
              <a:rPr lang="en-US" sz="1600" dirty="0" err="1"/>
              <a:t>nonhomologous</a:t>
            </a:r>
            <a:r>
              <a:rPr lang="en-US" sz="1600" dirty="0"/>
              <a:t> chromosome. (credit: modification of work by National Human Genome Research/USA)</a:t>
            </a:r>
          </a:p>
        </p:txBody>
      </p:sp>
      <p:pic>
        <p:nvPicPr>
          <p:cNvPr id="4" name="Figure" descr="Illustration shows a reciprocal translocation in which DNA is transferred from one chromosome to another. No genetic information is gained or lost in the proce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045" r="-41045"/>
          <a:stretch>
            <a:fillRect/>
          </a:stretch>
        </p:blipFill>
        <p:spPr/>
      </p:pic>
      <p:pic>
        <p:nvPicPr>
          <p:cNvPr id="9" name="OpenStaxLogo" descr="openstax college logo">
            <a:extLst>
              <a:ext uri="{FF2B5EF4-FFF2-40B4-BE49-F238E27FC236}">
                <a16:creationId xmlns:a16="http://schemas.microsoft.com/office/drawing/2014/main" id="{7B9144EC-E3FA-4B75-80B8-717E60D52D4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13.13</a:t>
            </a:r>
          </a:p>
        </p:txBody>
      </p:sp>
    </p:spTree>
    <p:extLst>
      <p:ext uri="{BB962C8B-B14F-4D97-AF65-F5344CB8AC3E}">
        <p14:creationId xmlns:p14="http://schemas.microsoft.com/office/powerpoint/2010/main" val="96296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5E99B10B-F0FE-43A4-A85F-39BC1080B810}"/>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300" dirty="0"/>
              <a:t>Chromosomes are threadlike nuclear structures consisting of DNA and proteins that serve as the repositories for genetic information. The chromosomes depicted here were isolated from a fruit fly’s salivary gland, stained with dye, and visualized under a microscope. Akin to miniature bar codes, chromosomes absorb different dyes to produce characteristic banding patterns, which allows for their routine identification. (credit: modification of work by “LPLT”/Wikimedia Commons; scale-bar data from Matt Russell)</a:t>
            </a:r>
          </a:p>
        </p:txBody>
      </p:sp>
      <p:pic>
        <p:nvPicPr>
          <p:cNvPr id="12" name="Figure" descr="Electron micrograph shows a long, thin chromosome that has a banding patter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355" r="-11355"/>
          <a:stretch>
            <a:fillRect/>
          </a:stretch>
        </p:blipFill>
        <p:spPr/>
      </p:pic>
      <p:pic>
        <p:nvPicPr>
          <p:cNvPr id="9" name="OpenStaxLogo" descr="openstax college logo">
            <a:extLst>
              <a:ext uri="{FF2B5EF4-FFF2-40B4-BE49-F238E27FC236}">
                <a16:creationId xmlns:a16="http://schemas.microsoft.com/office/drawing/2014/main" id="{56579A9A-A348-4E66-9914-707208499B2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24CDB5D-6E8E-48DB-A103-756A9E118EE4}"/>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80" dirty="0">
                <a:solidFill>
                  <a:srgbClr val="6CB255"/>
                </a:solidFill>
              </a:rPr>
              <a:t>(a)</a:t>
            </a:r>
            <a:r>
              <a:rPr lang="en-US" sz="1580" dirty="0"/>
              <a:t> Walter Sutton and </a:t>
            </a:r>
            <a:r>
              <a:rPr lang="en-US" sz="1580" dirty="0">
                <a:solidFill>
                  <a:srgbClr val="6CB255"/>
                </a:solidFill>
              </a:rPr>
              <a:t>(b) </a:t>
            </a:r>
            <a:r>
              <a:rPr lang="en-US" sz="1580" dirty="0"/>
              <a:t>Theodor </a:t>
            </a:r>
            <a:r>
              <a:rPr lang="en-US" sz="1580" dirty="0" err="1"/>
              <a:t>Boveri</a:t>
            </a:r>
            <a:r>
              <a:rPr lang="en-US" sz="1580" dirty="0"/>
              <a:t> are credited with developing the Chromosomal Theory of Inheritance, which states that chromosomes carry the unit of heredity (genes).</a:t>
            </a:r>
          </a:p>
        </p:txBody>
      </p:sp>
      <p:pic>
        <p:nvPicPr>
          <p:cNvPr id="11" name="Figure" descr="Part a is a photo of Walter Sutton. Part b is a photo of Theodor Boveri."/>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122" r="-39122"/>
          <a:stretch>
            <a:fillRect/>
          </a:stretch>
        </p:blipFill>
        <p:spPr/>
      </p:pic>
      <p:pic>
        <p:nvPicPr>
          <p:cNvPr id="9" name="OpenStaxLogo" descr="openstax college logo">
            <a:extLst>
              <a:ext uri="{FF2B5EF4-FFF2-40B4-BE49-F238E27FC236}">
                <a16:creationId xmlns:a16="http://schemas.microsoft.com/office/drawing/2014/main" id="{639B3FBD-A95C-4CE2-9E1A-059D0B8187D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13.2</a:t>
            </a:r>
          </a:p>
        </p:txBody>
      </p:sp>
    </p:spTree>
    <p:extLst>
      <p:ext uri="{BB962C8B-B14F-4D97-AF65-F5344CB8AC3E}">
        <p14:creationId xmlns:p14="http://schemas.microsoft.com/office/powerpoint/2010/main" val="87627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1438C69-2B9C-4655-BDA3-F8FC21CD49FB}"/>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400" dirty="0">
                <a:solidFill>
                  <a:srgbClr val="000000"/>
                </a:solidFill>
              </a:rPr>
              <a:t>Inheritance patterns of unlinked and linked genes are shown. In </a:t>
            </a:r>
            <a:r>
              <a:rPr lang="en-US" sz="1400" dirty="0">
                <a:solidFill>
                  <a:srgbClr val="6CB255"/>
                </a:solidFill>
              </a:rPr>
              <a:t>(a)</a:t>
            </a:r>
            <a:r>
              <a:rPr lang="en-US" sz="1400" dirty="0"/>
              <a:t>, </a:t>
            </a:r>
            <a:r>
              <a:rPr lang="en-US" sz="1400" dirty="0">
                <a:solidFill>
                  <a:srgbClr val="000000"/>
                </a:solidFill>
              </a:rPr>
              <a:t>two genes are located on different chromosomes so independent assortment occurs during meiosis. The offspring have an equal chance of being the parental type (inheriting the same combination of traits as the parents) or a </a:t>
            </a:r>
            <a:r>
              <a:rPr lang="en-US" sz="1400" dirty="0" err="1">
                <a:solidFill>
                  <a:srgbClr val="000000"/>
                </a:solidFill>
              </a:rPr>
              <a:t>nonparental</a:t>
            </a:r>
            <a:r>
              <a:rPr lang="en-US" sz="1400" dirty="0">
                <a:solidFill>
                  <a:srgbClr val="000000"/>
                </a:solidFill>
              </a:rPr>
              <a:t> type (inheriting a different combination of traits than the parents). In </a:t>
            </a:r>
            <a:r>
              <a:rPr lang="en-US" sz="1400" dirty="0">
                <a:solidFill>
                  <a:srgbClr val="6CB255"/>
                </a:solidFill>
              </a:rPr>
              <a:t>(b)</a:t>
            </a:r>
            <a:r>
              <a:rPr lang="en-US" sz="1400" dirty="0">
                <a:solidFill>
                  <a:srgbClr val="000000"/>
                </a:solidFill>
              </a:rPr>
              <a:t>, two genes are very close together on the same chromosome so that no crossing over occurs between them. The genes are therefore always inherited together and all of the offspring are the parental type. In</a:t>
            </a:r>
            <a:r>
              <a:rPr lang="en-US" sz="1400" dirty="0"/>
              <a:t> </a:t>
            </a:r>
            <a:r>
              <a:rPr lang="en-US" sz="1400" dirty="0">
                <a:solidFill>
                  <a:srgbClr val="6CB255"/>
                </a:solidFill>
              </a:rPr>
              <a:t>(c)</a:t>
            </a:r>
            <a:r>
              <a:rPr lang="en-US" sz="1400" dirty="0">
                <a:solidFill>
                  <a:srgbClr val="000000"/>
                </a:solidFill>
              </a:rPr>
              <a:t>, two genes are far apart on the chromosome such that crossing over occurs during every meiotic event. The recombination frequency will be the same as if the genes were on separate chromosomes. </a:t>
            </a:r>
            <a:r>
              <a:rPr lang="en-US" sz="1400" dirty="0">
                <a:solidFill>
                  <a:srgbClr val="6CB255"/>
                </a:solidFill>
              </a:rPr>
              <a:t>(d)</a:t>
            </a:r>
            <a:r>
              <a:rPr lang="en-US" sz="1400" dirty="0"/>
              <a:t> </a:t>
            </a:r>
            <a:r>
              <a:rPr lang="en-US" sz="1400" dirty="0">
                <a:solidFill>
                  <a:srgbClr val="000000"/>
                </a:solidFill>
              </a:rPr>
              <a:t>The actual recombination frequency of fruit fly wing length and body color that Thomas Morgan observed in 1912 was 17 percent. A crossover frequency between 0 percent and 50 percent indicates that the genes are on the same chromosome and crossover occurs some of the time.</a:t>
            </a:r>
            <a:endParaRPr lang="en-US" sz="1400" b="0" dirty="0">
              <a:solidFill>
                <a:srgbClr val="000000"/>
              </a:solidFill>
            </a:endParaRPr>
          </a:p>
        </p:txBody>
      </p:sp>
      <p:pic>
        <p:nvPicPr>
          <p:cNvPr id="7" name="Figure" descr="The illustration shows the possible inheritance patterns of linked and unlinked genes. The example used includes fruit fly body color and wing length. Fruit flies may have a dominant gray color (G) or a recessive black color (g). They may have dominant long wings (L) or recessive short wings (l). Three hypothetical inheritance patterns for a test cross between a heterozygous and a recessive fruit fly are shown, based on gene placement. The actual experimental results published by Thomas Hunt Morgan in 1912 are also shown. In the first hypothetical inheritance pattern in part a, the genes for the two characteristics are on different chromosomes. Independent assortment occurs so that the ratio of genotypes in the offspring  is 1 GgLl:1 ggll:1 Ggll:1 ggLl, and 50% of the offspring are nonparental types. In the second hypothetical inheritance pattern in part b, the genes are close together on the same chromosome so that no crossover occurs between them.  The ratio of genotypes is 1 GgLl:1 ggll, and none of the offspring are recombinant. In the third hypothetical inheritance pattern in part c, the genes are far apart on the same chromosome so that crossing over occurs 100% of the time. The ratio of genotypes is the same as for genes on two different chromosomes, and 50% of the offspring are recombinant, nonparental types. Part d shows that the number of offspring that Thomas Hunt Morgan actually observed was 965: 944: 206:185 (GgLl:ggll:Ggll:ggLl). Seventeen percent of the offspring were recombinant, indicating that the genes are on the same chromosome and crossing over occurs between them some of the tim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36" r="-7536"/>
          <a:stretch>
            <a:fillRect/>
          </a:stretch>
        </p:blipFill>
        <p:spPr/>
      </p:pic>
      <p:pic>
        <p:nvPicPr>
          <p:cNvPr id="8" name="OpenStaxLogo" descr="openstax college logo">
            <a:extLst>
              <a:ext uri="{FF2B5EF4-FFF2-40B4-BE49-F238E27FC236}">
                <a16:creationId xmlns:a16="http://schemas.microsoft.com/office/drawing/2014/main" id="{198368A6-B163-45D6-93E2-A39414B63CA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13.3</a:t>
            </a:r>
          </a:p>
        </p:txBody>
      </p:sp>
    </p:spTree>
    <p:extLst>
      <p:ext uri="{BB962C8B-B14F-4D97-AF65-F5344CB8AC3E}">
        <p14:creationId xmlns:p14="http://schemas.microsoft.com/office/powerpoint/2010/main" val="355303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384B12C-1580-4E02-A067-6BA7EF7C5C04}"/>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4" name="Figure" descr="The illustration shows a Drosophila genetic map. The gene for aristae length occurs at 0 centimorgans, or cM. The gene for body color occurs at 48.5 cM. The gene for red versus cinnabar eye color occurs at 57.5 cM. The gene for wing length occurs at 65.5 cM, and the gene for red versus brown eye color occurs at 104.5 cM. One cM is equivalent to a recombination frequency of 0.01."/>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603" b="-5603"/>
          <a:stretch>
            <a:fillRect/>
          </a:stretch>
        </p:blipFill>
        <p:spPr>
          <a:xfrm>
            <a:off x="4370389" y="1107619"/>
            <a:ext cx="4031619" cy="4607689"/>
          </a:xfrm>
        </p:spPr>
      </p:pic>
      <p:sp>
        <p:nvSpPr>
          <p:cNvPr id="14" name="Figure Legend"/>
          <p:cNvSpPr>
            <a:spLocks noGrp="1"/>
          </p:cNvSpPr>
          <p:nvPr>
            <p:ph type="body" sz="quarter" idx="14"/>
          </p:nvPr>
        </p:nvSpPr>
        <p:spPr>
          <a:xfrm>
            <a:off x="457201" y="1107618"/>
            <a:ext cx="3913188" cy="5256973"/>
          </a:xfrm>
        </p:spPr>
        <p:txBody>
          <a:bodyPr>
            <a:noAutofit/>
          </a:bodyPr>
          <a:lstStyle/>
          <a:p>
            <a:r>
              <a:rPr lang="en-US" sz="1550" dirty="0">
                <a:solidFill>
                  <a:srgbClr val="000000"/>
                </a:solidFill>
              </a:rPr>
              <a:t>This genetic map orders </a:t>
            </a:r>
            <a:r>
              <a:rPr lang="en-US" sz="1550" i="1" dirty="0">
                <a:solidFill>
                  <a:srgbClr val="000000"/>
                </a:solidFill>
              </a:rPr>
              <a:t>Drosophila </a:t>
            </a:r>
            <a:r>
              <a:rPr lang="en-US" sz="1550" dirty="0">
                <a:solidFill>
                  <a:srgbClr val="000000"/>
                </a:solidFill>
              </a:rPr>
              <a:t>genes on the basis of recombination frequency.</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13.4</a:t>
            </a:r>
          </a:p>
        </p:txBody>
      </p:sp>
      <p:pic>
        <p:nvPicPr>
          <p:cNvPr id="7" name="OpenStaxLogo" descr="openstax college logo">
            <a:extLst>
              <a:ext uri="{FF2B5EF4-FFF2-40B4-BE49-F238E27FC236}">
                <a16:creationId xmlns:a16="http://schemas.microsoft.com/office/drawing/2014/main" id="{9DD3A6AB-6A54-437E-845E-6531BC65125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45636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AFC1157-941B-4B7A-88FF-9B82D0406D3D}"/>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50" dirty="0"/>
              <a:t>This karyotype is of a female human. Notice that homologous chromosomes are the same size, and have the same centromere positions and banding patterns. A human male would have an XY chromosome pair instead of the XX pair shown. (credit: Andreas </a:t>
            </a:r>
            <a:r>
              <a:rPr lang="en-US" sz="1550" dirty="0" err="1"/>
              <a:t>Blozer</a:t>
            </a:r>
            <a:r>
              <a:rPr lang="en-US" sz="1550" dirty="0"/>
              <a:t> et al)</a:t>
            </a:r>
          </a:p>
        </p:txBody>
      </p:sp>
      <p:pic>
        <p:nvPicPr>
          <p:cNvPr id="11" name="Figure" descr="This is a karyotype of a human female. There are 22 homologous pairs of chromosomes and an X chromosom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9651" b="-29651"/>
          <a:stretch>
            <a:fillRect/>
          </a:stretch>
        </p:blipFill>
        <p:spPr/>
      </p:pic>
      <p:pic>
        <p:nvPicPr>
          <p:cNvPr id="9" name="OpenStaxLogo" descr="openstax college logo">
            <a:extLst>
              <a:ext uri="{FF2B5EF4-FFF2-40B4-BE49-F238E27FC236}">
                <a16:creationId xmlns:a16="http://schemas.microsoft.com/office/drawing/2014/main" id="{C5A65968-B256-4FD8-ABDE-1663331F897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13.5</a:t>
            </a:r>
          </a:p>
        </p:txBody>
      </p:sp>
    </p:spTree>
    <p:extLst>
      <p:ext uri="{BB962C8B-B14F-4D97-AF65-F5344CB8AC3E}">
        <p14:creationId xmlns:p14="http://schemas.microsoft.com/office/powerpoint/2010/main" val="5321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5DA09BE-2DB5-492B-9271-90279A14DFDC}"/>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570" dirty="0">
                <a:solidFill>
                  <a:srgbClr val="000000"/>
                </a:solidFill>
              </a:rPr>
              <a:t>Nondisjunction occurs when homologous chromosomes or sister chromatids fail to separate during meiosis, resulting in an abnormal chromosome number. Nondisjunction may </a:t>
            </a:r>
            <a:r>
              <a:rPr lang="pt-BR" sz="1570" dirty="0" err="1">
                <a:solidFill>
                  <a:srgbClr val="000000"/>
                </a:solidFill>
              </a:rPr>
              <a:t>occur</a:t>
            </a:r>
            <a:r>
              <a:rPr lang="pt-BR" sz="1570" dirty="0">
                <a:solidFill>
                  <a:srgbClr val="000000"/>
                </a:solidFill>
              </a:rPr>
              <a:t> </a:t>
            </a:r>
            <a:r>
              <a:rPr lang="pt-BR" sz="1570" dirty="0" err="1">
                <a:solidFill>
                  <a:srgbClr val="000000"/>
                </a:solidFill>
              </a:rPr>
              <a:t>during</a:t>
            </a:r>
            <a:r>
              <a:rPr lang="pt-BR" sz="1570" dirty="0">
                <a:solidFill>
                  <a:srgbClr val="000000"/>
                </a:solidFill>
              </a:rPr>
              <a:t> </a:t>
            </a:r>
            <a:r>
              <a:rPr lang="pt-BR" sz="1570" dirty="0" err="1">
                <a:solidFill>
                  <a:srgbClr val="000000"/>
                </a:solidFill>
              </a:rPr>
              <a:t>meiosis</a:t>
            </a:r>
            <a:r>
              <a:rPr lang="pt-BR" sz="1570" dirty="0">
                <a:solidFill>
                  <a:srgbClr val="000000"/>
                </a:solidFill>
              </a:rPr>
              <a:t> </a:t>
            </a:r>
            <a:r>
              <a:rPr lang="pt-BR" sz="1570" dirty="0" err="1">
                <a:solidFill>
                  <a:srgbClr val="000000"/>
                </a:solidFill>
              </a:rPr>
              <a:t>I</a:t>
            </a:r>
            <a:r>
              <a:rPr lang="pt-BR" sz="1570" dirty="0">
                <a:solidFill>
                  <a:srgbClr val="000000"/>
                </a:solidFill>
              </a:rPr>
              <a:t> </a:t>
            </a:r>
            <a:r>
              <a:rPr lang="pt-BR" sz="1570" dirty="0" err="1">
                <a:solidFill>
                  <a:srgbClr val="000000"/>
                </a:solidFill>
              </a:rPr>
              <a:t>or</a:t>
            </a:r>
            <a:r>
              <a:rPr lang="pt-BR" sz="1570" dirty="0">
                <a:solidFill>
                  <a:srgbClr val="000000"/>
                </a:solidFill>
              </a:rPr>
              <a:t> </a:t>
            </a:r>
            <a:r>
              <a:rPr lang="pt-BR" sz="1570" dirty="0" err="1">
                <a:solidFill>
                  <a:srgbClr val="000000"/>
                </a:solidFill>
              </a:rPr>
              <a:t>meiosis</a:t>
            </a:r>
            <a:r>
              <a:rPr lang="pt-BR" sz="1570" dirty="0">
                <a:solidFill>
                  <a:srgbClr val="000000"/>
                </a:solidFill>
              </a:rPr>
              <a:t> II.</a:t>
            </a:r>
            <a:endParaRPr lang="en-US" sz="1570" b="0" dirty="0">
              <a:solidFill>
                <a:srgbClr val="000000"/>
              </a:solidFill>
            </a:endParaRPr>
          </a:p>
        </p:txBody>
      </p:sp>
      <p:pic>
        <p:nvPicPr>
          <p:cNvPr id="9" name="Figure" descr="This illustration shows nondisjunction that occurs during meiosis I. Nondisjunction during meiosis I occurs when a homologous pair fails to separate, and results in two gametes with n + 1 chromosomes, and two gametes with n − 1 chromosomes. Nondisjunction during meiosis II would occur when sister chromatids fail to separate, and results in one gamete with n + 1 chromosomes, one gamete with n − 1 chromosomes, and two normal game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11" r="-1111"/>
          <a:stretch>
            <a:fillRect/>
          </a:stretch>
        </p:blipFill>
        <p:spPr/>
      </p:pic>
      <p:pic>
        <p:nvPicPr>
          <p:cNvPr id="7" name="OpenStaxLogo" descr="openstax college logo">
            <a:extLst>
              <a:ext uri="{FF2B5EF4-FFF2-40B4-BE49-F238E27FC236}">
                <a16:creationId xmlns:a16="http://schemas.microsoft.com/office/drawing/2014/main" id="{7DADA0A7-39B5-4883-8232-B88A404AFDB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13.6</a:t>
            </a:r>
          </a:p>
        </p:txBody>
      </p:sp>
    </p:spTree>
    <p:extLst>
      <p:ext uri="{BB962C8B-B14F-4D97-AF65-F5344CB8AC3E}">
        <p14:creationId xmlns:p14="http://schemas.microsoft.com/office/powerpoint/2010/main" val="393243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DAE69A6-C055-4BFC-9563-4F1E0F6CA7A8}"/>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50" dirty="0"/>
              <a:t>The incidence of having a fetus with trisomy 21 increases dramatically with maternal age.</a:t>
            </a:r>
          </a:p>
        </p:txBody>
      </p:sp>
      <p:pic>
        <p:nvPicPr>
          <p:cNvPr id="11" name="Figure" descr="This graph shows the risk of Down syndrome in the fetus with increasing maternal age. Risk dramatically increases past a maternal age of 3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749" r="-53749"/>
          <a:stretch>
            <a:fillRect/>
          </a:stretch>
        </p:blipFill>
        <p:spPr/>
      </p:pic>
      <p:pic>
        <p:nvPicPr>
          <p:cNvPr id="9" name="OpenStaxLogo" descr="openstax college logo">
            <a:extLst>
              <a:ext uri="{FF2B5EF4-FFF2-40B4-BE49-F238E27FC236}">
                <a16:creationId xmlns:a16="http://schemas.microsoft.com/office/drawing/2014/main" id="{AFBEAE29-992D-4F68-9F6B-2C265FFA53C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13.7</a:t>
            </a:r>
          </a:p>
        </p:txBody>
      </p:sp>
    </p:spTree>
    <p:extLst>
      <p:ext uri="{BB962C8B-B14F-4D97-AF65-F5344CB8AC3E}">
        <p14:creationId xmlns:p14="http://schemas.microsoft.com/office/powerpoint/2010/main" val="94193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3AB9C8F-F188-4F85-B830-834A62DE81C2}"/>
              </a:ext>
            </a:extLst>
          </p:cNvPr>
          <p:cNvSpPr>
            <a:spLocks noGrp="1"/>
          </p:cNvSpPr>
          <p:nvPr>
            <p:ph type="ftr" sz="quarter" idx="11"/>
          </p:nvPr>
        </p:nvSpPr>
        <p:spPr>
          <a:xfrm>
            <a:off x="683490" y="6492875"/>
            <a:ext cx="7836621"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As with many </a:t>
            </a:r>
            <a:r>
              <a:rPr lang="en-US" sz="1600" dirty="0" err="1"/>
              <a:t>polyploid</a:t>
            </a:r>
            <a:r>
              <a:rPr lang="en-US" sz="1600" dirty="0"/>
              <a:t> plants, this triploid orange daylily (</a:t>
            </a:r>
            <a:r>
              <a:rPr lang="en-US" sz="1600" i="1" dirty="0" err="1"/>
              <a:t>Hemerocallis</a:t>
            </a:r>
            <a:r>
              <a:rPr lang="en-US" sz="1600" i="1" dirty="0"/>
              <a:t> </a:t>
            </a:r>
            <a:r>
              <a:rPr lang="en-US" sz="1600" i="1" dirty="0" err="1"/>
              <a:t>fulva</a:t>
            </a:r>
            <a:r>
              <a:rPr lang="en-US" sz="1600" dirty="0"/>
              <a:t>) is particularly large and robust, and grows flowers with triple the number of petals of its diploid counterparts. (credit: Steve </a:t>
            </a:r>
            <a:r>
              <a:rPr lang="en-US" sz="1600" dirty="0" err="1"/>
              <a:t>Karg</a:t>
            </a:r>
            <a:r>
              <a:rPr lang="en-US" sz="1600" dirty="0"/>
              <a:t>)</a:t>
            </a:r>
          </a:p>
        </p:txBody>
      </p:sp>
      <p:pic>
        <p:nvPicPr>
          <p:cNvPr id="11" name="Figure" descr="Photo shows an orange dayli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pic>
        <p:nvPicPr>
          <p:cNvPr id="9" name="OpenStaxLogo" descr="openstax college logo">
            <a:extLst>
              <a:ext uri="{FF2B5EF4-FFF2-40B4-BE49-F238E27FC236}">
                <a16:creationId xmlns:a16="http://schemas.microsoft.com/office/drawing/2014/main" id="{E5A7DE7E-9F1A-4C47-8574-028836342E3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13.8</a:t>
            </a:r>
          </a:p>
        </p:txBody>
      </p:sp>
    </p:spTree>
    <p:extLst>
      <p:ext uri="{BB962C8B-B14F-4D97-AF65-F5344CB8AC3E}">
        <p14:creationId xmlns:p14="http://schemas.microsoft.com/office/powerpoint/2010/main" val="1949819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508</TotalTime>
  <Words>1446</Words>
  <Application>Microsoft Office PowerPoint</Application>
  <PresentationFormat>On-screen Show (4:3)</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Calibri</vt:lpstr>
      <vt:lpstr>Essential</vt:lpstr>
      <vt:lpstr>Biology</vt:lpstr>
      <vt:lpstr>Figure 13.1</vt:lpstr>
      <vt:lpstr>Figure 13.2</vt:lpstr>
      <vt:lpstr>Figure 13.3</vt:lpstr>
      <vt:lpstr>Figure 13.4</vt:lpstr>
      <vt:lpstr>Figure 13.5</vt:lpstr>
      <vt:lpstr>Figure 13.6</vt:lpstr>
      <vt:lpstr>Figure 13.7</vt:lpstr>
      <vt:lpstr>Figure 13.8</vt:lpstr>
      <vt:lpstr>Figure 13.9</vt:lpstr>
      <vt:lpstr>Figure 13.10</vt:lpstr>
      <vt:lpstr>Figure 13.11</vt:lpstr>
      <vt:lpstr>Figure 13.12</vt:lpstr>
      <vt:lpstr>Figure 13.13</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13 - MODERN UNDERSTANDING OF INHERITANCE</dc:title>
  <dc:creator>Spuddy McSpare</dc:creator>
  <cp:lastModifiedBy>Conversion_02</cp:lastModifiedBy>
  <cp:revision>185</cp:revision>
  <cp:lastPrinted>2013-06-08T17:43:18Z</cp:lastPrinted>
  <dcterms:created xsi:type="dcterms:W3CDTF">2012-06-04T02:13:36Z</dcterms:created>
  <dcterms:modified xsi:type="dcterms:W3CDTF">2017-09-19T11:32:00Z</dcterms:modified>
</cp:coreProperties>
</file>