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12" r:id="rId1"/>
  </p:sldMasterIdLst>
  <p:notesMasterIdLst>
    <p:notesMasterId r:id="rId18"/>
  </p:notesMasterIdLst>
  <p:handoutMasterIdLst>
    <p:handoutMasterId r:id="rId19"/>
  </p:handoutMasterIdLst>
  <p:sldIdLst>
    <p:sldId id="256" r:id="rId2"/>
    <p:sldId id="277" r:id="rId3"/>
    <p:sldId id="329" r:id="rId4"/>
    <p:sldId id="330" r:id="rId5"/>
    <p:sldId id="319" r:id="rId6"/>
    <p:sldId id="331" r:id="rId7"/>
    <p:sldId id="332" r:id="rId8"/>
    <p:sldId id="333" r:id="rId9"/>
    <p:sldId id="320" r:id="rId10"/>
    <p:sldId id="283" r:id="rId11"/>
    <p:sldId id="321" r:id="rId12"/>
    <p:sldId id="334" r:id="rId13"/>
    <p:sldId id="300" r:id="rId14"/>
    <p:sldId id="335" r:id="rId15"/>
    <p:sldId id="336" r:id="rId16"/>
    <p:sldId id="30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clrMru>
    <a:srgbClr val="E5D419"/>
    <a:srgbClr val="6CB255"/>
    <a:srgbClr val="212F62"/>
    <a:srgbClr val="72A510"/>
    <a:srgbClr val="A4EC1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7" autoAdjust="0"/>
    <p:restoredTop sz="94712" autoAdjust="0"/>
  </p:normalViewPr>
  <p:slideViewPr>
    <p:cSldViewPr snapToGrid="0" snapToObjects="1">
      <p:cViewPr varScale="1">
        <p:scale>
          <a:sx n="105" d="100"/>
          <a:sy n="105" d="100"/>
        </p:scale>
        <p:origin x="612" y="114"/>
      </p:cViewPr>
      <p:guideLst>
        <p:guide orient="horz" pos="2160"/>
        <p:guide pos="2880"/>
      </p:guideLst>
    </p:cSldViewPr>
  </p:slideViewPr>
  <p:outlineViewPr>
    <p:cViewPr>
      <p:scale>
        <a:sx n="33" d="100"/>
        <a:sy n="33" d="100"/>
      </p:scale>
      <p:origin x="0" y="-451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48D041A-73BB-E643-A8C7-50D88C2F22F5}" type="datetimeFigureOut">
              <a:rPr lang="en-US" smtClean="0"/>
              <a:t>09/19/17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36EFEC5-3018-A548-B247-453C6EC1EC1A}" type="slidenum">
              <a:rPr lang="en-US" smtClean="0"/>
              <a:t>‹#›</a:t>
            </a:fld>
            <a:endParaRPr lang="en-US"/>
          </a:p>
        </p:txBody>
      </p:sp>
    </p:spTree>
    <p:extLst>
      <p:ext uri="{BB962C8B-B14F-4D97-AF65-F5344CB8AC3E}">
        <p14:creationId xmlns:p14="http://schemas.microsoft.com/office/powerpoint/2010/main" val="13300572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92CA06-8C17-4F3F-98D7-5BCC7D974930}" type="datetimeFigureOut">
              <a:rPr lang="en-US" smtClean="0"/>
              <a:t>09/19/17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BE0EEA-66DD-4784-BAA9-CF0CE41311BB}" type="slidenum">
              <a:rPr lang="en-US" smtClean="0"/>
              <a:t>‹#›</a:t>
            </a:fld>
            <a:endParaRPr lang="en-US"/>
          </a:p>
        </p:txBody>
      </p:sp>
    </p:spTree>
    <p:extLst>
      <p:ext uri="{BB962C8B-B14F-4D97-AF65-F5344CB8AC3E}">
        <p14:creationId xmlns:p14="http://schemas.microsoft.com/office/powerpoint/2010/main" val="39911913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7BE0EEA-66DD-4784-BAA9-CF0CE41311BB}" type="slidenum">
              <a:rPr lang="en-US" smtClean="0"/>
              <a:t>6</a:t>
            </a:fld>
            <a:endParaRPr lang="en-US"/>
          </a:p>
        </p:txBody>
      </p:sp>
    </p:spTree>
    <p:extLst>
      <p:ext uri="{BB962C8B-B14F-4D97-AF65-F5344CB8AC3E}">
        <p14:creationId xmlns:p14="http://schemas.microsoft.com/office/powerpoint/2010/main" val="31962731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1327"/>
            <a:ext cx="8062912" cy="659535"/>
          </a:xfrm>
        </p:spPr>
        <p:txBody>
          <a:bodyPr/>
          <a:lstStyle/>
          <a:p>
            <a:r>
              <a:rPr lang="en-US" dirty="0"/>
              <a:t>Click to edit</a:t>
            </a:r>
          </a:p>
        </p:txBody>
      </p:sp>
      <p:sp>
        <p:nvSpPr>
          <p:cNvPr id="5" name="Date Placeholder 4"/>
          <p:cNvSpPr>
            <a:spLocks noGrp="1"/>
          </p:cNvSpPr>
          <p:nvPr>
            <p:ph type="dt" sz="half" idx="10"/>
          </p:nvPr>
        </p:nvSpPr>
        <p:spPr/>
        <p:txBody>
          <a:bodyPr/>
          <a:lstStyle/>
          <a:p>
            <a:fld id="{79B19C71-EC74-44AF-B27E-FC7DC3C3A61D}" type="datetime4">
              <a:rPr lang="en-US" smtClean="0"/>
              <a:pPr/>
              <a:t>September 19, 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Picture Placeholder 8"/>
          <p:cNvSpPr>
            <a:spLocks noGrp="1"/>
          </p:cNvSpPr>
          <p:nvPr>
            <p:ph type="pic" sz="quarter" idx="13"/>
          </p:nvPr>
        </p:nvSpPr>
        <p:spPr>
          <a:xfrm>
            <a:off x="457200" y="1107619"/>
            <a:ext cx="4031619" cy="4607689"/>
          </a:xfrm>
        </p:spPr>
        <p:txBody>
          <a:bodyPr/>
          <a:lstStyle/>
          <a:p>
            <a:endParaRPr lang="en-US" dirty="0"/>
          </a:p>
        </p:txBody>
      </p:sp>
      <p:sp>
        <p:nvSpPr>
          <p:cNvPr id="11" name="Text Placeholder 10"/>
          <p:cNvSpPr>
            <a:spLocks noGrp="1"/>
          </p:cNvSpPr>
          <p:nvPr>
            <p:ph type="body" sz="quarter" idx="14"/>
          </p:nvPr>
        </p:nvSpPr>
        <p:spPr>
          <a:xfrm>
            <a:off x="4606926" y="1107618"/>
            <a:ext cx="3913188" cy="4607382"/>
          </a:xfrm>
        </p:spPr>
        <p:txBody>
          <a:bodyPr/>
          <a:lstStyle>
            <a:lvl1pPr>
              <a:buClr>
                <a:srgbClr val="6CB255"/>
              </a:buClr>
              <a:defRPr>
                <a:solidFill>
                  <a:srgbClr val="212F62"/>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3333F43-3E86-47E4-BFBB-2476D384E1C6}" type="datetime4">
              <a:rPr lang="en-US" smtClean="0"/>
              <a:pPr/>
              <a:t>September 19, 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
        <p:nvSpPr>
          <p:cNvPr id="7" name="Title 1"/>
          <p:cNvSpPr>
            <a:spLocks noGrp="1"/>
          </p:cNvSpPr>
          <p:nvPr>
            <p:ph type="title"/>
          </p:nvPr>
        </p:nvSpPr>
        <p:spPr>
          <a:xfrm>
            <a:off x="457200" y="241327"/>
            <a:ext cx="8062912" cy="659535"/>
          </a:xfrm>
        </p:spPr>
        <p:txBody>
          <a:bodyPr/>
          <a:lstStyle/>
          <a:p>
            <a:r>
              <a:rPr lang="en-US" dirty="0"/>
              <a:t>Click to edit</a:t>
            </a:r>
          </a:p>
        </p:txBody>
      </p:sp>
      <p:sp>
        <p:nvSpPr>
          <p:cNvPr id="8" name="Picture Placeholder 8"/>
          <p:cNvSpPr>
            <a:spLocks noGrp="1"/>
          </p:cNvSpPr>
          <p:nvPr>
            <p:ph type="pic" sz="quarter" idx="13"/>
          </p:nvPr>
        </p:nvSpPr>
        <p:spPr>
          <a:xfrm>
            <a:off x="457201" y="1122387"/>
            <a:ext cx="8062913" cy="3500071"/>
          </a:xfrm>
        </p:spPr>
        <p:txBody>
          <a:bodyPr/>
          <a:lstStyle/>
          <a:p>
            <a:endParaRPr lang="en-US" dirty="0"/>
          </a:p>
        </p:txBody>
      </p:sp>
      <p:sp>
        <p:nvSpPr>
          <p:cNvPr id="9" name="Text Placeholder 10"/>
          <p:cNvSpPr>
            <a:spLocks noGrp="1"/>
          </p:cNvSpPr>
          <p:nvPr>
            <p:ph type="body" sz="quarter" idx="14"/>
          </p:nvPr>
        </p:nvSpPr>
        <p:spPr>
          <a:xfrm>
            <a:off x="457200" y="4843982"/>
            <a:ext cx="8062912" cy="1166382"/>
          </a:xfrm>
        </p:spPr>
        <p:txBody>
          <a:bodyPr/>
          <a:lstStyle>
            <a:lvl1pPr>
              <a:buClr>
                <a:srgbClr val="6CB255"/>
              </a:buClr>
              <a:defRPr>
                <a:solidFill>
                  <a:srgbClr val="000000"/>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1" cy="4480560"/>
          </a:xfrm>
        </p:spPr>
        <p:txBody>
          <a:bodyPr/>
          <a:lstStyle>
            <a:lvl1pPr>
              <a:defRPr sz="3200"/>
            </a:lvl1pPr>
            <a:lvl2pPr marL="788670" indent="-514350">
              <a:buFont typeface="+mj-lt"/>
              <a:buAutoNum type="alphaLcParenR"/>
              <a:defRPr sz="2800"/>
            </a:lvl2pPr>
            <a:lvl3pPr marL="1371600" indent="-457200">
              <a:buFont typeface="+mj-lt"/>
              <a:buAutoNum type="alphaLcParenR"/>
              <a:defRPr sz="2400"/>
            </a:lvl3pPr>
            <a:lvl4pPr marL="1828800" indent="-457200">
              <a:buFont typeface="+mj-lt"/>
              <a:buAutoNum type="alphaLcParenR"/>
              <a:defRPr sz="2000"/>
            </a:lvl4pPr>
            <a:lvl5pPr marL="2286000" indent="-457200">
              <a:buFont typeface="+mj-lt"/>
              <a:buAutoNum type="alphaLcParen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1"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6EAD5615-7F4F-4584-84D5-CC95918C321F}" type="datetime4">
              <a:rPr lang="en-US" smtClean="0"/>
              <a:pPr/>
              <a:t>September 19, 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Title 1"/>
          <p:cNvSpPr>
            <a:spLocks noGrp="1"/>
          </p:cNvSpPr>
          <p:nvPr>
            <p:ph type="title"/>
          </p:nvPr>
        </p:nvSpPr>
        <p:spPr>
          <a:xfrm>
            <a:off x="457200" y="241327"/>
            <a:ext cx="8062912" cy="659535"/>
          </a:xfrm>
        </p:spPr>
        <p:txBody>
          <a:bodyPr/>
          <a:lstStyle/>
          <a:p>
            <a:r>
              <a:rPr lang="en-US" dirty="0"/>
              <a:t>Click to edit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51DEABC-D766-4322-8E78-B830FAE35C72}" type="datetime4">
              <a:rPr lang="en-US" smtClean="0"/>
              <a:pPr/>
              <a:t>September 19, 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Title 1"/>
          <p:cNvSpPr txBox="1">
            <a:spLocks/>
          </p:cNvSpPr>
          <p:nvPr userDrawn="1"/>
        </p:nvSpPr>
        <p:spPr>
          <a:xfrm>
            <a:off x="0" y="789678"/>
            <a:ext cx="9144000" cy="709154"/>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sz="3500" dirty="0"/>
              <a:t>College Physics</a:t>
            </a:r>
          </a:p>
          <a:p>
            <a:pPr algn="ctr"/>
            <a:endParaRPr lang="en-US" sz="1800" cap="none" dirty="0">
              <a:solidFill>
                <a:schemeClr val="accent3">
                  <a:lumMod val="20000"/>
                  <a:lumOff val="80000"/>
                </a:schemeClr>
              </a:solidFill>
              <a:latin typeface="+mn-lt"/>
            </a:endParaRPr>
          </a:p>
          <a:p>
            <a:pPr algn="ctr"/>
            <a:r>
              <a:rPr lang="en-US" sz="2000" b="1" cap="none" dirty="0">
                <a:solidFill>
                  <a:srgbClr val="212F62"/>
                </a:solidFill>
                <a:latin typeface="+mn-lt"/>
              </a:rPr>
              <a:t>Chapter # Chapter Title</a:t>
            </a:r>
          </a:p>
          <a:p>
            <a:pPr algn="ctr"/>
            <a:r>
              <a:rPr lang="en-US" sz="1600" cap="none" dirty="0">
                <a:solidFill>
                  <a:schemeClr val="tx1"/>
                </a:solidFill>
                <a:latin typeface="+mn-lt"/>
              </a:rPr>
              <a:t>PowerPoint Image Slideshow</a:t>
            </a:r>
          </a:p>
        </p:txBody>
      </p:sp>
      <p:pic>
        <p:nvPicPr>
          <p:cNvPr id="9" name="Picture 8" descr="medium_covers_Page_2.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62757" y="2517425"/>
            <a:ext cx="2010683" cy="2603836"/>
          </a:xfrm>
          <a:prstGeom prst="rect">
            <a:avLst/>
          </a:prstGeom>
          <a:effectLst>
            <a:reflection blurRad="6350" stA="52000" endA="300" endPos="35000" dir="5400000" sy="-100000" algn="bl" rotWithShape="0"/>
          </a:effectLst>
          <a:scene3d>
            <a:camera prst="obliqueTopLeft"/>
            <a:lightRig rig="threePt" dir="t"/>
          </a:scene3d>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457200" y="1752601"/>
            <a:ext cx="7620000" cy="4373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7D0EFEE-2756-4A20-BF2A-63F0A94F99AC}" type="datetime4">
              <a:rPr lang="en-US" smtClean="0"/>
              <a:pPr/>
              <a:t>September 19, 2017</a:t>
            </a:fld>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rot="16200000">
            <a:off x="8044816" y="683895"/>
            <a:ext cx="1315721" cy="365125"/>
          </a:xfrm>
          <a:prstGeom prst="rect">
            <a:avLst/>
          </a:prstGeom>
        </p:spPr>
        <p:txBody>
          <a:bodyPr vert="horz" lIns="91440" tIns="45720" rIns="91440" bIns="45720" rtlCol="0" anchor="ctr"/>
          <a:lstStyle>
            <a:lvl1pPr algn="r">
              <a:defRPr sz="2400" b="1">
                <a:solidFill>
                  <a:srgbClr val="FFFFFF"/>
                </a:solidFill>
              </a:defRPr>
            </a:lvl1pPr>
          </a:lstStyle>
          <a:p>
            <a:fld id="{F38DF745-7D3F-47F4-83A3-874385CFAA6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16" r:id="rId1"/>
    <p:sldLayoutId id="2147483914" r:id="rId2"/>
    <p:sldLayoutId id="2147483920" r:id="rId3"/>
    <p:sldLayoutId id="2147483913" r:id="rId4"/>
  </p:sldLayoutIdLst>
  <p:hf sldNum="0" hdr="0" ftr="0" dt="0"/>
  <p:txStyles>
    <p:titleStyle>
      <a:lvl1pPr algn="l" defTabSz="914400" rtl="0" eaLnBrk="1" latinLnBrk="0" hangingPunct="1">
        <a:spcBef>
          <a:spcPct val="0"/>
        </a:spcBef>
        <a:buNone/>
        <a:defRPr sz="2400" kern="1200" cap="all" spc="-60" baseline="0">
          <a:solidFill>
            <a:srgbClr val="6CB255"/>
          </a:solidFill>
          <a:latin typeface="+mj-lt"/>
          <a:ea typeface="+mj-ea"/>
          <a:cs typeface="+mj-cs"/>
        </a:defRPr>
      </a:lvl1pPr>
    </p:titleStyle>
    <p:bodyStyle>
      <a:lvl1pPr marL="0" indent="0" algn="l" defTabSz="914400" rtl="0" eaLnBrk="1" latinLnBrk="0" hangingPunct="1">
        <a:spcBef>
          <a:spcPct val="20000"/>
        </a:spcBef>
        <a:spcAft>
          <a:spcPts val="600"/>
        </a:spcAft>
        <a:buClr>
          <a:srgbClr val="6CB255"/>
        </a:buClr>
        <a:buFont typeface="Arial" pitchFamily="34" charset="0"/>
        <a:buNone/>
        <a:defRPr sz="2000" b="0" kern="1200">
          <a:solidFill>
            <a:schemeClr val="tx1"/>
          </a:solidFill>
          <a:latin typeface="+mn-lt"/>
          <a:ea typeface="+mn-ea"/>
          <a:cs typeface="+mn-cs"/>
        </a:defRPr>
      </a:lvl1pPr>
      <a:lvl2pPr marL="457200" indent="-182880" algn="l" defTabSz="914400" rtl="0" eaLnBrk="1" latinLnBrk="0" hangingPunct="1">
        <a:spcBef>
          <a:spcPct val="20000"/>
        </a:spcBef>
        <a:buClr>
          <a:srgbClr val="6CB255"/>
        </a:buClr>
        <a:buFont typeface="Arial" pitchFamily="34" charset="0"/>
        <a:buChar char="•"/>
        <a:defRPr sz="2000" kern="1200">
          <a:solidFill>
            <a:srgbClr val="000000"/>
          </a:solidFill>
          <a:latin typeface="+mn-lt"/>
          <a:ea typeface="+mn-ea"/>
          <a:cs typeface="+mn-cs"/>
        </a:defRPr>
      </a:lvl2pPr>
      <a:lvl3pPr marL="1143000" indent="-228600" algn="l" defTabSz="914400" rtl="0" eaLnBrk="1" latinLnBrk="0" hangingPunct="1">
        <a:spcBef>
          <a:spcPct val="20000"/>
        </a:spcBef>
        <a:buClr>
          <a:srgbClr val="6CB255"/>
        </a:buClr>
        <a:buFont typeface="Arial" pitchFamily="34" charset="0"/>
        <a:buChar char="•"/>
        <a:defRPr sz="1800" kern="1200">
          <a:solidFill>
            <a:srgbClr val="000000"/>
          </a:solidFill>
          <a:latin typeface="+mn-lt"/>
          <a:ea typeface="+mn-ea"/>
          <a:cs typeface="+mn-cs"/>
        </a:defRPr>
      </a:lvl3pPr>
      <a:lvl4pPr marL="1600200" indent="-228600" algn="l" defTabSz="914400" rtl="0" eaLnBrk="1" latinLnBrk="0" hangingPunct="1">
        <a:spcBef>
          <a:spcPct val="20000"/>
        </a:spcBef>
        <a:buClr>
          <a:srgbClr val="6CB255"/>
        </a:buClr>
        <a:buFont typeface="Arial" pitchFamily="34" charset="0"/>
        <a:buChar char="•"/>
        <a:defRPr sz="1800" kern="1200">
          <a:solidFill>
            <a:srgbClr val="000000"/>
          </a:solidFill>
          <a:latin typeface="+mn-lt"/>
          <a:ea typeface="+mn-ea"/>
          <a:cs typeface="+mn-cs"/>
        </a:defRPr>
      </a:lvl4pPr>
      <a:lvl5pPr marL="2057400" indent="-228600" algn="l" defTabSz="914400" rtl="0" eaLnBrk="1" latinLnBrk="0" hangingPunct="1">
        <a:spcBef>
          <a:spcPct val="20000"/>
        </a:spcBef>
        <a:buClr>
          <a:srgbClr val="6CB255"/>
        </a:buClr>
        <a:buFont typeface="Arial" pitchFamily="34" charset="0"/>
        <a:buChar char="•"/>
        <a:defRPr sz="1800" kern="1200" baseline="0">
          <a:solidFill>
            <a:srgbClr val="000000"/>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8.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OpenStaxLogo" descr="openstax college logo"/>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317311" y="5507236"/>
            <a:ext cx="1507111" cy="1077181"/>
          </a:xfrm>
          <a:prstGeom prst="rect">
            <a:avLst/>
          </a:prstGeom>
        </p:spPr>
      </p:pic>
      <p:pic>
        <p:nvPicPr>
          <p:cNvPr id="4" name="Figure" descr="Biology"/>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562757" y="2518313"/>
            <a:ext cx="2010683" cy="2602059"/>
          </a:xfrm>
          <a:prstGeom prst="rect">
            <a:avLst/>
          </a:prstGeom>
          <a:effectLst>
            <a:reflection blurRad="6350" stA="52000" endA="300" endPos="35000" dir="5400000" sy="-100000" algn="bl" rotWithShape="0"/>
          </a:effectLst>
          <a:scene3d>
            <a:camera prst="obliqueTopLeft"/>
            <a:lightRig rig="threePt" dir="t"/>
          </a:scene3d>
        </p:spPr>
      </p:pic>
      <p:sp>
        <p:nvSpPr>
          <p:cNvPr id="5" name="Chapter Title"/>
          <p:cNvSpPr txBox="1">
            <a:spLocks/>
          </p:cNvSpPr>
          <p:nvPr/>
        </p:nvSpPr>
        <p:spPr>
          <a:xfrm>
            <a:off x="0" y="1614626"/>
            <a:ext cx="9144000" cy="709154"/>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sz="2000" b="1" cap="none" dirty="0">
                <a:solidFill>
                  <a:srgbClr val="212F62"/>
                </a:solidFill>
                <a:latin typeface="+mn-lt"/>
              </a:rPr>
              <a:t>Chapter 10 CELL REPRODUCTION</a:t>
            </a:r>
          </a:p>
          <a:p>
            <a:pPr algn="ctr"/>
            <a:r>
              <a:rPr lang="en-US" sz="1600" cap="none" dirty="0">
                <a:solidFill>
                  <a:schemeClr val="tx1"/>
                </a:solidFill>
                <a:latin typeface="+mn-lt"/>
              </a:rPr>
              <a:t>PowerPoint Image Slideshow</a:t>
            </a:r>
          </a:p>
        </p:txBody>
      </p:sp>
      <p:sp>
        <p:nvSpPr>
          <p:cNvPr id="2" name="Title">
            <a:extLst>
              <a:ext uri="{FF2B5EF4-FFF2-40B4-BE49-F238E27FC236}">
                <a16:creationId xmlns:a16="http://schemas.microsoft.com/office/drawing/2014/main" id="{4279583B-4224-4AF1-8345-BD283B8C6DDF}"/>
              </a:ext>
            </a:extLst>
          </p:cNvPr>
          <p:cNvSpPr>
            <a:spLocks noGrp="1"/>
          </p:cNvSpPr>
          <p:nvPr>
            <p:ph type="title" idx="4294967295"/>
          </p:nvPr>
        </p:nvSpPr>
        <p:spPr>
          <a:xfrm>
            <a:off x="0" y="690286"/>
            <a:ext cx="9144000" cy="734640"/>
          </a:xfrm>
        </p:spPr>
        <p:txBody>
          <a:bodyPr>
            <a:normAutofit/>
          </a:bodyPr>
          <a:lstStyle/>
          <a:p>
            <a:pPr algn="ctr"/>
            <a:r>
              <a:rPr lang="en-US" sz="3600" dirty="0"/>
              <a:t>BIOLOGY</a:t>
            </a:r>
          </a:p>
        </p:txBody>
      </p:sp>
    </p:spTree>
    <p:extLst>
      <p:ext uri="{BB962C8B-B14F-4D97-AF65-F5344CB8AC3E}">
        <p14:creationId xmlns:p14="http://schemas.microsoft.com/office/powerpoint/2010/main" val="1322443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04290592-B092-4C83-B643-C2A28D4DE6CF}"/>
              </a:ext>
            </a:extLst>
          </p:cNvPr>
          <p:cNvSpPr>
            <a:spLocks noGrp="1"/>
          </p:cNvSpPr>
          <p:nvPr>
            <p:ph type="ftr" sz="quarter" idx="11"/>
          </p:nvPr>
        </p:nvSpPr>
        <p:spPr>
          <a:xfrm>
            <a:off x="692726" y="6492875"/>
            <a:ext cx="7827385"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Slowly scan whitefish blastula cells with the high-power objective as illustrated in image </a:t>
            </a:r>
            <a:r>
              <a:rPr lang="en-US" sz="1600" dirty="0">
                <a:solidFill>
                  <a:srgbClr val="6CB255"/>
                </a:solidFill>
              </a:rPr>
              <a:t>(a)</a:t>
            </a:r>
            <a:r>
              <a:rPr lang="en-US" sz="1600" dirty="0"/>
              <a:t> to identify their mitotic stage. </a:t>
            </a:r>
            <a:r>
              <a:rPr lang="en-US" sz="1600" dirty="0">
                <a:solidFill>
                  <a:srgbClr val="6CB255"/>
                </a:solidFill>
              </a:rPr>
              <a:t>(b)</a:t>
            </a:r>
            <a:r>
              <a:rPr lang="en-US" sz="1600" dirty="0"/>
              <a:t> A microscopic image of the scanned cells is shown. (credit “micrograph”: modification of work by Linda Flora; scale-bar data from Matt </a:t>
            </a:r>
            <a:r>
              <a:rPr lang="de-DE" sz="1600" dirty="0"/>
              <a:t>Russell)</a:t>
            </a:r>
            <a:endParaRPr lang="en-US" sz="1600" dirty="0"/>
          </a:p>
        </p:txBody>
      </p:sp>
      <p:pic>
        <p:nvPicPr>
          <p:cNvPr id="10" name="Figure" descr="Left: This figure shows an illustration of whitefish blastula cells with a scanning pattern from right to left, and from top to bottom. Right: A micrograph of whitefish blastula cells in various phases of the cell cycle is shown."/>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20673" r="-20673"/>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7"/>
            <a:ext cx="1051735" cy="751709"/>
          </a:xfrm>
          <a:prstGeom prst="rect">
            <a:avLst/>
          </a:prstGeom>
        </p:spPr>
      </p:pic>
      <p:sp>
        <p:nvSpPr>
          <p:cNvPr id="5" name="Figure Number"/>
          <p:cNvSpPr>
            <a:spLocks noGrp="1"/>
          </p:cNvSpPr>
          <p:nvPr>
            <p:ph type="title"/>
          </p:nvPr>
        </p:nvSpPr>
        <p:spPr/>
        <p:txBody>
          <a:bodyPr/>
          <a:lstStyle/>
          <a:p>
            <a:r>
              <a:rPr lang="en-US" dirty="0"/>
              <a:t>Figure 10.9</a:t>
            </a:r>
          </a:p>
        </p:txBody>
      </p:sp>
    </p:spTree>
    <p:extLst>
      <p:ext uri="{BB962C8B-B14F-4D97-AF65-F5344CB8AC3E}">
        <p14:creationId xmlns:p14="http://schemas.microsoft.com/office/powerpoint/2010/main" val="3014537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440FA05C-C17D-494E-8E08-52B9D491C985}"/>
              </a:ext>
            </a:extLst>
          </p:cNvPr>
          <p:cNvSpPr>
            <a:spLocks noGrp="1"/>
          </p:cNvSpPr>
          <p:nvPr>
            <p:ph type="ftr" sz="quarter" idx="11"/>
          </p:nvPr>
        </p:nvSpPr>
        <p:spPr>
          <a:xfrm>
            <a:off x="692726" y="6492875"/>
            <a:ext cx="7827385"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The cell cycle is controlled at three checkpoints. The integrity of the DNA is assessed at the G</a:t>
            </a:r>
            <a:r>
              <a:rPr lang="en-US" sz="1600" baseline="-25000" dirty="0"/>
              <a:t>1</a:t>
            </a:r>
            <a:r>
              <a:rPr lang="en-US" sz="1600" dirty="0"/>
              <a:t> checkpoint. Proper chromosome duplication is assessed at the G</a:t>
            </a:r>
            <a:r>
              <a:rPr lang="en-US" sz="1600" baseline="-25000" dirty="0"/>
              <a:t>2</a:t>
            </a:r>
            <a:r>
              <a:rPr lang="en-US" sz="1600" dirty="0"/>
              <a:t> checkpoint. Attachment of each kinetochore to a spindle fiber is assessed at the M checkpoint.</a:t>
            </a:r>
          </a:p>
        </p:txBody>
      </p:sp>
      <p:pic>
        <p:nvPicPr>
          <p:cNvPr id="3" name="Figure" descr="This illustration shows the three major checkpoints of the cell cycle: G_{1}, G_{2}, and M."/>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37970" r="-37970"/>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7"/>
            <a:ext cx="1051735" cy="751709"/>
          </a:xfrm>
          <a:prstGeom prst="rect">
            <a:avLst/>
          </a:prstGeom>
        </p:spPr>
      </p:pic>
      <p:sp>
        <p:nvSpPr>
          <p:cNvPr id="5" name="Figure Number"/>
          <p:cNvSpPr>
            <a:spLocks noGrp="1"/>
          </p:cNvSpPr>
          <p:nvPr>
            <p:ph type="title"/>
          </p:nvPr>
        </p:nvSpPr>
        <p:spPr/>
        <p:txBody>
          <a:bodyPr/>
          <a:lstStyle/>
          <a:p>
            <a:r>
              <a:rPr lang="en-US" dirty="0"/>
              <a:t>Figure 10.10</a:t>
            </a:r>
          </a:p>
        </p:txBody>
      </p:sp>
    </p:spTree>
    <p:extLst>
      <p:ext uri="{BB962C8B-B14F-4D97-AF65-F5344CB8AC3E}">
        <p14:creationId xmlns:p14="http://schemas.microsoft.com/office/powerpoint/2010/main" val="40764524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E7EB5CE0-E1F0-4F3C-84D0-9E2BDA1F1F4D}"/>
              </a:ext>
            </a:extLst>
          </p:cNvPr>
          <p:cNvSpPr>
            <a:spLocks noGrp="1"/>
          </p:cNvSpPr>
          <p:nvPr>
            <p:ph type="ftr" sz="quarter" idx="11"/>
          </p:nvPr>
        </p:nvSpPr>
        <p:spPr>
          <a:xfrm>
            <a:off x="692726" y="6492875"/>
            <a:ext cx="7827385"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fontScale="92500" lnSpcReduction="10000"/>
          </a:bodyPr>
          <a:lstStyle/>
          <a:p>
            <a:r>
              <a:rPr lang="en-US" sz="1600" dirty="0"/>
              <a:t>The concentrations of </a:t>
            </a:r>
            <a:r>
              <a:rPr lang="en-US" sz="1600" dirty="0" err="1"/>
              <a:t>cyclin</a:t>
            </a:r>
            <a:r>
              <a:rPr lang="en-US" sz="1600" dirty="0"/>
              <a:t> proteins change throughout the cell cycle. There is a direct correlation between </a:t>
            </a:r>
            <a:r>
              <a:rPr lang="en-US" sz="1600" dirty="0" err="1"/>
              <a:t>cyclin</a:t>
            </a:r>
            <a:r>
              <a:rPr lang="en-US" sz="1600" dirty="0"/>
              <a:t> accumulation and the three major cell cycle checkpoints. Also note the sharp decline of </a:t>
            </a:r>
            <a:r>
              <a:rPr lang="en-US" sz="1600" dirty="0" err="1"/>
              <a:t>cyclin</a:t>
            </a:r>
            <a:r>
              <a:rPr lang="en-US" sz="1600" dirty="0"/>
              <a:t> levels following each checkpoint (the transition between phases of the cell cycle), as </a:t>
            </a:r>
            <a:r>
              <a:rPr lang="en-US" sz="1600" dirty="0" err="1"/>
              <a:t>cyclin</a:t>
            </a:r>
            <a:r>
              <a:rPr lang="en-US" sz="1600" dirty="0"/>
              <a:t> is degraded by cytoplasmic enzymes. (credit: modification of work by “</a:t>
            </a:r>
            <a:r>
              <a:rPr lang="en-US" sz="1600" dirty="0" err="1"/>
              <a:t>WikiMiMa</a:t>
            </a:r>
            <a:r>
              <a:rPr lang="en-US" sz="1600" dirty="0"/>
              <a:t>”/Wikimedia Commons)</a:t>
            </a:r>
          </a:p>
        </p:txBody>
      </p:sp>
      <p:pic>
        <p:nvPicPr>
          <p:cNvPr id="4" name="Figure" descr="This graph shows the concentrations of different cyclin proteins during various phases of the cell cycle. Cyclin D concentrations increase in G_{1} and decrease at the end of mitosis. Cyclin E levels rise during G_{1} and fall during S phase. Cyclin A levels rise during S phase and fall during mitosis. Cyclin B levels rise in S phase and fall during mitosis."/>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19660" r="-19660"/>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7"/>
            <a:ext cx="1051735" cy="751709"/>
          </a:xfrm>
          <a:prstGeom prst="rect">
            <a:avLst/>
          </a:prstGeom>
        </p:spPr>
      </p:pic>
      <p:sp>
        <p:nvSpPr>
          <p:cNvPr id="5" name="Figure Number"/>
          <p:cNvSpPr>
            <a:spLocks noGrp="1"/>
          </p:cNvSpPr>
          <p:nvPr>
            <p:ph type="title"/>
          </p:nvPr>
        </p:nvSpPr>
        <p:spPr/>
        <p:txBody>
          <a:bodyPr/>
          <a:lstStyle/>
          <a:p>
            <a:r>
              <a:rPr lang="en-US" dirty="0"/>
              <a:t>Figure 10.11</a:t>
            </a:r>
          </a:p>
        </p:txBody>
      </p:sp>
    </p:spTree>
    <p:extLst>
      <p:ext uri="{BB962C8B-B14F-4D97-AF65-F5344CB8AC3E}">
        <p14:creationId xmlns:p14="http://schemas.microsoft.com/office/powerpoint/2010/main" val="5129629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1A0C19A7-D8F7-49E0-9D63-B68DF02DB673}"/>
              </a:ext>
            </a:extLst>
          </p:cNvPr>
          <p:cNvSpPr>
            <a:spLocks noGrp="1"/>
          </p:cNvSpPr>
          <p:nvPr>
            <p:ph type="ftr" sz="quarter" idx="11"/>
          </p:nvPr>
        </p:nvSpPr>
        <p:spPr>
          <a:xfrm>
            <a:off x="692726" y="6492875"/>
            <a:ext cx="7827385"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14" name="Figure Legend"/>
          <p:cNvSpPr>
            <a:spLocks noGrp="1"/>
          </p:cNvSpPr>
          <p:nvPr>
            <p:ph type="body" sz="quarter" idx="14"/>
          </p:nvPr>
        </p:nvSpPr>
        <p:spPr>
          <a:xfrm>
            <a:off x="4606926" y="1107618"/>
            <a:ext cx="3913188" cy="5256973"/>
          </a:xfrm>
        </p:spPr>
        <p:txBody>
          <a:bodyPr>
            <a:noAutofit/>
          </a:bodyPr>
          <a:lstStyle/>
          <a:p>
            <a:r>
              <a:rPr lang="en-US" sz="1600" dirty="0" err="1">
                <a:solidFill>
                  <a:srgbClr val="000000"/>
                </a:solidFill>
              </a:rPr>
              <a:t>Cyclin</a:t>
            </a:r>
            <a:r>
              <a:rPr lang="en-US" sz="1600" dirty="0">
                <a:solidFill>
                  <a:srgbClr val="000000"/>
                </a:solidFill>
              </a:rPr>
              <a:t>-dependent kinases (</a:t>
            </a:r>
            <a:r>
              <a:rPr lang="en-US" sz="1600" dirty="0" err="1">
                <a:solidFill>
                  <a:srgbClr val="000000"/>
                </a:solidFill>
              </a:rPr>
              <a:t>Cdks</a:t>
            </a:r>
            <a:r>
              <a:rPr lang="en-US" sz="1600" dirty="0">
                <a:solidFill>
                  <a:srgbClr val="000000"/>
                </a:solidFill>
              </a:rPr>
              <a:t>) are protein kinases that, when fully activated, can phosphorylate and thus activate other proteins that advance the cell cycle past a checkpoint. To become fully activated, a </a:t>
            </a:r>
            <a:r>
              <a:rPr lang="en-US" sz="1600" dirty="0" err="1">
                <a:solidFill>
                  <a:srgbClr val="000000"/>
                </a:solidFill>
              </a:rPr>
              <a:t>Cdk</a:t>
            </a:r>
            <a:r>
              <a:rPr lang="en-US" sz="1600" dirty="0">
                <a:solidFill>
                  <a:srgbClr val="000000"/>
                </a:solidFill>
              </a:rPr>
              <a:t> must bind to a </a:t>
            </a:r>
            <a:r>
              <a:rPr lang="en-US" sz="1600" dirty="0" err="1">
                <a:solidFill>
                  <a:srgbClr val="000000"/>
                </a:solidFill>
              </a:rPr>
              <a:t>cyclin</a:t>
            </a:r>
            <a:r>
              <a:rPr lang="en-US" sz="1600" dirty="0">
                <a:solidFill>
                  <a:srgbClr val="000000"/>
                </a:solidFill>
              </a:rPr>
              <a:t> protein and then be phosphorylated by another </a:t>
            </a:r>
            <a:r>
              <a:rPr lang="hr-HR" sz="1600" dirty="0">
                <a:solidFill>
                  <a:srgbClr val="000000"/>
                </a:solidFill>
              </a:rPr>
              <a:t>kinase.</a:t>
            </a:r>
            <a:endParaRPr lang="en-US" sz="1600" b="0" dirty="0">
              <a:solidFill>
                <a:srgbClr val="000000"/>
              </a:solidFill>
            </a:endParaRPr>
          </a:p>
        </p:txBody>
      </p:sp>
      <p:pic>
        <p:nvPicPr>
          <p:cNvPr id="4" name="Figure" descr="This illustration shows a cyclin protein binding to a Cdk. The cyclin/Cdk complex is activated when a kinase phosphorylates it. The cyclin/Cdk complex, in turn, phosphorylates other proteins, thus advancing the cell cycle."/>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31868" r="-31868"/>
          <a:stretch>
            <a:fillRect/>
          </a:stretch>
        </p:blipFill>
        <p:spPr/>
      </p:pic>
      <p:pic>
        <p:nvPicPr>
          <p:cNvPr id="11"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7"/>
            <a:ext cx="1051735" cy="751709"/>
          </a:xfrm>
          <a:prstGeom prst="rect">
            <a:avLst/>
          </a:prstGeom>
        </p:spPr>
      </p:pic>
      <p:sp>
        <p:nvSpPr>
          <p:cNvPr id="5" name="Figure Number"/>
          <p:cNvSpPr>
            <a:spLocks noGrp="1"/>
          </p:cNvSpPr>
          <p:nvPr>
            <p:ph type="title"/>
          </p:nvPr>
        </p:nvSpPr>
        <p:spPr/>
        <p:txBody>
          <a:bodyPr>
            <a:normAutofit/>
          </a:bodyPr>
          <a:lstStyle/>
          <a:p>
            <a:r>
              <a:rPr lang="en-US" sz="2400" dirty="0">
                <a:solidFill>
                  <a:srgbClr val="6CB255"/>
                </a:solidFill>
              </a:rPr>
              <a:t>Figure 10.12</a:t>
            </a:r>
          </a:p>
        </p:txBody>
      </p:sp>
    </p:spTree>
    <p:extLst>
      <p:ext uri="{BB962C8B-B14F-4D97-AF65-F5344CB8AC3E}">
        <p14:creationId xmlns:p14="http://schemas.microsoft.com/office/powerpoint/2010/main" val="40507737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22CB0C3E-DF54-463F-8D5B-A59C881B3663}"/>
              </a:ext>
            </a:extLst>
          </p:cNvPr>
          <p:cNvSpPr>
            <a:spLocks noGrp="1"/>
          </p:cNvSpPr>
          <p:nvPr>
            <p:ph type="ftr" sz="quarter" idx="11"/>
          </p:nvPr>
        </p:nvSpPr>
        <p:spPr>
          <a:xfrm>
            <a:off x="692726" y="6492875"/>
            <a:ext cx="7827385"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err="1"/>
              <a:t>Rb</a:t>
            </a:r>
            <a:r>
              <a:rPr lang="en-US" sz="1600" dirty="0"/>
              <a:t> halts the cell cycle and releases its hold in response to cell growth.</a:t>
            </a:r>
          </a:p>
        </p:txBody>
      </p:sp>
      <p:pic>
        <p:nvPicPr>
          <p:cNvPr id="3" name="Figure" descr="This illustration shows the regulation of the cell cycle by the Rb protein. Unphosphorylated Rb binds the transcription factor E2F. E2F cannot bind the DNA, and transcription is blocked. Cell growth triggers the phosphorylation of Rb. Phosphorylated Rb releases E2F, which binds the DNA and turns on gene expression, thus advancing the cell cycle."/>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25311" r="-25311"/>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7"/>
            <a:ext cx="1051735" cy="751709"/>
          </a:xfrm>
          <a:prstGeom prst="rect">
            <a:avLst/>
          </a:prstGeom>
        </p:spPr>
      </p:pic>
      <p:sp>
        <p:nvSpPr>
          <p:cNvPr id="5" name="Figure Number"/>
          <p:cNvSpPr>
            <a:spLocks noGrp="1"/>
          </p:cNvSpPr>
          <p:nvPr>
            <p:ph type="title"/>
          </p:nvPr>
        </p:nvSpPr>
        <p:spPr/>
        <p:txBody>
          <a:bodyPr/>
          <a:lstStyle/>
          <a:p>
            <a:r>
              <a:rPr lang="en-US" dirty="0"/>
              <a:t>Figure 10.13</a:t>
            </a:r>
          </a:p>
        </p:txBody>
      </p:sp>
    </p:spTree>
    <p:extLst>
      <p:ext uri="{BB962C8B-B14F-4D97-AF65-F5344CB8AC3E}">
        <p14:creationId xmlns:p14="http://schemas.microsoft.com/office/powerpoint/2010/main" val="889763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015BABAF-FE9C-4460-9319-E23F18585AC5}"/>
              </a:ext>
            </a:extLst>
          </p:cNvPr>
          <p:cNvSpPr>
            <a:spLocks noGrp="1"/>
          </p:cNvSpPr>
          <p:nvPr>
            <p:ph type="ftr" sz="quarter" idx="11"/>
          </p:nvPr>
        </p:nvSpPr>
        <p:spPr>
          <a:xfrm>
            <a:off x="692726" y="6492875"/>
            <a:ext cx="7827385"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fontScale="92500" lnSpcReduction="10000"/>
          </a:bodyPr>
          <a:lstStyle/>
          <a:p>
            <a:r>
              <a:rPr lang="en-US" sz="1600" dirty="0"/>
              <a:t>The role of normal p53 is to monitor DNA and the supply of oxygen (hypoxia is a condition of reduced oxygen supply). If damage is detected, p53 triggers repair mechanisms. If repairs are unsuccessful, p53 signals apoptosis. A cell with an abnormal p53 protein cannot repair damaged DNA and thus cannot signal apoptosis. Cells with abnormal p53 can become cancerous. (credit: modification of work by Thierry </a:t>
            </a:r>
            <a:r>
              <a:rPr lang="en-US" sz="1600" dirty="0" err="1"/>
              <a:t>Soussi</a:t>
            </a:r>
            <a:r>
              <a:rPr lang="en-US" sz="1600" dirty="0"/>
              <a:t>)</a:t>
            </a:r>
          </a:p>
        </p:txBody>
      </p:sp>
      <p:pic>
        <p:nvPicPr>
          <p:cNvPr id="4" name="Figure" descr="Part a: This illustration shows cell cycle regulation by normal p53, which arrests the cell cycle in response to DNA damage, cell cycle abnormalities, or hypoxia. Once the damage is repaired, the cell cycle restarts. If the damage cannot be repaired, apoptosis (programmed cell death) occurs. Part b: Mutated p53 does not arrest the cell cycle in response to cellular damage. As a result, the cell cycle continues, and the cell may become cancerou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45005" r="-45005"/>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7"/>
            <a:ext cx="1051735" cy="751709"/>
          </a:xfrm>
          <a:prstGeom prst="rect">
            <a:avLst/>
          </a:prstGeom>
        </p:spPr>
      </p:pic>
      <p:sp>
        <p:nvSpPr>
          <p:cNvPr id="5" name="Figure Number"/>
          <p:cNvSpPr>
            <a:spLocks noGrp="1"/>
          </p:cNvSpPr>
          <p:nvPr>
            <p:ph type="title"/>
          </p:nvPr>
        </p:nvSpPr>
        <p:spPr/>
        <p:txBody>
          <a:bodyPr/>
          <a:lstStyle/>
          <a:p>
            <a:r>
              <a:rPr lang="en-US" dirty="0"/>
              <a:t>Figure 10.14</a:t>
            </a:r>
          </a:p>
        </p:txBody>
      </p:sp>
    </p:spTree>
    <p:extLst>
      <p:ext uri="{BB962C8B-B14F-4D97-AF65-F5344CB8AC3E}">
        <p14:creationId xmlns:p14="http://schemas.microsoft.com/office/powerpoint/2010/main" val="12827857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BB58BBEE-35A9-4B6C-88C2-A14FFB927E23}"/>
              </a:ext>
            </a:extLst>
          </p:cNvPr>
          <p:cNvSpPr>
            <a:spLocks noGrp="1"/>
          </p:cNvSpPr>
          <p:nvPr>
            <p:ph type="ftr" sz="quarter" idx="11"/>
          </p:nvPr>
        </p:nvSpPr>
        <p:spPr>
          <a:xfrm>
            <a:off x="692726" y="6492875"/>
            <a:ext cx="7827385"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pic>
        <p:nvPicPr>
          <p:cNvPr id="4" name="Figure" descr="This illustration shows the steps of binary fission in prokaryotes. Replication of the single, circular chromosome begins at the origin of replication and continues simultaneously in both directions. As the DNA is replicated, the cell elongates, and FtsZ proteins migrate toward the center of the cell where they form a ring. The FtsZ ring directs the formation of a septum that divides the cell in two once DNA replication is complete."/>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16006" r="-16006"/>
          <a:stretch>
            <a:fillRect/>
          </a:stretch>
        </p:blipFill>
        <p:spPr>
          <a:xfrm>
            <a:off x="4488493" y="1107619"/>
            <a:ext cx="4031619" cy="4607689"/>
          </a:xfrm>
        </p:spPr>
      </p:pic>
      <p:sp>
        <p:nvSpPr>
          <p:cNvPr id="14" name="Figure Legend"/>
          <p:cNvSpPr>
            <a:spLocks noGrp="1"/>
          </p:cNvSpPr>
          <p:nvPr>
            <p:ph type="body" sz="quarter" idx="14"/>
          </p:nvPr>
        </p:nvSpPr>
        <p:spPr>
          <a:xfrm>
            <a:off x="457201" y="1107618"/>
            <a:ext cx="3913188" cy="5256973"/>
          </a:xfrm>
        </p:spPr>
        <p:txBody>
          <a:bodyPr>
            <a:noAutofit/>
          </a:bodyPr>
          <a:lstStyle/>
          <a:p>
            <a:r>
              <a:rPr lang="en-US" sz="1600" dirty="0">
                <a:solidFill>
                  <a:srgbClr val="000000"/>
                </a:solidFill>
              </a:rPr>
              <a:t>These images show the steps of binary fission in prokaryotes. (credit: modification of work by “</a:t>
            </a:r>
            <a:r>
              <a:rPr lang="en-US" sz="1600" dirty="0" err="1">
                <a:solidFill>
                  <a:srgbClr val="000000"/>
                </a:solidFill>
              </a:rPr>
              <a:t>Mcstrother</a:t>
            </a:r>
            <a:r>
              <a:rPr lang="en-US" sz="1600" dirty="0">
                <a:solidFill>
                  <a:srgbClr val="000000"/>
                </a:solidFill>
              </a:rPr>
              <a:t>”/Wikimedia Commons)</a:t>
            </a:r>
          </a:p>
        </p:txBody>
      </p:sp>
      <p:sp>
        <p:nvSpPr>
          <p:cNvPr id="5" name="Figure Number"/>
          <p:cNvSpPr>
            <a:spLocks noGrp="1"/>
          </p:cNvSpPr>
          <p:nvPr>
            <p:ph type="title"/>
          </p:nvPr>
        </p:nvSpPr>
        <p:spPr/>
        <p:txBody>
          <a:bodyPr>
            <a:normAutofit/>
          </a:bodyPr>
          <a:lstStyle/>
          <a:p>
            <a:pPr algn="r"/>
            <a:r>
              <a:rPr lang="en-US" sz="2400" dirty="0">
                <a:solidFill>
                  <a:srgbClr val="6CB255"/>
                </a:solidFill>
              </a:rPr>
              <a:t>Figure 10.15</a:t>
            </a:r>
          </a:p>
        </p:txBody>
      </p:sp>
      <p:pic>
        <p:nvPicPr>
          <p:cNvPr id="11"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80695" y="241327"/>
            <a:ext cx="1051735" cy="751709"/>
          </a:xfrm>
          <a:prstGeom prst="rect">
            <a:avLst/>
          </a:prstGeom>
        </p:spPr>
      </p:pic>
    </p:spTree>
    <p:extLst>
      <p:ext uri="{BB962C8B-B14F-4D97-AF65-F5344CB8AC3E}">
        <p14:creationId xmlns:p14="http://schemas.microsoft.com/office/powerpoint/2010/main" val="25578385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sclaimer">
            <a:extLst>
              <a:ext uri="{FF2B5EF4-FFF2-40B4-BE49-F238E27FC236}">
                <a16:creationId xmlns:a16="http://schemas.microsoft.com/office/drawing/2014/main" id="{07292918-EAC9-4B18-81E8-FC5D302B78A1}"/>
              </a:ext>
            </a:extLst>
          </p:cNvPr>
          <p:cNvSpPr>
            <a:spLocks noGrp="1"/>
          </p:cNvSpPr>
          <p:nvPr>
            <p:ph type="ftr" sz="quarter" idx="11"/>
          </p:nvPr>
        </p:nvSpPr>
        <p:spPr>
          <a:xfrm>
            <a:off x="692726" y="6492875"/>
            <a:ext cx="7827385"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fontScale="92500" lnSpcReduction="10000"/>
          </a:bodyPr>
          <a:lstStyle/>
          <a:p>
            <a:r>
              <a:rPr lang="en-US" sz="1400" dirty="0"/>
              <a:t>A sea urchin begins life as a single cell that </a:t>
            </a:r>
            <a:r>
              <a:rPr lang="en-US" sz="1400" dirty="0">
                <a:solidFill>
                  <a:srgbClr val="6CB255"/>
                </a:solidFill>
              </a:rPr>
              <a:t>(a)</a:t>
            </a:r>
            <a:r>
              <a:rPr lang="en-US" sz="1400" dirty="0"/>
              <a:t> divides to form two cells, visible by scanning electron microscopy. After four rounds of cell division, </a:t>
            </a:r>
            <a:r>
              <a:rPr lang="en-US" sz="1400" dirty="0">
                <a:solidFill>
                  <a:srgbClr val="6CB255"/>
                </a:solidFill>
              </a:rPr>
              <a:t>(b)</a:t>
            </a:r>
            <a:r>
              <a:rPr lang="en-US" sz="1400" dirty="0"/>
              <a:t> there are 16 cells, as seen in this SEM image. After many rounds of cell division, the individual develops into a complex, multicellular organism, as seen in this         </a:t>
            </a:r>
            <a:r>
              <a:rPr lang="en-US" sz="1400" dirty="0">
                <a:solidFill>
                  <a:srgbClr val="6CB255"/>
                </a:solidFill>
              </a:rPr>
              <a:t>(c)</a:t>
            </a:r>
            <a:r>
              <a:rPr lang="en-US" sz="1400" dirty="0"/>
              <a:t> mature sea urchin. (credit a: modification of work by Evelyn Spiegel, Louisa Howard; credit b: modification of work by Evelyn Spiegel, Louisa Howard; credit c: modification of work by Marco </a:t>
            </a:r>
            <a:r>
              <a:rPr lang="en-US" sz="1400" dirty="0" err="1"/>
              <a:t>Busdraghi</a:t>
            </a:r>
            <a:r>
              <a:rPr lang="en-US" sz="1400" dirty="0"/>
              <a:t>; scale-bar data from Matt Russell)</a:t>
            </a:r>
            <a:endParaRPr lang="en-US" sz="1600" dirty="0"/>
          </a:p>
        </p:txBody>
      </p:sp>
      <p:pic>
        <p:nvPicPr>
          <p:cNvPr id="4" name="Figure" descr="Image A shows two conjoined cells forming a dumbbell shape; the fertilization envelope has been removed so that the mesh-like outer layer can be seen. Image B shows the sea urchin embryo when it has divided into 16 conjoined cells; the overall shape is rounder than in image A. Image C shows a “water melon” sea urchin which appears as a peach-colored ball covered in white protruding spine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35367" b="-35367"/>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7"/>
            <a:ext cx="1051735" cy="751709"/>
          </a:xfrm>
          <a:prstGeom prst="rect">
            <a:avLst/>
          </a:prstGeom>
        </p:spPr>
      </p:pic>
      <p:sp>
        <p:nvSpPr>
          <p:cNvPr id="5" name="Figure Number"/>
          <p:cNvSpPr>
            <a:spLocks noGrp="1"/>
          </p:cNvSpPr>
          <p:nvPr>
            <p:ph type="title"/>
          </p:nvPr>
        </p:nvSpPr>
        <p:spPr/>
        <p:txBody>
          <a:bodyPr/>
          <a:lstStyle/>
          <a:p>
            <a:r>
              <a:rPr lang="en-US" dirty="0"/>
              <a:t>Figure 10.1</a:t>
            </a:r>
          </a:p>
        </p:txBody>
      </p:sp>
    </p:spTree>
    <p:extLst>
      <p:ext uri="{BB962C8B-B14F-4D97-AF65-F5344CB8AC3E}">
        <p14:creationId xmlns:p14="http://schemas.microsoft.com/office/powerpoint/2010/main" val="1039996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89A17DF0-2CFA-4693-BF3A-2B6256E74BE3}"/>
              </a:ext>
            </a:extLst>
          </p:cNvPr>
          <p:cNvSpPr>
            <a:spLocks noGrp="1"/>
          </p:cNvSpPr>
          <p:nvPr>
            <p:ph type="ftr" sz="quarter" idx="11"/>
          </p:nvPr>
        </p:nvSpPr>
        <p:spPr>
          <a:xfrm>
            <a:off x="692726" y="6492875"/>
            <a:ext cx="7827385"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500" dirty="0"/>
              <a:t>Prokaryotes, including bacteria and </a:t>
            </a:r>
            <a:r>
              <a:rPr lang="en-US" sz="1500" dirty="0" err="1"/>
              <a:t>archaea</a:t>
            </a:r>
            <a:r>
              <a:rPr lang="en-US" sz="1500" dirty="0"/>
              <a:t>, have a single, circular chromosome located in a central region called the nucleoid.</a:t>
            </a:r>
          </a:p>
        </p:txBody>
      </p:sp>
      <p:pic>
        <p:nvPicPr>
          <p:cNvPr id="3" name="Figure" descr="The illustration shows a prokaryotic cell with a single, circular chromosome floating free in the cytoplasm."/>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30670" r="-30670"/>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7"/>
            <a:ext cx="1051735" cy="751709"/>
          </a:xfrm>
          <a:prstGeom prst="rect">
            <a:avLst/>
          </a:prstGeom>
        </p:spPr>
      </p:pic>
      <p:sp>
        <p:nvSpPr>
          <p:cNvPr id="5" name="Figure Number"/>
          <p:cNvSpPr>
            <a:spLocks noGrp="1"/>
          </p:cNvSpPr>
          <p:nvPr>
            <p:ph type="title"/>
          </p:nvPr>
        </p:nvSpPr>
        <p:spPr/>
        <p:txBody>
          <a:bodyPr/>
          <a:lstStyle/>
          <a:p>
            <a:r>
              <a:rPr lang="en-US" dirty="0"/>
              <a:t>Figure 10.2</a:t>
            </a:r>
          </a:p>
        </p:txBody>
      </p:sp>
    </p:spTree>
    <p:extLst>
      <p:ext uri="{BB962C8B-B14F-4D97-AF65-F5344CB8AC3E}">
        <p14:creationId xmlns:p14="http://schemas.microsoft.com/office/powerpoint/2010/main" val="8762765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7238B435-B566-4FF6-9722-C3CCEF531292}"/>
              </a:ext>
            </a:extLst>
          </p:cNvPr>
          <p:cNvSpPr>
            <a:spLocks noGrp="1"/>
          </p:cNvSpPr>
          <p:nvPr>
            <p:ph type="ftr" sz="quarter" idx="11"/>
          </p:nvPr>
        </p:nvSpPr>
        <p:spPr>
          <a:xfrm>
            <a:off x="692726" y="6492875"/>
            <a:ext cx="7827385"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Autofit/>
          </a:bodyPr>
          <a:lstStyle/>
          <a:p>
            <a:r>
              <a:rPr lang="en-US" sz="1200" dirty="0"/>
              <a:t>There are 23 pairs of homologous chromosomes in a female human somatic cell. The chromosomes are viewed within the nucleus (top), removed from a cell in mitosis and spread out on a slide (right), and artificially arranged according to length (left); an arrangement like this is called a karyotype. In this image, the chromosomes were exposed to fluorescent stains for differentiation of the different chromosomes. A method of staining called “chromosome painting” employs fluorescent dyes that highlight chromosomes in different colors. (credit: National Human Genome Project/NIH)</a:t>
            </a:r>
          </a:p>
        </p:txBody>
      </p:sp>
      <p:pic>
        <p:nvPicPr>
          <p:cNvPr id="4" name="Figure" descr="The 23 chromosomes from a human female are each dyed a different color so they can be distinguished. During most of the cell cycle, each chromosome is elongated into a thin strand that folds over on itself, like a piece of spaghetti.  The chromosomes fill the entire spherical nucleus, but each one is contained in a different part, resulting in a multi-colored sphere. During mitosis, the chromosomes condense into thick, compact bars, each a different color. These bars can be arranged in numerical order to form a karyotype. There are two copies of each chromosome in the karyotype.."/>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41045" r="-41045"/>
          <a:stretch>
            <a:fillRect/>
          </a:stretch>
        </p:blipFill>
        <p:spPr>
          <a:xfrm>
            <a:off x="365761" y="1214560"/>
            <a:ext cx="8062913" cy="3500071"/>
          </a:xfrm>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7"/>
            <a:ext cx="1051735" cy="751709"/>
          </a:xfrm>
          <a:prstGeom prst="rect">
            <a:avLst/>
          </a:prstGeom>
        </p:spPr>
      </p:pic>
      <p:sp>
        <p:nvSpPr>
          <p:cNvPr id="5" name="Figure Number"/>
          <p:cNvSpPr>
            <a:spLocks noGrp="1"/>
          </p:cNvSpPr>
          <p:nvPr>
            <p:ph type="title"/>
          </p:nvPr>
        </p:nvSpPr>
        <p:spPr/>
        <p:txBody>
          <a:bodyPr/>
          <a:lstStyle/>
          <a:p>
            <a:r>
              <a:rPr lang="en-US" dirty="0"/>
              <a:t>Figure 10.3</a:t>
            </a:r>
          </a:p>
        </p:txBody>
      </p:sp>
    </p:spTree>
    <p:extLst>
      <p:ext uri="{BB962C8B-B14F-4D97-AF65-F5344CB8AC3E}">
        <p14:creationId xmlns:p14="http://schemas.microsoft.com/office/powerpoint/2010/main" val="53217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DAF3A434-6005-45EF-8AD3-9885801CACE3}"/>
              </a:ext>
            </a:extLst>
          </p:cNvPr>
          <p:cNvSpPr>
            <a:spLocks noGrp="1"/>
          </p:cNvSpPr>
          <p:nvPr>
            <p:ph type="ftr" sz="quarter" idx="11"/>
          </p:nvPr>
        </p:nvSpPr>
        <p:spPr>
          <a:xfrm>
            <a:off x="692726" y="6492875"/>
            <a:ext cx="7827385"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14" name="Figure Legend"/>
          <p:cNvSpPr>
            <a:spLocks noGrp="1"/>
          </p:cNvSpPr>
          <p:nvPr>
            <p:ph type="body" sz="quarter" idx="14"/>
          </p:nvPr>
        </p:nvSpPr>
        <p:spPr>
          <a:xfrm>
            <a:off x="4606926" y="1107618"/>
            <a:ext cx="3913188" cy="5256973"/>
          </a:xfrm>
        </p:spPr>
        <p:txBody>
          <a:bodyPr>
            <a:noAutofit/>
          </a:bodyPr>
          <a:lstStyle/>
          <a:p>
            <a:r>
              <a:rPr lang="en-US" sz="1600" dirty="0">
                <a:solidFill>
                  <a:srgbClr val="000000"/>
                </a:solidFill>
              </a:rPr>
              <a:t>Double-stranded DNA wraps around histone proteins to form nucleosomes that have the appearance of “beads on a string.” The nucleosomes are coiled into a 30-nm chromatin fiber. When a cell undergoes mitosis, the chromosomes condense even further.</a:t>
            </a:r>
            <a:endParaRPr lang="en-US" sz="1600" b="0" dirty="0">
              <a:solidFill>
                <a:srgbClr val="000000"/>
              </a:solidFill>
            </a:endParaRPr>
          </a:p>
        </p:txBody>
      </p:sp>
      <p:pic>
        <p:nvPicPr>
          <p:cNvPr id="4" name="Figure" descr="There are five levels of chromosome organization. From top to bottom: The top panel shows a DNA double helix. The second panel shows the double helix wrapped around proteins called histones. The middle panel shows the entire DNA molecule wrapping around many histones, creating the appearance of beads on a string. The fourth panel shows that the chromatin fiber further condenses into the chromosome shown in the bottom panel."/>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20463" r="-20463"/>
          <a:stretch>
            <a:fillRect/>
          </a:stretch>
        </p:blipFill>
        <p:spPr/>
      </p:pic>
      <p:pic>
        <p:nvPicPr>
          <p:cNvPr id="11"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7"/>
            <a:ext cx="1051735" cy="751709"/>
          </a:xfrm>
          <a:prstGeom prst="rect">
            <a:avLst/>
          </a:prstGeom>
        </p:spPr>
      </p:pic>
      <p:sp>
        <p:nvSpPr>
          <p:cNvPr id="5" name="Figure Number"/>
          <p:cNvSpPr>
            <a:spLocks noGrp="1"/>
          </p:cNvSpPr>
          <p:nvPr>
            <p:ph type="title"/>
          </p:nvPr>
        </p:nvSpPr>
        <p:spPr/>
        <p:txBody>
          <a:bodyPr>
            <a:normAutofit/>
          </a:bodyPr>
          <a:lstStyle/>
          <a:p>
            <a:r>
              <a:rPr lang="en-US" sz="2400" dirty="0">
                <a:solidFill>
                  <a:srgbClr val="6CB255"/>
                </a:solidFill>
              </a:rPr>
              <a:t>Figure 10.4</a:t>
            </a:r>
          </a:p>
        </p:txBody>
      </p:sp>
    </p:spTree>
    <p:extLst>
      <p:ext uri="{BB962C8B-B14F-4D97-AF65-F5344CB8AC3E}">
        <p14:creationId xmlns:p14="http://schemas.microsoft.com/office/powerpoint/2010/main" val="39324326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F2D0D66C-8086-4BBD-89BC-84CB144DFAD7}"/>
              </a:ext>
            </a:extLst>
          </p:cNvPr>
          <p:cNvSpPr>
            <a:spLocks noGrp="1"/>
          </p:cNvSpPr>
          <p:nvPr>
            <p:ph type="ftr" sz="quarter" idx="11"/>
          </p:nvPr>
        </p:nvSpPr>
        <p:spPr>
          <a:xfrm>
            <a:off x="692726" y="6492875"/>
            <a:ext cx="7827385"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500" dirty="0"/>
              <a:t>The cell cycle consists of interphase and the mitotic phase. During interphase, the cell grows and the nuclear DNA is duplicated. Interphase is followed by the mitotic phase. During the mitotic phase, the duplicated chromosomes are segregated and distributed into daughter nuclei. The cytoplasm is usually divided as well, resulting in two daughter cells.</a:t>
            </a:r>
          </a:p>
        </p:txBody>
      </p:sp>
      <p:pic>
        <p:nvPicPr>
          <p:cNvPr id="3" name="Figure" descr="Like a clock, the cell cycles from interphase to the mitotic phase and back to interphase. Most of the cell cycle is spent in interphase, which is subdivided into G_{1}, S, and G_{2} phases. Cell growth occurs during G_{1}, DNA synthesis occurs during S, and more growth occurs during G_{2}. The mitotic phase consists of mitosis, in which the nuclear chromatin is divided, and cytokinesis, in which the cytoplasm is divided, resulting in two daughter cells."/>
          <p:cNvPicPr>
            <a:picLocks noGrp="1" noChangeAspect="1"/>
          </p:cNvPicPr>
          <p:nvPr>
            <p:ph type="pic" sz="quarter" idx="13"/>
          </p:nvPr>
        </p:nvPicPr>
        <p:blipFill>
          <a:blip r:embed="rId3" cstate="email">
            <a:extLst>
              <a:ext uri="{28A0092B-C50C-407E-A947-70E740481C1C}">
                <a14:useLocalDpi xmlns:a14="http://schemas.microsoft.com/office/drawing/2010/main" val="0"/>
              </a:ext>
            </a:extLst>
          </a:blip>
          <a:srcRect l="-30771" r="-30771"/>
          <a:stretch>
            <a:fillRect/>
          </a:stretch>
        </p:blipFill>
        <p:spPr/>
      </p:pic>
      <p:pic>
        <p:nvPicPr>
          <p:cNvPr id="8" name="OpenStaxLogo" descr="openstax college logo"/>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7772687" y="241327"/>
            <a:ext cx="1051735" cy="751709"/>
          </a:xfrm>
          <a:prstGeom prst="rect">
            <a:avLst/>
          </a:prstGeom>
        </p:spPr>
      </p:pic>
      <p:sp>
        <p:nvSpPr>
          <p:cNvPr id="5" name="Figure Number"/>
          <p:cNvSpPr>
            <a:spLocks noGrp="1"/>
          </p:cNvSpPr>
          <p:nvPr>
            <p:ph type="title"/>
          </p:nvPr>
        </p:nvSpPr>
        <p:spPr/>
        <p:txBody>
          <a:bodyPr/>
          <a:lstStyle/>
          <a:p>
            <a:r>
              <a:rPr lang="en-US" dirty="0"/>
              <a:t>Figure 10.5</a:t>
            </a:r>
          </a:p>
        </p:txBody>
      </p:sp>
    </p:spTree>
    <p:extLst>
      <p:ext uri="{BB962C8B-B14F-4D97-AF65-F5344CB8AC3E}">
        <p14:creationId xmlns:p14="http://schemas.microsoft.com/office/powerpoint/2010/main" val="9419398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9549A5EA-6635-44B1-A4B2-B9ADDF3C65BE}"/>
              </a:ext>
            </a:extLst>
          </p:cNvPr>
          <p:cNvSpPr>
            <a:spLocks noGrp="1"/>
          </p:cNvSpPr>
          <p:nvPr>
            <p:ph type="ftr" sz="quarter" idx="11"/>
          </p:nvPr>
        </p:nvSpPr>
        <p:spPr>
          <a:xfrm>
            <a:off x="692726" y="6492875"/>
            <a:ext cx="7827385"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fontScale="85000" lnSpcReduction="10000"/>
          </a:bodyPr>
          <a:lstStyle/>
          <a:p>
            <a:r>
              <a:rPr lang="en-US" sz="1400" dirty="0" err="1"/>
              <a:t>Karyokinesis</a:t>
            </a:r>
            <a:r>
              <a:rPr lang="en-US" sz="1400" dirty="0"/>
              <a:t> (or mitosis) is divided into five stages—prophase, </a:t>
            </a:r>
            <a:r>
              <a:rPr lang="en-US" sz="1400" dirty="0" err="1"/>
              <a:t>prometaphase</a:t>
            </a:r>
            <a:r>
              <a:rPr lang="en-US" sz="1400" dirty="0"/>
              <a:t>, metaphase, anaphase, and </a:t>
            </a:r>
            <a:r>
              <a:rPr lang="en-US" sz="1400" dirty="0" err="1"/>
              <a:t>telophase</a:t>
            </a:r>
            <a:r>
              <a:rPr lang="en-US" sz="1400" dirty="0"/>
              <a:t>. The pictures at the bottom were taken by fluorescence microscopy (hence, the black background) of cells artificially stained by fluorescent dyes: blue </a:t>
            </a:r>
            <a:r>
              <a:rPr lang="fi-FI" sz="1400" dirty="0" err="1"/>
              <a:t>fluorescence</a:t>
            </a:r>
            <a:r>
              <a:rPr lang="fi-FI" sz="1400" dirty="0"/>
              <a:t> </a:t>
            </a:r>
            <a:r>
              <a:rPr lang="fi-FI" sz="1400" dirty="0" err="1"/>
              <a:t>indicates</a:t>
            </a:r>
            <a:r>
              <a:rPr lang="fi-FI" sz="1400" dirty="0"/>
              <a:t> DNA (</a:t>
            </a:r>
            <a:r>
              <a:rPr lang="fi-FI" sz="1400" dirty="0" err="1"/>
              <a:t>chromosomes</a:t>
            </a:r>
            <a:r>
              <a:rPr lang="fi-FI" sz="1400" dirty="0"/>
              <a:t>) and </a:t>
            </a:r>
            <a:r>
              <a:rPr lang="fi-FI" sz="1400" dirty="0" err="1"/>
              <a:t>green</a:t>
            </a:r>
            <a:r>
              <a:rPr lang="fi-FI" sz="1400" dirty="0"/>
              <a:t> </a:t>
            </a:r>
            <a:r>
              <a:rPr lang="fi-FI" sz="1400" dirty="0" err="1"/>
              <a:t>fluorescence</a:t>
            </a:r>
            <a:r>
              <a:rPr lang="fi-FI" sz="1400" dirty="0"/>
              <a:t> </a:t>
            </a:r>
            <a:r>
              <a:rPr lang="fi-FI" sz="1400" dirty="0" err="1"/>
              <a:t>indicates</a:t>
            </a:r>
            <a:r>
              <a:rPr lang="fi-FI" sz="1400" dirty="0"/>
              <a:t> </a:t>
            </a:r>
            <a:r>
              <a:rPr lang="fi-FI" sz="1400" dirty="0" err="1"/>
              <a:t>microtubules</a:t>
            </a:r>
            <a:r>
              <a:rPr lang="fi-FI" sz="1400" dirty="0"/>
              <a:t> </a:t>
            </a:r>
            <a:r>
              <a:rPr lang="en-US" sz="1400" dirty="0"/>
              <a:t>(spindle apparatus). (credit “mitosis drawings”: modification of work by Mariana Ruiz </a:t>
            </a:r>
            <a:r>
              <a:rPr lang="en-US" sz="1400" dirty="0" err="1"/>
              <a:t>Villareal</a:t>
            </a:r>
            <a:r>
              <a:rPr lang="en-US" sz="1400" dirty="0"/>
              <a:t>; credit “micrographs”: modification of work by Roy van </a:t>
            </a:r>
            <a:r>
              <a:rPr lang="en-US" sz="1400" dirty="0" err="1"/>
              <a:t>Heesbeen</a:t>
            </a:r>
            <a:r>
              <a:rPr lang="en-US" sz="1400" dirty="0"/>
              <a:t>; credit “cytokinesis micrograph”: Wadsworth Center/New York State Department of Health; scale-bar data from </a:t>
            </a:r>
            <a:r>
              <a:rPr lang="sv-SE" sz="1400" dirty="0"/>
              <a:t>Matt Russell)</a:t>
            </a:r>
            <a:endParaRPr lang="en-US" sz="1600" dirty="0"/>
          </a:p>
        </p:txBody>
      </p:sp>
      <p:pic>
        <p:nvPicPr>
          <p:cNvPr id="4" name="Figure" descr="This diagram shows the five phases of mitosis and cytokinesis. During prophase, the chromosomes condense and become visible, spindle fibers emerge from the centrosomes, the nuclear envelope breaks down, and the nucleolus disappears. During prometaphase, the chromosomes continue to condense and kinetochores appear at the centromeres. Mitotic spindle microtubules attach to the kinetochores, and centrosomes move toward opposite poles. During metaphase, the mitotic spindle is fully developed, and centrosomes are at opposite poles of the cell. Chromosomes line up at the metaphase plate and each sister chromatid is attached to a spindle fiber originating from the opposite pole. During anaphase, the cohesin proteins that were binding the sister chromatids together break down. The sister chromatids, which are now called chromosomes, move toward opposite poles of the cell. Non-kinetochore spindle fibers lengthen, elongating the cell. During telophase, chromosomes arrive at the opposite poles and begin to decondense. The nuclear envelope reforms. During cytokinesis in animals, a cleavage furrow separates the two daughter cells. In plants, a cell plate separates the two cell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39993" r="-39993"/>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7"/>
            <a:ext cx="1051735" cy="751709"/>
          </a:xfrm>
          <a:prstGeom prst="rect">
            <a:avLst/>
          </a:prstGeom>
        </p:spPr>
      </p:pic>
      <p:sp>
        <p:nvSpPr>
          <p:cNvPr id="5" name="Figure Number"/>
          <p:cNvSpPr>
            <a:spLocks noGrp="1"/>
          </p:cNvSpPr>
          <p:nvPr>
            <p:ph type="title"/>
          </p:nvPr>
        </p:nvSpPr>
        <p:spPr/>
        <p:txBody>
          <a:bodyPr/>
          <a:lstStyle/>
          <a:p>
            <a:r>
              <a:rPr lang="en-US" dirty="0"/>
              <a:t>Figure 10.6</a:t>
            </a:r>
          </a:p>
        </p:txBody>
      </p:sp>
    </p:spTree>
    <p:extLst>
      <p:ext uri="{BB962C8B-B14F-4D97-AF65-F5344CB8AC3E}">
        <p14:creationId xmlns:p14="http://schemas.microsoft.com/office/powerpoint/2010/main" val="19498194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3BD97875-017D-4BD5-909E-5F87FB02789E}"/>
              </a:ext>
            </a:extLst>
          </p:cNvPr>
          <p:cNvSpPr>
            <a:spLocks noGrp="1"/>
          </p:cNvSpPr>
          <p:nvPr>
            <p:ph type="ftr" sz="quarter" idx="11"/>
          </p:nvPr>
        </p:nvSpPr>
        <p:spPr>
          <a:xfrm>
            <a:off x="692726" y="6492875"/>
            <a:ext cx="7827385"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200" dirty="0"/>
              <a:t>During </a:t>
            </a:r>
            <a:r>
              <a:rPr lang="en-US" sz="1200" dirty="0" err="1"/>
              <a:t>prometaphase</a:t>
            </a:r>
            <a:r>
              <a:rPr lang="en-US" sz="1200" dirty="0"/>
              <a:t>, mitotic spindle microtubules from opposite poles attach to each sister chromatid at the kinetochore. In anaphase, the connection between the sister chromatids breaks down, and the microtubules pull the chromosomes toward opposite poles.</a:t>
            </a:r>
            <a:endParaRPr lang="en-US" sz="1600" dirty="0"/>
          </a:p>
        </p:txBody>
      </p:sp>
      <p:pic>
        <p:nvPicPr>
          <p:cNvPr id="3" name="Figure" descr="This illustration shows two sister chromatids. Each has a kinetochore at the centromere, and mitotic spindle microtubules radiate from the kinetochore."/>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34269" r="-34269"/>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7"/>
            <a:ext cx="1051735" cy="751709"/>
          </a:xfrm>
          <a:prstGeom prst="rect">
            <a:avLst/>
          </a:prstGeom>
        </p:spPr>
      </p:pic>
      <p:sp>
        <p:nvSpPr>
          <p:cNvPr id="5" name="Figure Number"/>
          <p:cNvSpPr>
            <a:spLocks noGrp="1"/>
          </p:cNvSpPr>
          <p:nvPr>
            <p:ph type="title"/>
          </p:nvPr>
        </p:nvSpPr>
        <p:spPr/>
        <p:txBody>
          <a:bodyPr/>
          <a:lstStyle/>
          <a:p>
            <a:r>
              <a:rPr lang="en-US" dirty="0"/>
              <a:t>Figure 10.7</a:t>
            </a:r>
          </a:p>
        </p:txBody>
      </p:sp>
    </p:spTree>
    <p:extLst>
      <p:ext uri="{BB962C8B-B14F-4D97-AF65-F5344CB8AC3E}">
        <p14:creationId xmlns:p14="http://schemas.microsoft.com/office/powerpoint/2010/main" val="28807171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7C5D90A3-CCE0-46E2-9E6B-1E9C8808B773}"/>
              </a:ext>
            </a:extLst>
          </p:cNvPr>
          <p:cNvSpPr>
            <a:spLocks noGrp="1"/>
          </p:cNvSpPr>
          <p:nvPr>
            <p:ph type="ftr" sz="quarter" idx="11"/>
          </p:nvPr>
        </p:nvSpPr>
        <p:spPr>
          <a:xfrm>
            <a:off x="692726" y="6492875"/>
            <a:ext cx="7827385"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pic>
        <p:nvPicPr>
          <p:cNvPr id="4" name="Figure" descr="Part a: This illustration shows cytokinesis in a typical animal cell. Part b: Cytokinesis is shown in a typical plant cell. In an animal cell, a contractile ring of actin filaments forms a cleavage furrow that divides the cell in two. In a plant cell, Golgi vesicles coalesce at the metaphase plate. A cell plate grows from the center outward, and the vesicles form a plasma membrane that divides the cytoplasm."/>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7144" b="-7144"/>
          <a:stretch>
            <a:fillRect/>
          </a:stretch>
        </p:blipFill>
        <p:spPr>
          <a:xfrm>
            <a:off x="4370389" y="1107619"/>
            <a:ext cx="4031619" cy="4607689"/>
          </a:xfrm>
        </p:spPr>
      </p:pic>
      <p:sp>
        <p:nvSpPr>
          <p:cNvPr id="14" name="Figure Legend"/>
          <p:cNvSpPr>
            <a:spLocks noGrp="1"/>
          </p:cNvSpPr>
          <p:nvPr>
            <p:ph type="body" sz="quarter" idx="14"/>
          </p:nvPr>
        </p:nvSpPr>
        <p:spPr>
          <a:xfrm>
            <a:off x="457201" y="1107618"/>
            <a:ext cx="3913188" cy="5256973"/>
          </a:xfrm>
        </p:spPr>
        <p:txBody>
          <a:bodyPr>
            <a:noAutofit/>
          </a:bodyPr>
          <a:lstStyle/>
          <a:p>
            <a:r>
              <a:rPr lang="en-US" sz="1550" dirty="0">
                <a:solidFill>
                  <a:srgbClr val="000000"/>
                </a:solidFill>
              </a:rPr>
              <a:t>During cytokinesis in animal cells, a ring of actin filaments forms at the metaphase plate. The ring contracts, forming a cleavage furrow, which divides the cell in two. In plant cells, Golgi vesicles coalesce at the former metaphase plate, forming a </a:t>
            </a:r>
            <a:r>
              <a:rPr lang="en-US" sz="1550" dirty="0" err="1">
                <a:solidFill>
                  <a:srgbClr val="000000"/>
                </a:solidFill>
              </a:rPr>
              <a:t>phragmoplast</a:t>
            </a:r>
            <a:r>
              <a:rPr lang="en-US" sz="1550" dirty="0">
                <a:solidFill>
                  <a:srgbClr val="000000"/>
                </a:solidFill>
              </a:rPr>
              <a:t>. A cell plate formed by the fusion of the vesicles of the </a:t>
            </a:r>
            <a:r>
              <a:rPr lang="en-US" sz="1550" dirty="0" err="1">
                <a:solidFill>
                  <a:srgbClr val="000000"/>
                </a:solidFill>
              </a:rPr>
              <a:t>phragmoplast</a:t>
            </a:r>
            <a:r>
              <a:rPr lang="en-US" sz="1550" dirty="0">
                <a:solidFill>
                  <a:srgbClr val="000000"/>
                </a:solidFill>
              </a:rPr>
              <a:t> grows from the center toward the cell walls, and the membranes of the vesicles fuse to form a plasma membrane that divides the cell in two.</a:t>
            </a:r>
          </a:p>
        </p:txBody>
      </p:sp>
      <p:sp>
        <p:nvSpPr>
          <p:cNvPr id="5" name="Figure Number"/>
          <p:cNvSpPr>
            <a:spLocks noGrp="1"/>
          </p:cNvSpPr>
          <p:nvPr>
            <p:ph type="title"/>
          </p:nvPr>
        </p:nvSpPr>
        <p:spPr/>
        <p:txBody>
          <a:bodyPr>
            <a:normAutofit/>
          </a:bodyPr>
          <a:lstStyle/>
          <a:p>
            <a:pPr algn="r"/>
            <a:r>
              <a:rPr lang="en-US" sz="2400" dirty="0">
                <a:solidFill>
                  <a:srgbClr val="6CB255"/>
                </a:solidFill>
              </a:rPr>
              <a:t>Figure 10.8</a:t>
            </a:r>
          </a:p>
        </p:txBody>
      </p:sp>
      <p:pic>
        <p:nvPicPr>
          <p:cNvPr id="11"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80695" y="241327"/>
            <a:ext cx="1051735" cy="751709"/>
          </a:xfrm>
          <a:prstGeom prst="rect">
            <a:avLst/>
          </a:prstGeom>
        </p:spPr>
      </p:pic>
    </p:spTree>
    <p:extLst>
      <p:ext uri="{BB962C8B-B14F-4D97-AF65-F5344CB8AC3E}">
        <p14:creationId xmlns:p14="http://schemas.microsoft.com/office/powerpoint/2010/main" val="38624551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757</TotalTime>
  <Words>1819</Words>
  <Application>Microsoft Office PowerPoint</Application>
  <PresentationFormat>On-screen Show (4:3)</PresentationFormat>
  <Paragraphs>49</Paragraphs>
  <Slides>16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Arial Black</vt:lpstr>
      <vt:lpstr>Calibri</vt:lpstr>
      <vt:lpstr>Essential</vt:lpstr>
      <vt:lpstr>BIOLOGY</vt:lpstr>
      <vt:lpstr>Figure 10.1</vt:lpstr>
      <vt:lpstr>Figure 10.2</vt:lpstr>
      <vt:lpstr>Figure 10.3</vt:lpstr>
      <vt:lpstr>Figure 10.4</vt:lpstr>
      <vt:lpstr>Figure 10.5</vt:lpstr>
      <vt:lpstr>Figure 10.6</vt:lpstr>
      <vt:lpstr>Figure 10.7</vt:lpstr>
      <vt:lpstr>Figure 10.8</vt:lpstr>
      <vt:lpstr>Figure 10.9</vt:lpstr>
      <vt:lpstr>Figure 10.10</vt:lpstr>
      <vt:lpstr>Figure 10.11</vt:lpstr>
      <vt:lpstr>Figure 10.12</vt:lpstr>
      <vt:lpstr>Figure 10.13</vt:lpstr>
      <vt:lpstr>Figure 10.14</vt:lpstr>
      <vt:lpstr>Figure 10.15</vt:lpstr>
    </vt:vector>
  </TitlesOfParts>
  <Company>WNI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Biology - Chapter 10 - CELL REPRODUCTION</dc:title>
  <dc:creator>Spuddy McSpare</dc:creator>
  <cp:lastModifiedBy>Conversion_07</cp:lastModifiedBy>
  <cp:revision>146</cp:revision>
  <cp:lastPrinted>2013-06-08T17:29:15Z</cp:lastPrinted>
  <dcterms:created xsi:type="dcterms:W3CDTF">2012-06-04T02:13:36Z</dcterms:created>
  <dcterms:modified xsi:type="dcterms:W3CDTF">2017-09-19T19:29:35Z</dcterms:modified>
</cp:coreProperties>
</file>