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2" r:id="rId1"/>
  </p:sldMasterIdLst>
  <p:notesMasterIdLst>
    <p:notesMasterId r:id="rId19"/>
  </p:notesMasterIdLst>
  <p:handoutMasterIdLst>
    <p:handoutMasterId r:id="rId20"/>
  </p:handoutMasterIdLst>
  <p:sldIdLst>
    <p:sldId id="256" r:id="rId2"/>
    <p:sldId id="277" r:id="rId3"/>
    <p:sldId id="273" r:id="rId4"/>
    <p:sldId id="278" r:id="rId5"/>
    <p:sldId id="279" r:id="rId6"/>
    <p:sldId id="282" r:id="rId7"/>
    <p:sldId id="283" r:id="rId8"/>
    <p:sldId id="284" r:id="rId9"/>
    <p:sldId id="285" r:id="rId10"/>
    <p:sldId id="286" r:id="rId11"/>
    <p:sldId id="280" r:id="rId12"/>
    <p:sldId id="289" r:id="rId13"/>
    <p:sldId id="290" r:id="rId14"/>
    <p:sldId id="291" r:id="rId15"/>
    <p:sldId id="288" r:id="rId16"/>
    <p:sldId id="293" r:id="rId17"/>
    <p:sldId id="29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5" autoAdjust="0"/>
    <p:restoredTop sz="94614" autoAdjust="0"/>
  </p:normalViewPr>
  <p:slideViewPr>
    <p:cSldViewPr snapToGrid="0" snapToObjects="1">
      <p:cViewPr varScale="1">
        <p:scale>
          <a:sx n="108" d="100"/>
          <a:sy n="108" d="100"/>
        </p:scale>
        <p:origin x="1692"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09/19/17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320C8E-C65E-41FF-A90F-0AA8E6B829EE}" type="datetimeFigureOut">
              <a:rPr lang="en-US" smtClean="0"/>
              <a:t>09/19/17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A1EF6E-9C1B-4F5A-B338-D11C60BA42AB}" type="slidenum">
              <a:rPr lang="en-US" smtClean="0"/>
              <a:t>‹#›</a:t>
            </a:fld>
            <a:endParaRPr lang="en-US"/>
          </a:p>
        </p:txBody>
      </p:sp>
    </p:spTree>
    <p:extLst>
      <p:ext uri="{BB962C8B-B14F-4D97-AF65-F5344CB8AC3E}">
        <p14:creationId xmlns:p14="http://schemas.microsoft.com/office/powerpoint/2010/main" val="4166483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9B19C71-EC74-44AF-B27E-FC7DC3C3A61D}" type="datetime4">
              <a:rPr lang="en-US" smtClean="0"/>
              <a:pPr/>
              <a:t>September 19,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September 19,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September 19,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September 19,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September 19, 2017</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OpenStaxLogo" descr="openstax college logo">
            <a:extLst>
              <a:ext uri="{FF2B5EF4-FFF2-40B4-BE49-F238E27FC236}">
                <a16:creationId xmlns:a16="http://schemas.microsoft.com/office/drawing/2014/main" id="{2936B983-15ED-4496-BF9F-BA084A77CE5B}"/>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17311" y="5507235"/>
            <a:ext cx="1507110" cy="1077181"/>
          </a:xfrm>
          <a:prstGeom prst="rect">
            <a:avLst/>
          </a:prstGeom>
        </p:spPr>
      </p:pic>
      <p:pic>
        <p:nvPicPr>
          <p:cNvPr id="6" name="Figure" descr="Biology">
            <a:extLst>
              <a:ext uri="{FF2B5EF4-FFF2-40B4-BE49-F238E27FC236}">
                <a16:creationId xmlns:a16="http://schemas.microsoft.com/office/drawing/2014/main" id="{6F4CE231-DF16-4970-B770-2940D5C01E2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8" y="2518312"/>
            <a:ext cx="2010682"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607828"/>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Chapter 15 GENES AND PROTEINS</a:t>
            </a:r>
          </a:p>
          <a:p>
            <a:pPr algn="ctr"/>
            <a:r>
              <a:rPr lang="en-US" sz="1600" cap="none" dirty="0">
                <a:solidFill>
                  <a:schemeClr val="tx1"/>
                </a:solidFill>
                <a:latin typeface="+mn-lt"/>
              </a:rPr>
              <a:t>PowerPoint Image Slideshow</a:t>
            </a:r>
          </a:p>
        </p:txBody>
      </p:sp>
      <p:sp>
        <p:nvSpPr>
          <p:cNvPr id="9" name="Title">
            <a:extLst>
              <a:ext uri="{FF2B5EF4-FFF2-40B4-BE49-F238E27FC236}">
                <a16:creationId xmlns:a16="http://schemas.microsoft.com/office/drawing/2014/main" id="{1C60BC4E-D5C7-4E0B-A2FF-9387A6989C89}"/>
              </a:ext>
            </a:extLst>
          </p:cNvPr>
          <p:cNvSpPr>
            <a:spLocks noGrp="1"/>
          </p:cNvSpPr>
          <p:nvPr>
            <p:ph type="title" idx="4294967295"/>
          </p:nvPr>
        </p:nvSpPr>
        <p:spPr>
          <a:xfrm>
            <a:off x="0" y="808524"/>
            <a:ext cx="9144000" cy="619543"/>
          </a:xfrm>
        </p:spPr>
        <p:txBody>
          <a:bodyPr>
            <a:noAutofit/>
          </a:bodyPr>
          <a:lstStyle/>
          <a:p>
            <a:pPr algn="ctr"/>
            <a:r>
              <a:rPr lang="en-US" sz="3600" dirty="0"/>
              <a:t>Biology</a:t>
            </a:r>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EFA17584-BFEB-416C-8034-34AB95A58DF4}"/>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Multiple polymerases can transcribe a single bacterial gene while numerous ribosomes concurrently translate the mRNA transcripts into polypeptides. In this way, a specific protein can rapidly reach a high concentration in the bacterial cell.</a:t>
            </a:r>
          </a:p>
        </p:txBody>
      </p:sp>
      <p:pic>
        <p:nvPicPr>
          <p:cNvPr id="2" name="Figure" descr="Illustration shows multiple mRNAs transcribed off one gene. Ribosomes attach to the mRNA before transcription is complete and begin to make protein."/>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12473" b="-12473"/>
          <a:stretch>
            <a:fillRect/>
          </a:stretch>
        </p:blipFill>
        <p:spPr/>
      </p:pic>
      <p:pic>
        <p:nvPicPr>
          <p:cNvPr id="9" name="OpenStaxLogo" descr="openstax college logo">
            <a:extLst>
              <a:ext uri="{FF2B5EF4-FFF2-40B4-BE49-F238E27FC236}">
                <a16:creationId xmlns:a16="http://schemas.microsoft.com/office/drawing/2014/main" id="{0349C8A5-5BCD-4D57-B901-3D5EF8DB4764}"/>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15.9</a:t>
            </a:r>
          </a:p>
        </p:txBody>
      </p:sp>
    </p:spTree>
    <p:extLst>
      <p:ext uri="{BB962C8B-B14F-4D97-AF65-F5344CB8AC3E}">
        <p14:creationId xmlns:p14="http://schemas.microsoft.com/office/powerpoint/2010/main" val="1803030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6E9E2A0A-50FF-4E2C-A1F9-3A6A3A7E0FF6}"/>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rgbClr val="000000"/>
                </a:solidFill>
              </a:rPr>
              <a:t>A generalized promoter of a gene transcribed by RNA polymerase II is shown. Transcription factors recognize the promoter. RNA polymerase II then binds and forms the </a:t>
            </a:r>
            <a:r>
              <a:rPr lang="fr-FR" sz="1600" dirty="0">
                <a:solidFill>
                  <a:srgbClr val="000000"/>
                </a:solidFill>
              </a:rPr>
              <a:t>transcription initiation </a:t>
            </a:r>
            <a:r>
              <a:rPr lang="fr-FR" sz="1600" dirty="0" err="1">
                <a:solidFill>
                  <a:srgbClr val="000000"/>
                </a:solidFill>
              </a:rPr>
              <a:t>complex</a:t>
            </a:r>
            <a:r>
              <a:rPr lang="fr-FR" sz="1600" dirty="0">
                <a:solidFill>
                  <a:srgbClr val="000000"/>
                </a:solidFill>
              </a:rPr>
              <a:t>.</a:t>
            </a:r>
            <a:endParaRPr lang="en-US" sz="1600" dirty="0">
              <a:solidFill>
                <a:srgbClr val="000000"/>
              </a:solidFill>
            </a:endParaRPr>
          </a:p>
        </p:txBody>
      </p:sp>
      <p:pic>
        <p:nvPicPr>
          <p:cNvPr id="2" name="Figure" descr="Illustration shows a series of transcription factors binding to the promoter, which is upstream of the gene. After all of the transcription factors are bound, RNA polymerase binds as well."/>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049" r="-1049"/>
          <a:stretch>
            <a:fillRect/>
          </a:stretch>
        </p:blipFill>
        <p:spPr>
          <a:xfrm>
            <a:off x="457200" y="1108075"/>
            <a:ext cx="4032250" cy="5256213"/>
          </a:xfrm>
        </p:spPr>
      </p:pic>
      <p:pic>
        <p:nvPicPr>
          <p:cNvPr id="7" name="OpenStaxLogo" descr="openstax college logo">
            <a:extLst>
              <a:ext uri="{FF2B5EF4-FFF2-40B4-BE49-F238E27FC236}">
                <a16:creationId xmlns:a16="http://schemas.microsoft.com/office/drawing/2014/main" id="{44C8B512-0B50-48FE-9B2F-010523672A9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15.10</a:t>
            </a:r>
          </a:p>
        </p:txBody>
      </p:sp>
    </p:spTree>
    <p:extLst>
      <p:ext uri="{BB962C8B-B14F-4D97-AF65-F5344CB8AC3E}">
        <p14:creationId xmlns:p14="http://schemas.microsoft.com/office/powerpoint/2010/main" val="841285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32965E2D-6314-443E-BB6C-4B3168A659D3}"/>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Eukaryotic mRNA contains introns that must be spliced out. A 5' cap and 3' poly-A tail are also added.</a:t>
            </a:r>
          </a:p>
        </p:txBody>
      </p:sp>
      <p:pic>
        <p:nvPicPr>
          <p:cNvPr id="2" name="Figure" descr="An illustration shows that before RNA processing, there is a primary RNA transcript including five boxes labeled, left to right, as exon 1, intron, exon 2, intron, and exon 3. After RNA processing, there is a spliced RNA with these parts, left to right: a 5' cap, a 5' untranslated region, exon 1, exon 2, exon 3, a 3' untranslated region, and a poly-a tail."/>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6064" r="-16064"/>
          <a:stretch>
            <a:fillRect/>
          </a:stretch>
        </p:blipFill>
        <p:spPr/>
      </p:pic>
      <p:pic>
        <p:nvPicPr>
          <p:cNvPr id="9" name="OpenStaxLogo" descr="openstax college logo">
            <a:extLst>
              <a:ext uri="{FF2B5EF4-FFF2-40B4-BE49-F238E27FC236}">
                <a16:creationId xmlns:a16="http://schemas.microsoft.com/office/drawing/2014/main" id="{11C10CEA-0659-4C61-A0D0-7F42C606C44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15.11</a:t>
            </a:r>
          </a:p>
        </p:txBody>
      </p:sp>
    </p:spTree>
    <p:extLst>
      <p:ext uri="{BB962C8B-B14F-4D97-AF65-F5344CB8AC3E}">
        <p14:creationId xmlns:p14="http://schemas.microsoft.com/office/powerpoint/2010/main" val="1654572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362DE5EE-8909-44E5-A0C9-E21E166BCC81}"/>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i="1" dirty="0" err="1"/>
              <a:t>Trypanosoma</a:t>
            </a:r>
            <a:r>
              <a:rPr lang="en-US" sz="1600" i="1" dirty="0"/>
              <a:t> </a:t>
            </a:r>
            <a:r>
              <a:rPr lang="en-US" sz="1600" i="1" dirty="0" err="1"/>
              <a:t>brucei</a:t>
            </a:r>
            <a:r>
              <a:rPr lang="en-US" sz="1600" dirty="0"/>
              <a:t> is the causative agent of sleeping sickness in humans. The mRNAs of this pathogen must be modified by the addition of nucleotides before protein synthesis can occur. (credit: modification of work by </a:t>
            </a:r>
            <a:r>
              <a:rPr lang="en-US" sz="1600" dirty="0" err="1"/>
              <a:t>Torsten</a:t>
            </a:r>
            <a:r>
              <a:rPr lang="en-US" sz="1600" dirty="0"/>
              <a:t> </a:t>
            </a:r>
            <a:r>
              <a:rPr lang="en-US" sz="1600" dirty="0" err="1"/>
              <a:t>Ochsenreiter</a:t>
            </a:r>
            <a:r>
              <a:rPr lang="en-US" sz="1600" dirty="0"/>
              <a:t>)</a:t>
            </a:r>
          </a:p>
        </p:txBody>
      </p:sp>
      <p:pic>
        <p:nvPicPr>
          <p:cNvPr id="2" name="Figure" descr="Micrograph shows T. brucei, which has a u-shaped cell body and a long tail."/>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66029" r="-66029"/>
          <a:stretch>
            <a:fillRect/>
          </a:stretch>
        </p:blipFill>
        <p:spPr/>
      </p:pic>
      <p:pic>
        <p:nvPicPr>
          <p:cNvPr id="9" name="OpenStaxLogo" descr="openstax college logo">
            <a:extLst>
              <a:ext uri="{FF2B5EF4-FFF2-40B4-BE49-F238E27FC236}">
                <a16:creationId xmlns:a16="http://schemas.microsoft.com/office/drawing/2014/main" id="{921EB85F-2726-4475-88D0-64C19C2D4A4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15.12</a:t>
            </a:r>
          </a:p>
        </p:txBody>
      </p:sp>
    </p:spTree>
    <p:extLst>
      <p:ext uri="{BB962C8B-B14F-4D97-AF65-F5344CB8AC3E}">
        <p14:creationId xmlns:p14="http://schemas.microsoft.com/office/powerpoint/2010/main" val="1406035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1E91795E-9833-43DC-9E2C-C2DD7A0CAEA6}"/>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pic>
        <p:nvPicPr>
          <p:cNvPr id="2" name="Figure" descr="Illustration shows a spliceosome bound to mRNA. An intron is wrapped around snRNPs associated with the spliceosome. When the splice is complete, the exons on either side of the intron are fused together, and the intron forms a ring structur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6008" b="-6008"/>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solidFill>
                  <a:srgbClr val="000000"/>
                </a:solidFill>
              </a:rPr>
              <a:t>Pre-mRNA splicing involves the precise removal of introns from the primary RNA transcript. The splicing process is catalyzed by protein complexes called </a:t>
            </a:r>
            <a:r>
              <a:rPr lang="en-US" sz="1600" dirty="0" err="1">
                <a:solidFill>
                  <a:srgbClr val="000000"/>
                </a:solidFill>
              </a:rPr>
              <a:t>spliceosomes</a:t>
            </a:r>
            <a:r>
              <a:rPr lang="en-US" sz="1600" dirty="0">
                <a:solidFill>
                  <a:srgbClr val="000000"/>
                </a:solidFill>
              </a:rPr>
              <a:t> that are composed of proteins and RNA molecules called </a:t>
            </a:r>
            <a:r>
              <a:rPr lang="en-US" sz="1600" dirty="0" err="1">
                <a:solidFill>
                  <a:srgbClr val="000000"/>
                </a:solidFill>
              </a:rPr>
              <a:t>snRNAs</a:t>
            </a:r>
            <a:r>
              <a:rPr lang="en-US" sz="1600" dirty="0">
                <a:solidFill>
                  <a:srgbClr val="000000"/>
                </a:solidFill>
              </a:rPr>
              <a:t>. </a:t>
            </a:r>
            <a:r>
              <a:rPr lang="en-US" sz="1600" dirty="0" err="1">
                <a:solidFill>
                  <a:srgbClr val="000000"/>
                </a:solidFill>
              </a:rPr>
              <a:t>Spliceosomes</a:t>
            </a:r>
            <a:r>
              <a:rPr lang="en-US" sz="1600" dirty="0">
                <a:solidFill>
                  <a:srgbClr val="000000"/>
                </a:solidFill>
              </a:rPr>
              <a:t> recognize sequences at the 5' and 3' end of the intron.</a:t>
            </a:r>
          </a:p>
        </p:txBody>
      </p:sp>
      <p:sp>
        <p:nvSpPr>
          <p:cNvPr id="5" name="Figure Number"/>
          <p:cNvSpPr>
            <a:spLocks noGrp="1"/>
          </p:cNvSpPr>
          <p:nvPr>
            <p:ph type="title"/>
          </p:nvPr>
        </p:nvSpPr>
        <p:spPr/>
        <p:txBody>
          <a:bodyPr>
            <a:normAutofit/>
          </a:bodyPr>
          <a:lstStyle/>
          <a:p>
            <a:pPr algn="r"/>
            <a:r>
              <a:rPr lang="en-US" sz="2400" dirty="0">
                <a:solidFill>
                  <a:srgbClr val="6CB255"/>
                </a:solidFill>
              </a:rPr>
              <a:t>Figure 15.13</a:t>
            </a:r>
          </a:p>
        </p:txBody>
      </p:sp>
      <p:pic>
        <p:nvPicPr>
          <p:cNvPr id="7" name="OpenStaxLogo" descr="openstax college logo">
            <a:extLst>
              <a:ext uri="{FF2B5EF4-FFF2-40B4-BE49-F238E27FC236}">
                <a16:creationId xmlns:a16="http://schemas.microsoft.com/office/drawing/2014/main" id="{DB96D7E5-AD10-4876-9AB7-5F716F74B17E}"/>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1472579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EE80A2C2-3DFF-4529-95C6-247E9981DC9B}"/>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rgbClr val="000000"/>
                </a:solidFill>
              </a:rPr>
              <a:t>This is a space-filling model of a </a:t>
            </a:r>
            <a:r>
              <a:rPr lang="en-US" sz="1600" dirty="0" err="1">
                <a:solidFill>
                  <a:srgbClr val="000000"/>
                </a:solidFill>
              </a:rPr>
              <a:t>tRNA</a:t>
            </a:r>
            <a:r>
              <a:rPr lang="en-US" sz="1600" dirty="0">
                <a:solidFill>
                  <a:srgbClr val="000000"/>
                </a:solidFill>
              </a:rPr>
              <a:t> molecule that adds the amino acid phenylalanine to a growing polypeptide chain. The anticodon AAG binds the Codon UUC on the mRNA. The amino acid phenylalanine is attached to the other end of the </a:t>
            </a:r>
            <a:r>
              <a:rPr lang="en-US" sz="1600" dirty="0" err="1">
                <a:solidFill>
                  <a:srgbClr val="000000"/>
                </a:solidFill>
              </a:rPr>
              <a:t>tRNA</a:t>
            </a:r>
            <a:r>
              <a:rPr lang="en-US" sz="1600" dirty="0">
                <a:solidFill>
                  <a:srgbClr val="000000"/>
                </a:solidFill>
              </a:rPr>
              <a:t>.</a:t>
            </a:r>
          </a:p>
        </p:txBody>
      </p:sp>
      <p:pic>
        <p:nvPicPr>
          <p:cNvPr id="2" name="Figure" descr="The molecular model of phenylalanine tRNA is L-shaped. At one end is the anticodon AAG. At the other end is the attachment site for the amino acid phenylalanin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626" r="-626"/>
          <a:stretch>
            <a:fillRect/>
          </a:stretch>
        </p:blipFill>
        <p:spPr>
          <a:xfrm>
            <a:off x="457200" y="1108075"/>
            <a:ext cx="4032250" cy="5256213"/>
          </a:xfrm>
        </p:spPr>
      </p:pic>
      <p:pic>
        <p:nvPicPr>
          <p:cNvPr id="7" name="OpenStaxLogo" descr="openstax college logo">
            <a:extLst>
              <a:ext uri="{FF2B5EF4-FFF2-40B4-BE49-F238E27FC236}">
                <a16:creationId xmlns:a16="http://schemas.microsoft.com/office/drawing/2014/main" id="{4C0D60AD-6D78-46ED-9468-51C297AA787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15.14</a:t>
            </a:r>
          </a:p>
        </p:txBody>
      </p:sp>
    </p:spTree>
    <p:extLst>
      <p:ext uri="{BB962C8B-B14F-4D97-AF65-F5344CB8AC3E}">
        <p14:creationId xmlns:p14="http://schemas.microsoft.com/office/powerpoint/2010/main" val="3774319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2444D0F0-2535-49EE-A193-0EDC370A8121}"/>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A peptide bond links the carboxyl end of one amino acid with the amino end of another, expelling one water molecule. For simplicity in this image, only the functional groups involved in the peptide bond are shown. The R and R' designations refer to the rest of each amino acid structure.</a:t>
            </a:r>
          </a:p>
        </p:txBody>
      </p:sp>
      <p:pic>
        <p:nvPicPr>
          <p:cNvPr id="2" name="Figure" descr="Illustration shows two amino acids side-by-side. Each amino acid has an amino group, a carboxyl group, and a side chain labeled R or R'. Upon formation of a peptide bond, the amino group is joined to the carboxyl group. A water molecule is released in the process."/>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32821" r="-32821"/>
          <a:stretch>
            <a:fillRect/>
          </a:stretch>
        </p:blipFill>
        <p:spPr/>
      </p:pic>
      <p:pic>
        <p:nvPicPr>
          <p:cNvPr id="9" name="OpenStaxLogo" descr="openstax college logo">
            <a:extLst>
              <a:ext uri="{FF2B5EF4-FFF2-40B4-BE49-F238E27FC236}">
                <a16:creationId xmlns:a16="http://schemas.microsoft.com/office/drawing/2014/main" id="{6F2C8E47-23CF-4DEF-99FD-686DE57916C0}"/>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15.15</a:t>
            </a:r>
          </a:p>
        </p:txBody>
      </p:sp>
    </p:spTree>
    <p:extLst>
      <p:ext uri="{BB962C8B-B14F-4D97-AF65-F5344CB8AC3E}">
        <p14:creationId xmlns:p14="http://schemas.microsoft.com/office/powerpoint/2010/main" val="612198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176B1F56-7AB0-4808-8D29-C3249F3F4E1A}"/>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pic>
        <p:nvPicPr>
          <p:cNvPr id="2" name="Figure" descr="Illustration shows the steps of protein synthesis. First, the initiator tRNA recognizes the sequence AUG on an mRNA that is associated with the small ribosomal subunit. The large subunit then joins the complex. Next, a second tRNA is recruited at the A site. A peptide bond is formed between the first amino acid, which is at the P site, and the second amino acid, which is at the A site. The mRNA then shifts and the first tRNA is moved to the E site, where it dissociates from the ribosome. Another tRNA binds at the A site, and the process is repeated."/>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6628" r="-16628"/>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solidFill>
                  <a:schemeClr val="tx1"/>
                </a:solidFill>
              </a:rPr>
              <a:t>Translation begins when an initiator </a:t>
            </a:r>
            <a:r>
              <a:rPr lang="en-US" sz="1600" dirty="0" err="1">
                <a:solidFill>
                  <a:schemeClr val="tx1"/>
                </a:solidFill>
              </a:rPr>
              <a:t>tRNA</a:t>
            </a:r>
            <a:r>
              <a:rPr lang="en-US" sz="1600" dirty="0">
                <a:solidFill>
                  <a:schemeClr val="tx1"/>
                </a:solidFill>
              </a:rPr>
              <a:t> anticodon recognizes a codon on mRNA. The large ribosomal subunit joins the small subunit, and a second </a:t>
            </a:r>
            <a:r>
              <a:rPr lang="en-US" sz="1600" dirty="0" err="1">
                <a:solidFill>
                  <a:schemeClr val="tx1"/>
                </a:solidFill>
              </a:rPr>
              <a:t>tRNA</a:t>
            </a:r>
            <a:r>
              <a:rPr lang="en-US" sz="1600" dirty="0">
                <a:solidFill>
                  <a:schemeClr val="tx1"/>
                </a:solidFill>
              </a:rPr>
              <a:t> is recruited. As the mRNA moves relative to the ribosome, the polypeptide chain is formed. Entry of a release factor into the A site terminates translation and the components dissociate.</a:t>
            </a:r>
          </a:p>
        </p:txBody>
      </p:sp>
      <p:sp>
        <p:nvSpPr>
          <p:cNvPr id="5" name="Figure Number"/>
          <p:cNvSpPr>
            <a:spLocks noGrp="1"/>
          </p:cNvSpPr>
          <p:nvPr>
            <p:ph type="title"/>
          </p:nvPr>
        </p:nvSpPr>
        <p:spPr/>
        <p:txBody>
          <a:bodyPr>
            <a:normAutofit/>
          </a:bodyPr>
          <a:lstStyle/>
          <a:p>
            <a:pPr algn="r"/>
            <a:r>
              <a:rPr lang="en-US" sz="2400" dirty="0">
                <a:solidFill>
                  <a:srgbClr val="6CB255"/>
                </a:solidFill>
              </a:rPr>
              <a:t>Figure 15.16</a:t>
            </a:r>
          </a:p>
        </p:txBody>
      </p:sp>
      <p:pic>
        <p:nvPicPr>
          <p:cNvPr id="7" name="OpenStaxLogo" descr="openstax college logo">
            <a:extLst>
              <a:ext uri="{FF2B5EF4-FFF2-40B4-BE49-F238E27FC236}">
                <a16:creationId xmlns:a16="http://schemas.microsoft.com/office/drawing/2014/main" id="{54E7441B-5683-4977-8471-BA7A88AAEDFB}"/>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2634851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sclaimer">
            <a:extLst>
              <a:ext uri="{FF2B5EF4-FFF2-40B4-BE49-F238E27FC236}">
                <a16:creationId xmlns:a16="http://schemas.microsoft.com/office/drawing/2014/main" id="{D5072AF1-A908-47A1-8098-7F4B94FED424}"/>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85000" lnSpcReduction="20000"/>
          </a:bodyPr>
          <a:lstStyle/>
          <a:p>
            <a:r>
              <a:rPr lang="en-US" sz="1600" dirty="0"/>
              <a:t>Genes, which are carried on </a:t>
            </a:r>
            <a:r>
              <a:rPr lang="en-US" sz="1600" dirty="0">
                <a:solidFill>
                  <a:srgbClr val="6CB255"/>
                </a:solidFill>
              </a:rPr>
              <a:t>(a)</a:t>
            </a:r>
            <a:r>
              <a:rPr lang="en-US" sz="1600" dirty="0"/>
              <a:t> chromosomes, are linearly organized instructions for making the RNA and protein molecules that are necessary for all of processes of life. The </a:t>
            </a:r>
            <a:r>
              <a:rPr lang="en-US" sz="1600" dirty="0">
                <a:solidFill>
                  <a:srgbClr val="6CB255"/>
                </a:solidFill>
              </a:rPr>
              <a:t>(b)</a:t>
            </a:r>
            <a:r>
              <a:rPr lang="en-US" sz="1600" dirty="0"/>
              <a:t> interleukin-2 protein and </a:t>
            </a:r>
            <a:r>
              <a:rPr lang="en-US" sz="1600" dirty="0">
                <a:solidFill>
                  <a:srgbClr val="6CB255"/>
                </a:solidFill>
              </a:rPr>
              <a:t>(c)</a:t>
            </a:r>
            <a:r>
              <a:rPr lang="en-US" sz="1600" dirty="0"/>
              <a:t> alpha-2u-globulin protein are just two examples of the array of different molecular structures that are encoded by genes. (credit “chromosome: National Human Genome Research Institute; credit “interleukin-2”: </a:t>
            </a:r>
            <a:r>
              <a:rPr lang="en-US" sz="1600" dirty="0" err="1"/>
              <a:t>Ramin</a:t>
            </a:r>
            <a:r>
              <a:rPr lang="en-US" sz="1600" dirty="0"/>
              <a:t> </a:t>
            </a:r>
            <a:r>
              <a:rPr lang="en-US" sz="1600" dirty="0" err="1"/>
              <a:t>Herati</a:t>
            </a:r>
            <a:r>
              <a:rPr lang="en-US" sz="1600" dirty="0"/>
              <a:t>/Created from PDB 1M47 and rendered with </a:t>
            </a:r>
            <a:r>
              <a:rPr lang="en-US" sz="1600" dirty="0" err="1"/>
              <a:t>Pymol</a:t>
            </a:r>
            <a:r>
              <a:rPr lang="en-US" sz="1600" dirty="0"/>
              <a:t>; credit “alpha-2u-globulin”: Darren Logan/rendered with AISMIG)</a:t>
            </a:r>
          </a:p>
        </p:txBody>
      </p:sp>
      <p:pic>
        <p:nvPicPr>
          <p:cNvPr id="2" name="Figure" descr="Molecular models show a DNA double helix that is packed in a chromosome in Part a, and two proteins are shown in Parts b and c."/>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8420" b="-8420"/>
          <a:stretch>
            <a:fillRect/>
          </a:stretch>
        </p:blipFill>
        <p:spPr/>
      </p:pic>
      <p:pic>
        <p:nvPicPr>
          <p:cNvPr id="9" name="OpenStaxLogo" descr="openstax college logo">
            <a:extLst>
              <a:ext uri="{FF2B5EF4-FFF2-40B4-BE49-F238E27FC236}">
                <a16:creationId xmlns:a16="http://schemas.microsoft.com/office/drawing/2014/main" id="{E1F4CDA9-E372-4F24-88A6-08ED91EB1DC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15.1</a:t>
            </a:r>
          </a:p>
        </p:txBody>
      </p:sp>
    </p:spTree>
    <p:extLst>
      <p:ext uri="{BB962C8B-B14F-4D97-AF65-F5344CB8AC3E}">
        <p14:creationId xmlns:p14="http://schemas.microsoft.com/office/powerpoint/2010/main" val="1039996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F13B4198-082C-4132-BC05-04AA294A54B6}"/>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chemeClr val="tx1"/>
                </a:solidFill>
              </a:rPr>
              <a:t>Structures of the 20 amino acids found in proteins are shown. Each amino acid is composed of an amino group ( NH</a:t>
            </a:r>
            <a:r>
              <a:rPr lang="en-US" sz="1600" spc="-6000" baseline="-25000" dirty="0">
                <a:solidFill>
                  <a:schemeClr val="tx1"/>
                </a:solidFill>
              </a:rPr>
              <a:t>3</a:t>
            </a:r>
            <a:r>
              <a:rPr lang="en-US" sz="1600" spc="-6000" baseline="30000" dirty="0">
                <a:solidFill>
                  <a:schemeClr val="tx1"/>
                </a:solidFill>
              </a:rPr>
              <a:t>+ </a:t>
            </a:r>
            <a:r>
              <a:rPr lang="en-US" sz="1600" dirty="0">
                <a:solidFill>
                  <a:schemeClr val="tx1"/>
                </a:solidFill>
              </a:rPr>
              <a:t>  ), a carboxyl group (COO</a:t>
            </a:r>
            <a:r>
              <a:rPr lang="en-US" sz="1600" baseline="30000" dirty="0">
                <a:solidFill>
                  <a:schemeClr val="tx1"/>
                </a:solidFill>
              </a:rPr>
              <a:t>-</a:t>
            </a:r>
            <a:r>
              <a:rPr lang="en-US" sz="1600" dirty="0">
                <a:solidFill>
                  <a:schemeClr val="tx1"/>
                </a:solidFill>
              </a:rPr>
              <a:t>), and a side chain (blue). The side chain may be nonpolar, polar, or charged, as well as large or small. It is the variety of amino acid side chains that gives rise to the incredible variation of protein structure and function.</a:t>
            </a:r>
          </a:p>
        </p:txBody>
      </p:sp>
      <p:pic>
        <p:nvPicPr>
          <p:cNvPr id="2" name="Figure" descr="Structures of the twenty amino acids are given. Six amino acids—glycine, alanine, valine, leucine, methionine, and isoleucine—are non-polar and aliphatic, meaning they do not have a ring. Six amino acids—serine, threonine, cysteine, proline, asparagine, and glutamate—are polar but uncharged. Three amino acids—lysine, arginine, and histidine—are positively charged. Two amino acids, glutamate and aspartate, are negatively charged. Three amino acids—phenylalanine, tyrosine, and tryptophan—are nonpolar and aromatic."/>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9743" b="-19743"/>
          <a:stretch>
            <a:fillRect/>
          </a:stretch>
        </p:blipFill>
        <p:spPr>
          <a:xfrm>
            <a:off x="457200" y="1108075"/>
            <a:ext cx="4032250" cy="5256213"/>
          </a:xfrm>
        </p:spPr>
      </p:pic>
      <p:pic>
        <p:nvPicPr>
          <p:cNvPr id="7" name="OpenStaxLogo" descr="openstax college logo">
            <a:extLst>
              <a:ext uri="{FF2B5EF4-FFF2-40B4-BE49-F238E27FC236}">
                <a16:creationId xmlns:a16="http://schemas.microsoft.com/office/drawing/2014/main" id="{83CAFEC0-4AB7-4922-9B9B-6B63722B048E}"/>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15.2</a:t>
            </a:r>
          </a:p>
        </p:txBody>
      </p:sp>
    </p:spTree>
    <p:extLst>
      <p:ext uri="{BB962C8B-B14F-4D97-AF65-F5344CB8AC3E}">
        <p14:creationId xmlns:p14="http://schemas.microsoft.com/office/powerpoint/2010/main" val="3285096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560639C3-225D-4F8A-8D12-B14AE300D91C}"/>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pic>
        <p:nvPicPr>
          <p:cNvPr id="2" name="Figure" descr="To make a protein, genetic information encoded by the DNA must be transcribed onto an mRNA molecule. The RNA is then processed by splicing to remove exons and by the addition of a 5' cap and a poly-A tail. A ribosome then reads the sequence on the mRNA, and uses this information to string amino acids into a protein."/>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0200" r="-20200"/>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solidFill>
                  <a:schemeClr val="tx1"/>
                </a:solidFill>
              </a:rPr>
              <a:t>Instructions on DNA are transcribed onto messenger RNA. Ribosomes are able to read the genetic information inscribed on a strand of messenger RNA and use this information to string amino acids together into a protein.</a:t>
            </a:r>
          </a:p>
        </p:txBody>
      </p:sp>
      <p:sp>
        <p:nvSpPr>
          <p:cNvPr id="5" name="Figure Number"/>
          <p:cNvSpPr>
            <a:spLocks noGrp="1"/>
          </p:cNvSpPr>
          <p:nvPr>
            <p:ph type="title"/>
          </p:nvPr>
        </p:nvSpPr>
        <p:spPr/>
        <p:txBody>
          <a:bodyPr>
            <a:normAutofit/>
          </a:bodyPr>
          <a:lstStyle/>
          <a:p>
            <a:pPr algn="r"/>
            <a:r>
              <a:rPr lang="en-US" sz="2400" dirty="0">
                <a:solidFill>
                  <a:srgbClr val="6CB255"/>
                </a:solidFill>
              </a:rPr>
              <a:t>Figure 15.3</a:t>
            </a:r>
          </a:p>
        </p:txBody>
      </p:sp>
      <p:pic>
        <p:nvPicPr>
          <p:cNvPr id="7" name="OpenStaxLogo" descr="openstax college logo">
            <a:extLst>
              <a:ext uri="{FF2B5EF4-FFF2-40B4-BE49-F238E27FC236}">
                <a16:creationId xmlns:a16="http://schemas.microsoft.com/office/drawing/2014/main" id="{69FC52D2-7ED0-4118-A603-9D943393C3ED}"/>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1793688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1DBF30A5-2188-4A91-A45F-06F381B79605}"/>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This figure shows the genetic code for translating each nucleotide triplet in mRNA into an amino acid or a termination signal in a nascent protein. (credit: modification of work by NIH)</a:t>
            </a:r>
          </a:p>
        </p:txBody>
      </p:sp>
      <p:pic>
        <p:nvPicPr>
          <p:cNvPr id="2" name="Figure" descr="Figure shows all 64 codons. Sixty-two of these code for amino acids, and three are stop codon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48698" r="-48698"/>
          <a:stretch>
            <a:fillRect/>
          </a:stretch>
        </p:blipFill>
        <p:spPr/>
      </p:pic>
      <p:pic>
        <p:nvPicPr>
          <p:cNvPr id="9" name="OpenStaxLogo" descr="openstax college logo">
            <a:extLst>
              <a:ext uri="{FF2B5EF4-FFF2-40B4-BE49-F238E27FC236}">
                <a16:creationId xmlns:a16="http://schemas.microsoft.com/office/drawing/2014/main" id="{935D9A08-B245-4B6D-8594-6AEF5FE863B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15.4</a:t>
            </a:r>
          </a:p>
        </p:txBody>
      </p:sp>
    </p:spTree>
    <p:extLst>
      <p:ext uri="{BB962C8B-B14F-4D97-AF65-F5344CB8AC3E}">
        <p14:creationId xmlns:p14="http://schemas.microsoft.com/office/powerpoint/2010/main" val="4093385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E7306D25-DFF8-43B6-AC00-BCF321913A87}"/>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The deletion of two nucleotides shifts the reading frame of an mRNA and changes the entire protein message, creating a nonfunctional protein or terminating protein synthesis altogether.</a:t>
            </a:r>
          </a:p>
        </p:txBody>
      </p:sp>
      <p:pic>
        <p:nvPicPr>
          <p:cNvPr id="2" name="Figure" descr="Illustration shows a frameshift mutation in which the reading frame is altered by the deletion of two amino acids."/>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48395" b="-48395"/>
          <a:stretch>
            <a:fillRect/>
          </a:stretch>
        </p:blipFill>
        <p:spPr/>
      </p:pic>
      <p:pic>
        <p:nvPicPr>
          <p:cNvPr id="9" name="OpenStaxLogo" descr="openstax college logo">
            <a:extLst>
              <a:ext uri="{FF2B5EF4-FFF2-40B4-BE49-F238E27FC236}">
                <a16:creationId xmlns:a16="http://schemas.microsoft.com/office/drawing/2014/main" id="{D41B075B-E0EC-4C83-8141-289E4EBF668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15.5</a:t>
            </a:r>
          </a:p>
        </p:txBody>
      </p:sp>
    </p:spTree>
    <p:extLst>
      <p:ext uri="{BB962C8B-B14F-4D97-AF65-F5344CB8AC3E}">
        <p14:creationId xmlns:p14="http://schemas.microsoft.com/office/powerpoint/2010/main" val="3479726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2565EF2A-957F-4CC4-BE2F-A681F19E59C5}"/>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Do you think that a kiwi or a strawberry has more DNA per fruit? (credit “kiwi”: </a:t>
            </a:r>
            <a:r>
              <a:rPr lang="pl-PL" sz="1600" dirty="0"/>
              <a:t>"</a:t>
            </a:r>
            <a:r>
              <a:rPr lang="pl-PL" sz="1600" dirty="0" err="1"/>
              <a:t>Kelbv</a:t>
            </a:r>
            <a:r>
              <a:rPr lang="pl-PL" sz="1600" dirty="0"/>
              <a:t>"/</a:t>
            </a:r>
            <a:r>
              <a:rPr lang="pl-PL" sz="1600" dirty="0" err="1"/>
              <a:t>Flickr</a:t>
            </a:r>
            <a:r>
              <a:rPr lang="pl-PL" sz="1600" dirty="0"/>
              <a:t>; </a:t>
            </a:r>
            <a:r>
              <a:rPr lang="pl-PL" sz="1600" dirty="0" err="1"/>
              <a:t>credit</a:t>
            </a:r>
            <a:r>
              <a:rPr lang="pl-PL" sz="1600" dirty="0"/>
              <a:t>: “</a:t>
            </a:r>
            <a:r>
              <a:rPr lang="pl-PL" sz="1600" dirty="0" err="1"/>
              <a:t>strawberry</a:t>
            </a:r>
            <a:r>
              <a:rPr lang="pl-PL" sz="1600" dirty="0"/>
              <a:t>”: </a:t>
            </a:r>
            <a:r>
              <a:rPr lang="pl-PL" sz="1600" dirty="0" err="1"/>
              <a:t>Alisdair</a:t>
            </a:r>
            <a:r>
              <a:rPr lang="pl-PL" sz="1600" dirty="0"/>
              <a:t> </a:t>
            </a:r>
            <a:r>
              <a:rPr lang="pl-PL" sz="1600" dirty="0" err="1"/>
              <a:t>McDiarmid</a:t>
            </a:r>
            <a:r>
              <a:rPr lang="pl-PL" sz="1600" dirty="0"/>
              <a:t>)</a:t>
            </a:r>
            <a:endParaRPr lang="en-US" sz="1600" dirty="0"/>
          </a:p>
        </p:txBody>
      </p:sp>
      <p:pic>
        <p:nvPicPr>
          <p:cNvPr id="2" name="Figure" descr="Photographs show a thin slice of a green kiwi fruit and a bowl of strawberri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411" b="-1411"/>
          <a:stretch>
            <a:fillRect/>
          </a:stretch>
        </p:blipFill>
        <p:spPr/>
      </p:pic>
      <p:pic>
        <p:nvPicPr>
          <p:cNvPr id="9" name="OpenStaxLogo" descr="openstax college logo">
            <a:extLst>
              <a:ext uri="{FF2B5EF4-FFF2-40B4-BE49-F238E27FC236}">
                <a16:creationId xmlns:a16="http://schemas.microsoft.com/office/drawing/2014/main" id="{610A8B07-1A26-4BAB-B57F-F96E149CEF2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15.6</a:t>
            </a:r>
          </a:p>
        </p:txBody>
      </p:sp>
    </p:spTree>
    <p:extLst>
      <p:ext uri="{BB962C8B-B14F-4D97-AF65-F5344CB8AC3E}">
        <p14:creationId xmlns:p14="http://schemas.microsoft.com/office/powerpoint/2010/main" val="3090311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06549597-B1C3-4693-A78B-1492DAD54B27}"/>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The </a:t>
            </a:r>
            <a:r>
              <a:rPr lang="en-US" sz="1600" i="1" dirty="0" err="1"/>
              <a:t>σ</a:t>
            </a:r>
            <a:r>
              <a:rPr lang="en-US" sz="1600" dirty="0"/>
              <a:t> subunit of prokaryotic RNA polymerase recognizes consensus sequences found in the promoter region upstream of the transcription start sight. The </a:t>
            </a:r>
            <a:r>
              <a:rPr lang="en-US" sz="1600" i="1" dirty="0" err="1"/>
              <a:t>σ</a:t>
            </a:r>
            <a:r>
              <a:rPr lang="en-US" sz="1600" dirty="0"/>
              <a:t> subunit dissociates from the polymerase after transcription has been initiated.</a:t>
            </a:r>
          </a:p>
        </p:txBody>
      </p:sp>
      <p:pic>
        <p:nvPicPr>
          <p:cNvPr id="2" name="Figure" descr="Illustration shows the σ subunit of RNA polymerase bound to two consensus sequences that are 10 and 35 bases upstream of the transcription start site. RNA polymerase is bound to σ."/>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451" r="-1451"/>
          <a:stretch>
            <a:fillRect/>
          </a:stretch>
        </p:blipFill>
        <p:spPr/>
      </p:pic>
      <p:pic>
        <p:nvPicPr>
          <p:cNvPr id="9" name="OpenStaxLogo" descr="openstax college logo">
            <a:extLst>
              <a:ext uri="{FF2B5EF4-FFF2-40B4-BE49-F238E27FC236}">
                <a16:creationId xmlns:a16="http://schemas.microsoft.com/office/drawing/2014/main" id="{381CF6D8-57C9-4E51-8916-9AC8504EAD5A}"/>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15.7</a:t>
            </a:r>
          </a:p>
        </p:txBody>
      </p:sp>
    </p:spTree>
    <p:extLst>
      <p:ext uri="{BB962C8B-B14F-4D97-AF65-F5344CB8AC3E}">
        <p14:creationId xmlns:p14="http://schemas.microsoft.com/office/powerpoint/2010/main" val="3877918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042ABB22-B94E-495F-B720-80F74254CF0D}"/>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During elongation, the prokaryotic RNA polymerase tracks along the DNA template, synthesizes mRNA in the 5' to 3' direction, and unwinds and rewinds the DNA as it is read.</a:t>
            </a:r>
          </a:p>
        </p:txBody>
      </p:sp>
      <p:pic>
        <p:nvPicPr>
          <p:cNvPr id="2" name="Figure" descr="Figure_15_03_02.png"/>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4022" b="-4022"/>
          <a:stretch>
            <a:fillRect/>
          </a:stretch>
        </p:blipFill>
        <p:spPr/>
      </p:pic>
      <p:pic>
        <p:nvPicPr>
          <p:cNvPr id="9" name="OpenStaxLogo" descr="openstax college logo">
            <a:extLst>
              <a:ext uri="{FF2B5EF4-FFF2-40B4-BE49-F238E27FC236}">
                <a16:creationId xmlns:a16="http://schemas.microsoft.com/office/drawing/2014/main" id="{733582D5-1605-40D4-A018-0EF4EBFE50D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15.8</a:t>
            </a:r>
          </a:p>
        </p:txBody>
      </p:sp>
    </p:spTree>
    <p:extLst>
      <p:ext uri="{BB962C8B-B14F-4D97-AF65-F5344CB8AC3E}">
        <p14:creationId xmlns:p14="http://schemas.microsoft.com/office/powerpoint/2010/main" val="7201888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355</TotalTime>
  <Words>1681</Words>
  <Application>Microsoft Office PowerPoint</Application>
  <PresentationFormat>On-screen Show (4:3)</PresentationFormat>
  <Paragraphs>51</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Arial Black</vt:lpstr>
      <vt:lpstr>Calibri</vt:lpstr>
      <vt:lpstr>Essential</vt:lpstr>
      <vt:lpstr>Biology</vt:lpstr>
      <vt:lpstr>Figure 15.1</vt:lpstr>
      <vt:lpstr>Figure 15.2</vt:lpstr>
      <vt:lpstr>Figure 15.3</vt:lpstr>
      <vt:lpstr>Figure 15.4</vt:lpstr>
      <vt:lpstr>Figure 15.5</vt:lpstr>
      <vt:lpstr>Figure 15.6</vt:lpstr>
      <vt:lpstr>Figure 15.7</vt:lpstr>
      <vt:lpstr>Figure 15.8</vt:lpstr>
      <vt:lpstr>Figure 15.9</vt:lpstr>
      <vt:lpstr>Figure 15.10</vt:lpstr>
      <vt:lpstr>Figure 15.11</vt:lpstr>
      <vt:lpstr>Figure 15.12</vt:lpstr>
      <vt:lpstr>Figure 15.13</vt:lpstr>
      <vt:lpstr>Figure 15.14</vt:lpstr>
      <vt:lpstr>Figure 15.15</vt:lpstr>
      <vt:lpstr>Figure 15.16</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Biology - Chapter 15 - GENES AND PROTEINS</dc:title>
  <dc:creator>Spuddy McSpare</dc:creator>
  <cp:lastModifiedBy>Conversion_02</cp:lastModifiedBy>
  <cp:revision>69</cp:revision>
  <dcterms:created xsi:type="dcterms:W3CDTF">2012-06-04T02:13:36Z</dcterms:created>
  <dcterms:modified xsi:type="dcterms:W3CDTF">2017-09-19T13:37:21Z</dcterms:modified>
</cp:coreProperties>
</file>