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1"/>
  </p:notesMasterIdLst>
  <p:handoutMasterIdLst>
    <p:handoutMasterId r:id="rId32"/>
  </p:handoutMasterIdLst>
  <p:sldIdLst>
    <p:sldId id="256" r:id="rId2"/>
    <p:sldId id="277" r:id="rId3"/>
    <p:sldId id="280" r:id="rId4"/>
    <p:sldId id="282" r:id="rId5"/>
    <p:sldId id="279" r:id="rId6"/>
    <p:sldId id="281" r:id="rId7"/>
    <p:sldId id="283" r:id="rId8"/>
    <p:sldId id="286" r:id="rId9"/>
    <p:sldId id="285" r:id="rId10"/>
    <p:sldId id="287" r:id="rId11"/>
    <p:sldId id="289" r:id="rId12"/>
    <p:sldId id="290" r:id="rId13"/>
    <p:sldId id="288" r:id="rId14"/>
    <p:sldId id="292" r:id="rId15"/>
    <p:sldId id="293" r:id="rId16"/>
    <p:sldId id="291" r:id="rId17"/>
    <p:sldId id="294" r:id="rId18"/>
    <p:sldId id="284" r:id="rId19"/>
    <p:sldId id="295" r:id="rId20"/>
    <p:sldId id="296" r:id="rId21"/>
    <p:sldId id="298" r:id="rId22"/>
    <p:sldId id="300" r:id="rId23"/>
    <p:sldId id="299" r:id="rId24"/>
    <p:sldId id="301" r:id="rId25"/>
    <p:sldId id="303" r:id="rId26"/>
    <p:sldId id="297" r:id="rId27"/>
    <p:sldId id="304" r:id="rId28"/>
    <p:sldId id="302"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14" autoAdjust="0"/>
  </p:normalViewPr>
  <p:slideViewPr>
    <p:cSldViewPr snapToGrid="0" snapToObjects="1">
      <p:cViewPr varScale="1">
        <p:scale>
          <a:sx n="108" d="100"/>
          <a:sy n="108" d="100"/>
        </p:scale>
        <p:origin x="170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D40E6-29B1-4156-817F-8991BFC4540A}"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F8979-9095-4901-BD73-D92CBA024603}" type="slidenum">
              <a:rPr lang="en-US" smtClean="0"/>
              <a:t>‹#›</a:t>
            </a:fld>
            <a:endParaRPr lang="en-US"/>
          </a:p>
        </p:txBody>
      </p:sp>
    </p:spTree>
    <p:extLst>
      <p:ext uri="{BB962C8B-B14F-4D97-AF65-F5344CB8AC3E}">
        <p14:creationId xmlns:p14="http://schemas.microsoft.com/office/powerpoint/2010/main" val="48800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penStaxLogo" descr="openstax college logo">
            <a:extLst>
              <a:ext uri="{FF2B5EF4-FFF2-40B4-BE49-F238E27FC236}">
                <a16:creationId xmlns:a16="http://schemas.microsoft.com/office/drawing/2014/main" id="{FD2096F3-452F-4221-9901-175064368D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7" name="Figure" descr="Biology">
            <a:extLst>
              <a:ext uri="{FF2B5EF4-FFF2-40B4-BE49-F238E27FC236}">
                <a16:creationId xmlns:a16="http://schemas.microsoft.com/office/drawing/2014/main" id="{EE8EE7B1-AEF0-456C-A44D-640D3A8AC4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24 FUNGI</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1287732F-197C-4C97-BADE-4717C2C4AB02}"/>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C8771B-12E2-47DE-AA0F-752B64A2688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bright field light micrograph shows the release of spores from a sporangium at the end of a hypha called a </a:t>
            </a:r>
            <a:r>
              <a:rPr lang="en-US" sz="1600" dirty="0" err="1"/>
              <a:t>sporangiophore</a:t>
            </a:r>
            <a:r>
              <a:rPr lang="en-US" sz="1600" dirty="0"/>
              <a:t>. The organism is a </a:t>
            </a:r>
            <a:r>
              <a:rPr lang="en-US" sz="1600" i="1" dirty="0" err="1"/>
              <a:t>Mucor</a:t>
            </a:r>
            <a:r>
              <a:rPr lang="en-US" sz="1600" i="1" dirty="0"/>
              <a:t> </a:t>
            </a:r>
            <a:r>
              <a:rPr lang="en-US" sz="1600" dirty="0"/>
              <a:t>sp. fungus, a mold often found indoors. (credit: modification of work by Dr. Lucille Georg, CDC; scale-bar data from Matt Russell)</a:t>
            </a:r>
          </a:p>
        </p:txBody>
      </p:sp>
      <p:pic>
        <p:nvPicPr>
          <p:cNvPr id="2" name="Figure" descr="Micrograph shows several long, thread-like hyphae stained blue. One hypha has a round sporangium, about 35 microns in diameter, at the tip. The sporangium is dark blue at the neck, and grainy white–blue elsewhere. Spores that have already been released appear as small white ov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553" r="-28553"/>
          <a:stretch>
            <a:fillRect/>
          </a:stretch>
        </p:blipFill>
        <p:spPr/>
      </p:pic>
      <p:pic>
        <p:nvPicPr>
          <p:cNvPr id="9" name="OpenStaxLogo" descr="openstax college logo">
            <a:extLst>
              <a:ext uri="{FF2B5EF4-FFF2-40B4-BE49-F238E27FC236}">
                <a16:creationId xmlns:a16="http://schemas.microsoft.com/office/drawing/2014/main" id="{846AA942-36D5-404B-9C71-E13B2854C9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24.9</a:t>
            </a:r>
          </a:p>
        </p:txBody>
      </p:sp>
    </p:spTree>
    <p:extLst>
      <p:ext uri="{BB962C8B-B14F-4D97-AF65-F5344CB8AC3E}">
        <p14:creationId xmlns:p14="http://schemas.microsoft.com/office/powerpoint/2010/main" val="46397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C2466AC-5A7E-4E08-A2D5-87EE918281C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t>
            </a:r>
            <a:r>
              <a:rPr lang="en-US" sz="1600" dirty="0" err="1">
                <a:solidFill>
                  <a:schemeClr val="tx1"/>
                </a:solidFill>
              </a:rPr>
              <a:t>chytrid</a:t>
            </a:r>
            <a:r>
              <a:rPr lang="en-US" sz="1600" dirty="0">
                <a:solidFill>
                  <a:schemeClr val="tx1"/>
                </a:solidFill>
              </a:rPr>
              <a:t> </a:t>
            </a:r>
            <a:r>
              <a:rPr lang="en-US" sz="1600" i="1" dirty="0" err="1">
                <a:solidFill>
                  <a:schemeClr val="tx1"/>
                </a:solidFill>
              </a:rPr>
              <a:t>Batrachochytrium</a:t>
            </a:r>
            <a:r>
              <a:rPr lang="en-US" sz="1600" i="1" dirty="0">
                <a:solidFill>
                  <a:schemeClr val="tx1"/>
                </a:solidFill>
              </a:rPr>
              <a:t> </a:t>
            </a:r>
            <a:r>
              <a:rPr lang="en-US" sz="1600" i="1" dirty="0" err="1">
                <a:solidFill>
                  <a:schemeClr val="tx1"/>
                </a:solidFill>
              </a:rPr>
              <a:t>dendrobatidis</a:t>
            </a:r>
            <a:r>
              <a:rPr lang="en-US" sz="1600" i="1" dirty="0">
                <a:solidFill>
                  <a:schemeClr val="tx1"/>
                </a:solidFill>
              </a:rPr>
              <a:t> </a:t>
            </a:r>
            <a:r>
              <a:rPr lang="en-US" sz="1600" dirty="0">
                <a:solidFill>
                  <a:schemeClr val="tx1"/>
                </a:solidFill>
              </a:rPr>
              <a:t>is seen in these light micrographs as transparent spheres growing on (a) a freshwater arthropod and (b) algae. This </a:t>
            </a:r>
            <a:r>
              <a:rPr lang="en-US" sz="1600" dirty="0" err="1">
                <a:solidFill>
                  <a:schemeClr val="tx1"/>
                </a:solidFill>
              </a:rPr>
              <a:t>chytrid</a:t>
            </a:r>
            <a:r>
              <a:rPr lang="en-US" sz="1600" dirty="0">
                <a:solidFill>
                  <a:schemeClr val="tx1"/>
                </a:solidFill>
              </a:rPr>
              <a:t> causes skin diseases in many species of amphibians, resulting in species decline and extinction. (credit: modification of work by Johnson ML, </a:t>
            </a:r>
            <a:r>
              <a:rPr lang="en-US" sz="1600" dirty="0" err="1">
                <a:solidFill>
                  <a:schemeClr val="tx1"/>
                </a:solidFill>
              </a:rPr>
              <a:t>Speare</a:t>
            </a:r>
            <a:r>
              <a:rPr lang="en-US" sz="1600" dirty="0">
                <a:solidFill>
                  <a:schemeClr val="tx1"/>
                </a:solidFill>
              </a:rPr>
              <a:t> R., CDC)</a:t>
            </a:r>
          </a:p>
        </p:txBody>
      </p:sp>
      <p:pic>
        <p:nvPicPr>
          <p:cNvPr id="2" name="Figure" descr="Micrograph A shows an arthropod, which is a teardrop-shaped transparent organism about 90 microns across and 120 microns long. Tentacle-like appendages jut out from the front, wide end of the organism, and clusters of cilia-like appendages just out from either side and the back. Transparent oval organisms about 20 microns across cling to the arthropod. Micrograph B shows a similar oval transparent organisms clinging to rod-shaped algae about 5 microns across and 200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330" r="-1233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19D0C977-A79C-49E0-A22D-35517250F5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24.10</a:t>
            </a:r>
          </a:p>
        </p:txBody>
      </p:sp>
    </p:spTree>
    <p:extLst>
      <p:ext uri="{BB962C8B-B14F-4D97-AF65-F5344CB8AC3E}">
        <p14:creationId xmlns:p14="http://schemas.microsoft.com/office/powerpoint/2010/main" val="427288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AD0F6B-E21C-4F3C-AE9B-BF188449755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asexual and sexual life cycles of zygomycetes are shown. In the asexual life cycle, 1n spores undergo mitosis to form long chains of cells called mycelia. Germination results in the formation of more spores. In the sexual life cycle, spores germinate to form mycelia with two different mating types: plus and minus. If the plus and minus mating types are in close proximity, extensions called gametangia form between them. In a process called plasmogamy, the gametangia fuse to form a zygosporangium with multiple haploid nuclei. A thick, protective coat forms around the zygosporangium. In a process called karyogamy, the nuclei fuse to form a zygote with multiple diploid (2n) nuclei. The zygote undergoes meiosis and germination. A sporangium grows on a short stalk. Haploid spores are formed inside. The spores germina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637" b="-663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err="1">
                <a:solidFill>
                  <a:srgbClr val="000000"/>
                </a:solidFill>
              </a:rPr>
              <a:t>Zygomycetes</a:t>
            </a:r>
            <a:r>
              <a:rPr lang="en-US" sz="1600" dirty="0">
                <a:solidFill>
                  <a:srgbClr val="000000"/>
                </a:solidFill>
              </a:rPr>
              <a:t> have asexual and asexual life cycles. In the sexual life cycle, plus and </a:t>
            </a:r>
            <a:r>
              <a:rPr lang="pl-PL" sz="1600" dirty="0">
                <a:solidFill>
                  <a:srgbClr val="000000"/>
                </a:solidFill>
              </a:rPr>
              <a:t>minus </a:t>
            </a:r>
            <a:r>
              <a:rPr lang="pl-PL" sz="1600" dirty="0" err="1">
                <a:solidFill>
                  <a:srgbClr val="000000"/>
                </a:solidFill>
              </a:rPr>
              <a:t>mating</a:t>
            </a:r>
            <a:r>
              <a:rPr lang="pl-PL" sz="1600" dirty="0">
                <a:solidFill>
                  <a:srgbClr val="000000"/>
                </a:solidFill>
              </a:rPr>
              <a:t> </a:t>
            </a:r>
            <a:r>
              <a:rPr lang="pl-PL" sz="1600" dirty="0" err="1">
                <a:solidFill>
                  <a:srgbClr val="000000"/>
                </a:solidFill>
              </a:rPr>
              <a:t>types</a:t>
            </a:r>
            <a:r>
              <a:rPr lang="pl-PL" sz="1600" dirty="0">
                <a:solidFill>
                  <a:srgbClr val="000000"/>
                </a:solidFill>
              </a:rPr>
              <a:t> </a:t>
            </a:r>
            <a:r>
              <a:rPr lang="pl-PL" sz="1600" dirty="0" err="1">
                <a:solidFill>
                  <a:srgbClr val="000000"/>
                </a:solidFill>
              </a:rPr>
              <a:t>conjugate</a:t>
            </a:r>
            <a:r>
              <a:rPr lang="pl-PL" sz="1600" dirty="0">
                <a:solidFill>
                  <a:srgbClr val="000000"/>
                </a:solidFill>
              </a:rPr>
              <a:t> to form a </a:t>
            </a:r>
            <a:r>
              <a:rPr lang="pl-PL" sz="1600" dirty="0" err="1">
                <a:solidFill>
                  <a:srgbClr val="000000"/>
                </a:solidFill>
              </a:rPr>
              <a:t>zygosporangium</a:t>
            </a:r>
            <a:r>
              <a:rPr lang="pl-PL"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24.11</a:t>
            </a:r>
          </a:p>
        </p:txBody>
      </p:sp>
      <p:pic>
        <p:nvPicPr>
          <p:cNvPr id="7" name="OpenStaxLogo" descr="openstax college logo">
            <a:extLst>
              <a:ext uri="{FF2B5EF4-FFF2-40B4-BE49-F238E27FC236}">
                <a16:creationId xmlns:a16="http://schemas.microsoft.com/office/drawing/2014/main" id="{17A336CD-1695-4C0A-BB9B-BC02062D1F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6394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A1980F-D01B-412A-9350-413AEABD1B0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Sporangia grow at the end of stalks, which appear as </a:t>
            </a:r>
            <a:r>
              <a:rPr lang="en-US" sz="1600" dirty="0">
                <a:solidFill>
                  <a:srgbClr val="6CB255"/>
                </a:solidFill>
              </a:rPr>
              <a:t>(a)</a:t>
            </a:r>
            <a:r>
              <a:rPr lang="en-US" sz="1600" dirty="0"/>
              <a:t> white fuzz seen on this bread mold, </a:t>
            </a:r>
            <a:r>
              <a:rPr lang="en-US" sz="1600" i="1" dirty="0" err="1"/>
              <a:t>Rhizopus</a:t>
            </a:r>
            <a:r>
              <a:rPr lang="en-US" sz="1600" i="1" dirty="0"/>
              <a:t> </a:t>
            </a:r>
            <a:r>
              <a:rPr lang="en-US" sz="1600" i="1" dirty="0" err="1"/>
              <a:t>stolonifer</a:t>
            </a:r>
            <a:r>
              <a:rPr lang="en-US" sz="1600" dirty="0"/>
              <a:t>. The </a:t>
            </a:r>
            <a:r>
              <a:rPr lang="en-US" sz="1600" dirty="0">
                <a:solidFill>
                  <a:srgbClr val="6CB255"/>
                </a:solidFill>
              </a:rPr>
              <a:t>(b)</a:t>
            </a:r>
            <a:r>
              <a:rPr lang="en-US" sz="1600" dirty="0"/>
              <a:t> tips of bread mold are the spore-containing sporangia. (credit b: modification of work by “</a:t>
            </a:r>
            <a:r>
              <a:rPr lang="en-US" sz="1600" dirty="0" err="1"/>
              <a:t>polandeze</a:t>
            </a:r>
            <a:r>
              <a:rPr lang="en-US" sz="1600" dirty="0"/>
              <a:t>”/Flickr)</a:t>
            </a:r>
          </a:p>
        </p:txBody>
      </p:sp>
      <p:pic>
        <p:nvPicPr>
          <p:cNvPr id="2" name="Figure" descr="The photo shows a thick layer of green mold growing on bread. Fuzzy white projections grow from the mol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045" b="-7045"/>
          <a:stretch>
            <a:fillRect/>
          </a:stretch>
        </p:blipFill>
        <p:spPr/>
      </p:pic>
      <p:pic>
        <p:nvPicPr>
          <p:cNvPr id="9" name="OpenStaxLogo" descr="openstax college logo">
            <a:extLst>
              <a:ext uri="{FF2B5EF4-FFF2-40B4-BE49-F238E27FC236}">
                <a16:creationId xmlns:a16="http://schemas.microsoft.com/office/drawing/2014/main" id="{9A60D2CF-2FEA-4466-BB2C-0C0B7CC863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24.12</a:t>
            </a:r>
          </a:p>
        </p:txBody>
      </p:sp>
    </p:spTree>
    <p:extLst>
      <p:ext uri="{BB962C8B-B14F-4D97-AF65-F5344CB8AC3E}">
        <p14:creationId xmlns:p14="http://schemas.microsoft.com/office/powerpoint/2010/main" val="389245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EFB216-1BEF-4759-AA83-6E22404BC40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lifecycle of an </a:t>
            </a:r>
            <a:r>
              <a:rPr lang="en-US" sz="1600" dirty="0" err="1">
                <a:solidFill>
                  <a:schemeClr val="tx1"/>
                </a:solidFill>
              </a:rPr>
              <a:t>ascomycete</a:t>
            </a:r>
            <a:r>
              <a:rPr lang="en-US" sz="1600" dirty="0">
                <a:solidFill>
                  <a:schemeClr val="tx1"/>
                </a:solidFill>
              </a:rPr>
              <a:t> is characterized by the production of </a:t>
            </a:r>
            <a:r>
              <a:rPr lang="en-US" sz="1600" dirty="0" err="1">
                <a:solidFill>
                  <a:schemeClr val="tx1"/>
                </a:solidFill>
              </a:rPr>
              <a:t>asci</a:t>
            </a:r>
            <a:r>
              <a:rPr lang="en-US" sz="1600" dirty="0">
                <a:solidFill>
                  <a:schemeClr val="tx1"/>
                </a:solidFill>
              </a:rPr>
              <a:t> during the sexual phase. The haploid phase is the predominant phase of the life cycle.</a:t>
            </a:r>
          </a:p>
        </p:txBody>
      </p:sp>
      <p:pic>
        <p:nvPicPr>
          <p:cNvPr id="2" name="Figure" descr="Ascomycetes have both sexual and asexual life cycles. In the asexual life cycle, the haploid (1n) mycelium branches into a chain of cells called the conidiophore. Spores bud from the end of the conidiophore and germinate to form more mycelia. In the sexual life cycle, a round structure called an antheridium buds from the male strain, and a similar structure called the ascogonium buds from the female strain. In a process called plasmogamy, the ascogonium and antheridium fuse to form a cell with multiple haploid nuclei. Mitosis and cell division result in the growth of many hyphae, which form a fruiting body called the ascocarp. The hyphae are dikaryotic, meaning they have two haploid nuclei. Asci form at the tips of these hyphae. In a process called karyogamy, the nuclei in the asci fuse to form a diploid (2n) zygote. The zygote undergoes meiosis without cell division, resulting in an ascus with four 1n nuclei arranged in a row. Each nucleus undergoes mitosis, resulting in eight ascospores, which are also arranged in a row at the tip of the hyphae. Dispersal and germination results in the growth of new mycel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07" b="-1307"/>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F752FABE-DDB4-4F8D-94E8-452CD79867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24.13</a:t>
            </a:r>
          </a:p>
        </p:txBody>
      </p:sp>
    </p:spTree>
    <p:extLst>
      <p:ext uri="{BB962C8B-B14F-4D97-AF65-F5344CB8AC3E}">
        <p14:creationId xmlns:p14="http://schemas.microsoft.com/office/powerpoint/2010/main" val="74269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84FA49E-7218-481A-A841-4880639A4A1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Micrograph shows asci, which appear as multiple, sphere-like shapes fused together into a structure about 7 microns across, and ascospores, which are small, light blue ovals about two microns wide by three microns long released from the asc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58" r="-755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bright field light micrograph shows </a:t>
            </a:r>
            <a:r>
              <a:rPr lang="en-US" sz="1600" dirty="0" err="1">
                <a:solidFill>
                  <a:srgbClr val="000000"/>
                </a:solidFill>
              </a:rPr>
              <a:t>ascospores</a:t>
            </a:r>
            <a:r>
              <a:rPr lang="en-US" sz="1600" dirty="0">
                <a:solidFill>
                  <a:srgbClr val="000000"/>
                </a:solidFill>
              </a:rPr>
              <a:t> being released from </a:t>
            </a:r>
            <a:r>
              <a:rPr lang="en-US" sz="1600" dirty="0" err="1">
                <a:solidFill>
                  <a:srgbClr val="000000"/>
                </a:solidFill>
              </a:rPr>
              <a:t>asci</a:t>
            </a:r>
            <a:r>
              <a:rPr lang="en-US" sz="1600" dirty="0">
                <a:solidFill>
                  <a:srgbClr val="000000"/>
                </a:solidFill>
              </a:rPr>
              <a:t> in the fungus </a:t>
            </a:r>
            <a:r>
              <a:rPr lang="en-US" sz="1600" i="1" dirty="0" err="1">
                <a:solidFill>
                  <a:srgbClr val="000000"/>
                </a:solidFill>
              </a:rPr>
              <a:t>Talaromyces</a:t>
            </a:r>
            <a:r>
              <a:rPr lang="en-US" sz="1600" i="1" dirty="0">
                <a:solidFill>
                  <a:srgbClr val="000000"/>
                </a:solidFill>
              </a:rPr>
              <a:t> </a:t>
            </a:r>
            <a:r>
              <a:rPr lang="en-US" sz="1600" i="1" dirty="0" err="1">
                <a:solidFill>
                  <a:srgbClr val="000000"/>
                </a:solidFill>
              </a:rPr>
              <a:t>flavus</a:t>
            </a:r>
            <a:r>
              <a:rPr lang="en-US" sz="1600" i="1" dirty="0">
                <a:solidFill>
                  <a:srgbClr val="000000"/>
                </a:solidFill>
              </a:rPr>
              <a:t> </a:t>
            </a:r>
            <a:r>
              <a:rPr lang="en-US" sz="1600" dirty="0">
                <a:solidFill>
                  <a:srgbClr val="000000"/>
                </a:solidFill>
              </a:rPr>
              <a:t>var. </a:t>
            </a:r>
            <a:r>
              <a:rPr lang="en-US" sz="1600" i="1" dirty="0" err="1">
                <a:solidFill>
                  <a:srgbClr val="000000"/>
                </a:solidFill>
              </a:rPr>
              <a:t>flavus</a:t>
            </a:r>
            <a:r>
              <a:rPr lang="en-US" sz="1600" dirty="0">
                <a:solidFill>
                  <a:srgbClr val="000000"/>
                </a:solidFill>
              </a:rPr>
              <a:t>. (credit: modification of work by Dr. Lucille Georg, CDC;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24.14</a:t>
            </a:r>
          </a:p>
        </p:txBody>
      </p:sp>
      <p:pic>
        <p:nvPicPr>
          <p:cNvPr id="7" name="OpenStaxLogo" descr="openstax college logo">
            <a:extLst>
              <a:ext uri="{FF2B5EF4-FFF2-40B4-BE49-F238E27FC236}">
                <a16:creationId xmlns:a16="http://schemas.microsoft.com/office/drawing/2014/main" id="{6E0115BC-E6F2-43E0-9F98-2955B7881E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67969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F1814E-7E0E-426B-A1F7-EEC5009FA3C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The fruiting bodies of a </a:t>
            </a:r>
            <a:r>
              <a:rPr lang="en-US" sz="1600" dirty="0" err="1"/>
              <a:t>basidiomycete</a:t>
            </a:r>
            <a:r>
              <a:rPr lang="en-US" sz="1600" dirty="0"/>
              <a:t> form a ring in a meadow, commonly called “fairy ring.” The best-known fairy ring fungus has the scientific name </a:t>
            </a:r>
            <a:r>
              <a:rPr lang="en-US" sz="1600" i="1" dirty="0" err="1"/>
              <a:t>Marasmius</a:t>
            </a:r>
            <a:r>
              <a:rPr lang="en-US" sz="1600" i="1" dirty="0"/>
              <a:t> </a:t>
            </a:r>
            <a:r>
              <a:rPr lang="en-US" sz="1600" i="1" dirty="0" err="1"/>
              <a:t>oreades</a:t>
            </a:r>
            <a:r>
              <a:rPr lang="en-US" sz="1600" dirty="0"/>
              <a:t>. The body of this fungus, its mycelium, is underground and grows outward in a circle. As it grows, the mycelium depletes the soil of nitrogen, causing the mycelia to grow away from the center and leading to the “fairy ring” of fruiting bodies where there is adequate soil nitrogen. (Credit: “</a:t>
            </a:r>
            <a:r>
              <a:rPr lang="en-US" sz="1600" dirty="0" err="1"/>
              <a:t>Cropcircles</a:t>
            </a:r>
            <a:r>
              <a:rPr lang="en-US" sz="1600" dirty="0"/>
              <a:t>”/Wikipedia Commons)</a:t>
            </a:r>
          </a:p>
        </p:txBody>
      </p:sp>
      <p:pic>
        <p:nvPicPr>
          <p:cNvPr id="2" name="Figure" descr="Photo shows toadstools growing in a ring on a la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0348D73C-CAAA-4B24-B733-7F8984E5B4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24.15</a:t>
            </a:r>
          </a:p>
        </p:txBody>
      </p:sp>
    </p:spTree>
    <p:extLst>
      <p:ext uri="{BB962C8B-B14F-4D97-AF65-F5344CB8AC3E}">
        <p14:creationId xmlns:p14="http://schemas.microsoft.com/office/powerpoint/2010/main" val="428004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DCE42F-AD7A-4187-8BCB-A439C2A7FFE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lifecycle of a </a:t>
            </a:r>
            <a:r>
              <a:rPr lang="en-US" sz="1600" dirty="0" err="1">
                <a:solidFill>
                  <a:srgbClr val="000000"/>
                </a:solidFill>
              </a:rPr>
              <a:t>basidiomycete</a:t>
            </a:r>
            <a:r>
              <a:rPr lang="en-US" sz="1600" dirty="0">
                <a:solidFill>
                  <a:srgbClr val="000000"/>
                </a:solidFill>
              </a:rPr>
              <a:t> alternates generation with a prolonged stage in which two nuclei (</a:t>
            </a:r>
            <a:r>
              <a:rPr lang="en-US" sz="1600" dirty="0" err="1">
                <a:solidFill>
                  <a:srgbClr val="000000"/>
                </a:solidFill>
              </a:rPr>
              <a:t>dikaryon</a:t>
            </a:r>
            <a:r>
              <a:rPr lang="en-US" sz="1600" dirty="0">
                <a:solidFill>
                  <a:srgbClr val="000000"/>
                </a:solidFill>
              </a:rPr>
              <a:t>) are present in the hyphae.</a:t>
            </a:r>
          </a:p>
        </p:txBody>
      </p:sp>
      <p:pic>
        <p:nvPicPr>
          <p:cNvPr id="2" name="Figure" descr="The life cycle of basidiomycetes, better known as mushrooms, is shown. Basidiomycetes have a sexual life cycle that begins with the germination of 1n basidiospores into mycelia with plus and minus mating types. In a process called plasmogamy, the plus and minus mycelia form a dikaryotic mycelium. Under the right conditions, the dikaryotic mycelium grows into a basdiocarp, or mushroom. Gills on the underside of the mushroom cap contain cells called basidia. The basidia undergo karyogamy to form a 2n zygote. The zygote undergoes meiosis to form cells with four haploid (1n) nuclei. Cell division results in four basidiospores. Dispersal and germination of basidiospores ends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75" b="-297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BC38340C-E676-4C99-A935-A57B6B2F84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24.16</a:t>
            </a:r>
          </a:p>
        </p:txBody>
      </p:sp>
    </p:spTree>
    <p:extLst>
      <p:ext uri="{BB962C8B-B14F-4D97-AF65-F5344CB8AC3E}">
        <p14:creationId xmlns:p14="http://schemas.microsoft.com/office/powerpoint/2010/main" val="58761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C295BDD-0FC3-46ED-96BD-58AD311B040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Aspergillus</a:t>
            </a:r>
            <a:r>
              <a:rPr lang="en-US" sz="1600" i="1" dirty="0"/>
              <a:t> </a:t>
            </a:r>
            <a:r>
              <a:rPr lang="en-US" sz="1600" i="1" dirty="0" err="1"/>
              <a:t>niger</a:t>
            </a:r>
            <a:r>
              <a:rPr lang="en-US" sz="1600" i="1" dirty="0"/>
              <a:t> </a:t>
            </a:r>
            <a:r>
              <a:rPr lang="en-US" sz="1600" dirty="0"/>
              <a:t>is an imperfect fungus commonly found as a food contaminant. The spherical structure in this light micrograph is a conidiophore. (credit: modification of work by Dr. Lucille Georg, CDC; scale-bar data from Matt Russell)</a:t>
            </a:r>
          </a:p>
        </p:txBody>
      </p:sp>
      <p:pic>
        <p:nvPicPr>
          <p:cNvPr id="2" name="Figure" descr="Micrograph shows Aspergillus mycelia, which look like long threads, and a spherical conidiophore about 40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823" r="-29823"/>
          <a:stretch>
            <a:fillRect/>
          </a:stretch>
        </p:blipFill>
        <p:spPr/>
      </p:pic>
      <p:pic>
        <p:nvPicPr>
          <p:cNvPr id="9" name="OpenStaxLogo" descr="openstax college logo">
            <a:extLst>
              <a:ext uri="{FF2B5EF4-FFF2-40B4-BE49-F238E27FC236}">
                <a16:creationId xmlns:a16="http://schemas.microsoft.com/office/drawing/2014/main" id="{A908803E-044C-473F-A32D-ED55A89A30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24.17</a:t>
            </a:r>
          </a:p>
        </p:txBody>
      </p:sp>
    </p:spTree>
    <p:extLst>
      <p:ext uri="{BB962C8B-B14F-4D97-AF65-F5344CB8AC3E}">
        <p14:creationId xmlns:p14="http://schemas.microsoft.com/office/powerpoint/2010/main" val="351057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F56D38-DDDD-4305-A1B9-E3ED2A0F706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Fungi are an important part of ecosystem nutrient cycles. These bracket fungi growing on the side of a tree are the fruiting structures of a </a:t>
            </a:r>
            <a:r>
              <a:rPr lang="en-US" sz="1600" dirty="0" err="1"/>
              <a:t>basidiomycete</a:t>
            </a:r>
            <a:r>
              <a:rPr lang="en-US" sz="1600" dirty="0"/>
              <a:t>. They receive their nutrients through their hyphae, which invade and decay the tree trunk. (credit: Cory </a:t>
            </a:r>
            <a:r>
              <a:rPr lang="en-US" sz="1600" dirty="0" err="1"/>
              <a:t>Zanker</a:t>
            </a:r>
            <a:r>
              <a:rPr lang="en-US" sz="1600" dirty="0"/>
              <a:t>)</a:t>
            </a:r>
          </a:p>
        </p:txBody>
      </p:sp>
      <p:pic>
        <p:nvPicPr>
          <p:cNvPr id="2" name="Figure" descr="Photo shows two shell-shaped mushrooms growing on decaying woo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C633BAB2-6B4F-4273-940E-E0C1653482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24.18</a:t>
            </a:r>
          </a:p>
        </p:txBody>
      </p:sp>
    </p:spTree>
    <p:extLst>
      <p:ext uri="{BB962C8B-B14F-4D97-AF65-F5344CB8AC3E}">
        <p14:creationId xmlns:p14="http://schemas.microsoft.com/office/powerpoint/2010/main" val="399297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9936ABB-D659-4B60-A64E-8821AB15382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90000"/>
              </a:lnSpc>
            </a:pPr>
            <a:r>
              <a:rPr lang="en-US" sz="1400" dirty="0"/>
              <a:t>Many species of fungus produce the familiar mushroom </a:t>
            </a:r>
            <a:r>
              <a:rPr lang="en-US" sz="1400" dirty="0">
                <a:solidFill>
                  <a:srgbClr val="6CB255"/>
                </a:solidFill>
              </a:rPr>
              <a:t>(a)</a:t>
            </a:r>
            <a:r>
              <a:rPr lang="en-US" sz="1400" dirty="0"/>
              <a:t> which is a reproductive structure. This </a:t>
            </a:r>
            <a:r>
              <a:rPr lang="en-US" sz="1400" dirty="0">
                <a:solidFill>
                  <a:srgbClr val="6CB255"/>
                </a:solidFill>
              </a:rPr>
              <a:t>(b) </a:t>
            </a:r>
            <a:r>
              <a:rPr lang="en-US" sz="1400" dirty="0"/>
              <a:t>coral fungus displays brightly colored fruiting bodies. This electron micrograph shows </a:t>
            </a:r>
            <a:r>
              <a:rPr lang="en-US" sz="1400" dirty="0">
                <a:solidFill>
                  <a:srgbClr val="6CB255"/>
                </a:solidFill>
              </a:rPr>
              <a:t>(c)</a:t>
            </a:r>
            <a:r>
              <a:rPr lang="en-US" sz="1400" dirty="0"/>
              <a:t> the spore-bearing structures of </a:t>
            </a:r>
            <a:r>
              <a:rPr lang="en-US" sz="1400" i="1" dirty="0" err="1"/>
              <a:t>Aspergillus</a:t>
            </a:r>
            <a:r>
              <a:rPr lang="en-US" sz="1400" dirty="0"/>
              <a:t>, a type of toxic fungi found mostly in soil and plants. (credit “mushroom”: modification of work by Chris Wee; credit “coral fungus”: modification of work by Cory </a:t>
            </a:r>
            <a:r>
              <a:rPr lang="en-US" sz="1400" dirty="0" err="1"/>
              <a:t>Zanker</a:t>
            </a:r>
            <a:r>
              <a:rPr lang="en-US" sz="1400" dirty="0"/>
              <a:t>; credit “</a:t>
            </a:r>
            <a:r>
              <a:rPr lang="en-US" sz="1400" i="1" dirty="0" err="1"/>
              <a:t>Aspergillus</a:t>
            </a:r>
            <a:r>
              <a:rPr lang="en-US" sz="1400" dirty="0"/>
              <a:t>”: modification of work by Janice Haney Carr, Robert Simmons, CDC; scale-bar data from Matt Russell)</a:t>
            </a:r>
          </a:p>
        </p:txBody>
      </p:sp>
      <p:pic>
        <p:nvPicPr>
          <p:cNvPr id="2" name="Figure" descr="Left photo shows a cluster of mushrooms with bell-like domes attached to slender stalks. Middle photo shows a yellowish-orange fungus that grows in a cluster and is lobe-shaped. Right photo is a micrograph that shows a long, slender stalk that branches into long chains of spores that look like a string of be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04" r="-1204"/>
          <a:stretch>
            <a:fillRect/>
          </a:stretch>
        </p:blipFill>
        <p:spPr/>
      </p:pic>
      <p:pic>
        <p:nvPicPr>
          <p:cNvPr id="9" name="OpenStaxLogo" descr="openstax college logo">
            <a:extLst>
              <a:ext uri="{FF2B5EF4-FFF2-40B4-BE49-F238E27FC236}">
                <a16:creationId xmlns:a16="http://schemas.microsoft.com/office/drawing/2014/main" id="{F93E1C8A-0162-432E-83D3-C352849111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B1396EC-DD39-4C96-B301-D2B04F649B3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Shelf fungi, so called because they grow on trees in a stack, attack and digest the trunk or branches of a tree. While some shelf fungi are found only on dead trees, others can parasitize living trees and cause eventual death, so they are considered serious tree pathogens. (credit: Cory </a:t>
            </a:r>
            <a:r>
              <a:rPr lang="en-US" sz="1600" dirty="0" err="1"/>
              <a:t>Zanker</a:t>
            </a:r>
            <a:r>
              <a:rPr lang="en-US" sz="1600" dirty="0"/>
              <a:t>)</a:t>
            </a:r>
          </a:p>
        </p:txBody>
      </p:sp>
      <p:pic>
        <p:nvPicPr>
          <p:cNvPr id="2" name="Figure" descr="Photo shows a shell-shaped shelf fungus growing on a living tre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9" name="OpenStaxLogo" descr="openstax college logo">
            <a:extLst>
              <a:ext uri="{FF2B5EF4-FFF2-40B4-BE49-F238E27FC236}">
                <a16:creationId xmlns:a16="http://schemas.microsoft.com/office/drawing/2014/main" id="{DD3C217D-7126-4519-A50D-01E5B090CC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24.19</a:t>
            </a:r>
          </a:p>
        </p:txBody>
      </p:sp>
    </p:spTree>
    <p:extLst>
      <p:ext uri="{BB962C8B-B14F-4D97-AF65-F5344CB8AC3E}">
        <p14:creationId xmlns:p14="http://schemas.microsoft.com/office/powerpoint/2010/main" val="236547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E588AF-53B0-4249-8996-C1A95806E62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err="1"/>
              <a:t>Ectomycorrhiza</a:t>
            </a:r>
            <a:r>
              <a:rPr lang="en-US" sz="1600" dirty="0"/>
              <a:t> and </a:t>
            </a:r>
            <a:r>
              <a:rPr lang="en-US" sz="1600" dirty="0">
                <a:solidFill>
                  <a:srgbClr val="6CB255"/>
                </a:solidFill>
              </a:rPr>
              <a:t>(b) </a:t>
            </a:r>
            <a:r>
              <a:rPr lang="en-US" sz="1600" dirty="0" err="1"/>
              <a:t>arbuscular</a:t>
            </a:r>
            <a:r>
              <a:rPr lang="en-US" sz="1600" dirty="0"/>
              <a:t> </a:t>
            </a:r>
            <a:r>
              <a:rPr lang="en-US" sz="1600" dirty="0" err="1"/>
              <a:t>mycorrhiza</a:t>
            </a:r>
            <a:r>
              <a:rPr lang="en-US" sz="1600" dirty="0"/>
              <a:t> have different mechanisms for interacting with the roots of plants. (credit b: MS </a:t>
            </a:r>
            <a:r>
              <a:rPr lang="en-US" sz="1600" dirty="0" err="1"/>
              <a:t>Turmel</a:t>
            </a:r>
            <a:r>
              <a:rPr lang="en-US" sz="1600" dirty="0"/>
              <a:t>, University of Manitoba, Plant Science Department)</a:t>
            </a:r>
          </a:p>
        </p:txBody>
      </p:sp>
      <p:pic>
        <p:nvPicPr>
          <p:cNvPr id="2" name="Figure" descr="Part A compares two types of mycorrhizae are shown: ectomycorrhiza and arbuscular mycorrhiza. In ectomycorrhiza, fungal hyphae form a structure called a Hartig net inside the root. The Hartig net forms rows of cells that extend straight down, and branch toward the outside of the root. A fungal mantle surrounds the root. Mycelia extend from the fungal mantle. In arbuscular mycorrhiza, the fungi form finger-like clusters that are connected to mycelia that extend from the root into the soil. Part B is a micrograph of arbuscular mycorrhiza, which appear as grape-like clusters in a root ti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259" r="-26259"/>
          <a:stretch>
            <a:fillRect/>
          </a:stretch>
        </p:blipFill>
        <p:spPr/>
      </p:pic>
      <p:pic>
        <p:nvPicPr>
          <p:cNvPr id="9" name="OpenStaxLogo" descr="openstax college logo">
            <a:extLst>
              <a:ext uri="{FF2B5EF4-FFF2-40B4-BE49-F238E27FC236}">
                <a16:creationId xmlns:a16="http://schemas.microsoft.com/office/drawing/2014/main" id="{ACC03209-AD7E-4FA5-8AEB-6F69F903A3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24.20</a:t>
            </a:r>
          </a:p>
        </p:txBody>
      </p:sp>
    </p:spTree>
    <p:extLst>
      <p:ext uri="{BB962C8B-B14F-4D97-AF65-F5344CB8AC3E}">
        <p14:creationId xmlns:p14="http://schemas.microsoft.com/office/powerpoint/2010/main" val="136384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381025-1572-4342-AF23-9B6053A7B26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90000"/>
              </a:lnSpc>
            </a:pPr>
            <a:r>
              <a:rPr lang="en-US" sz="1300" dirty="0"/>
              <a:t>The </a:t>
            </a:r>
            <a:r>
              <a:rPr lang="en-US" sz="1300" dirty="0">
                <a:solidFill>
                  <a:srgbClr val="6CB255"/>
                </a:solidFill>
              </a:rPr>
              <a:t>(a) </a:t>
            </a:r>
            <a:r>
              <a:rPr lang="en-US" sz="1300" dirty="0"/>
              <a:t>infection of </a:t>
            </a:r>
            <a:r>
              <a:rPr lang="en-US" sz="1300" i="1" dirty="0" err="1"/>
              <a:t>Pinus</a:t>
            </a:r>
            <a:r>
              <a:rPr lang="en-US" sz="1300" i="1" dirty="0"/>
              <a:t> </a:t>
            </a:r>
            <a:r>
              <a:rPr lang="en-US" sz="1300" i="1" dirty="0" err="1"/>
              <a:t>radiata</a:t>
            </a:r>
            <a:r>
              <a:rPr lang="en-US" sz="1300" i="1" dirty="0"/>
              <a:t> </a:t>
            </a:r>
            <a:r>
              <a:rPr lang="en-US" sz="1300" dirty="0"/>
              <a:t>(Monterey pine) roots by the hyphae of </a:t>
            </a:r>
            <a:r>
              <a:rPr lang="en-US" sz="1300" i="1" dirty="0"/>
              <a:t>Amanita </a:t>
            </a:r>
            <a:r>
              <a:rPr lang="en-US" sz="1300" i="1" dirty="0" err="1"/>
              <a:t>muscaria</a:t>
            </a:r>
            <a:r>
              <a:rPr lang="en-US" sz="1300" i="1" dirty="0"/>
              <a:t> </a:t>
            </a:r>
            <a:r>
              <a:rPr lang="en-US" sz="1300" dirty="0"/>
              <a:t>(fly amanita) causes the pine tree to produce many small, branched rootlets. The </a:t>
            </a:r>
            <a:r>
              <a:rPr lang="en-US" sz="1300" i="1" dirty="0"/>
              <a:t>Amanita </a:t>
            </a:r>
            <a:r>
              <a:rPr lang="en-US" sz="1300" dirty="0"/>
              <a:t>hyphae cover these small roots with a white mantle. </a:t>
            </a:r>
            <a:r>
              <a:rPr lang="en-US" sz="1300" dirty="0">
                <a:solidFill>
                  <a:srgbClr val="6CB255"/>
                </a:solidFill>
              </a:rPr>
              <a:t>(b) </a:t>
            </a:r>
            <a:r>
              <a:rPr lang="en-US" sz="1300" dirty="0"/>
              <a:t>Spores (round bodies) and hyphae (threadlike structures) are evident in this light micrograph of an </a:t>
            </a:r>
            <a:r>
              <a:rPr lang="en-US" sz="1300" dirty="0" err="1"/>
              <a:t>arbuscular</a:t>
            </a:r>
            <a:r>
              <a:rPr lang="en-US" sz="1300" dirty="0"/>
              <a:t> </a:t>
            </a:r>
            <a:r>
              <a:rPr lang="en-US" sz="1300" dirty="0" err="1"/>
              <a:t>mycorrhiza</a:t>
            </a:r>
            <a:r>
              <a:rPr lang="en-US" sz="1300" dirty="0"/>
              <a:t> between a fungus and the root of a corn plant. (credit a: modification of work by Randy Molina, USDA; credit b: modification of work by Sara Wright, USDA-ARS; scale-bar data from Matt Russell)</a:t>
            </a:r>
          </a:p>
        </p:txBody>
      </p:sp>
      <p:pic>
        <p:nvPicPr>
          <p:cNvPr id="2" name="Figure" descr="Part A is a photograph showing a white fungal mantle that covers a tree-like structure that has grown from the side of a root. Part B is a micrograph showing ribbon-like hyphae surrounded by spores that are about 30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81" b="-9881"/>
          <a:stretch>
            <a:fillRect/>
          </a:stretch>
        </p:blipFill>
        <p:spPr/>
      </p:pic>
      <p:pic>
        <p:nvPicPr>
          <p:cNvPr id="9" name="OpenStaxLogo" descr="openstax college logo">
            <a:extLst>
              <a:ext uri="{FF2B5EF4-FFF2-40B4-BE49-F238E27FC236}">
                <a16:creationId xmlns:a16="http://schemas.microsoft.com/office/drawing/2014/main" id="{BAEDEAF6-3923-44A8-954C-1AEEC212BB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24.21</a:t>
            </a:r>
          </a:p>
        </p:txBody>
      </p:sp>
    </p:spTree>
    <p:extLst>
      <p:ext uri="{BB962C8B-B14F-4D97-AF65-F5344CB8AC3E}">
        <p14:creationId xmlns:p14="http://schemas.microsoft.com/office/powerpoint/2010/main" val="166852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995CA8-E740-4C87-997F-099AE5E34B3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Lichens have many forms. They may be </a:t>
            </a:r>
            <a:r>
              <a:rPr lang="en-US" sz="1600" dirty="0">
                <a:solidFill>
                  <a:srgbClr val="6CB255"/>
                </a:solidFill>
              </a:rPr>
              <a:t>(a) </a:t>
            </a:r>
            <a:r>
              <a:rPr lang="en-US" sz="1600" dirty="0"/>
              <a:t>crust-like, </a:t>
            </a:r>
            <a:r>
              <a:rPr lang="en-US" sz="1600" dirty="0">
                <a:solidFill>
                  <a:srgbClr val="6CB255"/>
                </a:solidFill>
              </a:rPr>
              <a:t>(b)</a:t>
            </a:r>
            <a:r>
              <a:rPr lang="en-US" sz="1600" dirty="0"/>
              <a:t> hair-like, or </a:t>
            </a:r>
            <a:r>
              <a:rPr lang="en-US" sz="1600" dirty="0">
                <a:solidFill>
                  <a:srgbClr val="6CB255"/>
                </a:solidFill>
              </a:rPr>
              <a:t>(c)</a:t>
            </a:r>
            <a:r>
              <a:rPr lang="en-US" sz="1600" dirty="0"/>
              <a:t> </a:t>
            </a:r>
            <a:r>
              <a:rPr lang="en-US" sz="1600" dirty="0" err="1"/>
              <a:t>leaflike</a:t>
            </a:r>
            <a:r>
              <a:rPr lang="en-US" sz="1600" dirty="0"/>
              <a:t>. (credit a: modification of work by Jo Naylor; credit b: modification of work by “</a:t>
            </a:r>
            <a:r>
              <a:rPr lang="en-US" sz="1600" dirty="0" err="1"/>
              <a:t>djpmapleferryman</a:t>
            </a:r>
            <a:r>
              <a:rPr lang="en-US" sz="1600" dirty="0"/>
              <a:t>”/Flickr; credit c: modification of work by Cory </a:t>
            </a:r>
            <a:r>
              <a:rPr lang="en-US" sz="1600" dirty="0" err="1"/>
              <a:t>Zanker</a:t>
            </a:r>
            <a:r>
              <a:rPr lang="en-US" sz="1600" dirty="0"/>
              <a:t>)</a:t>
            </a:r>
          </a:p>
        </p:txBody>
      </p:sp>
      <p:pic>
        <p:nvPicPr>
          <p:cNvPr id="2" name="Figure" descr="Different lichens are shown. Part A shows a lichen that appears like brown flecks on gray rock. Part B shows a moss-like lichen hanging from a tree. Part C shows lichen that have a wide, flat, convoluted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886" b="-30886"/>
          <a:stretch>
            <a:fillRect/>
          </a:stretch>
        </p:blipFill>
        <p:spPr/>
      </p:pic>
      <p:pic>
        <p:nvPicPr>
          <p:cNvPr id="9" name="OpenStaxLogo" descr="openstax college logo">
            <a:extLst>
              <a:ext uri="{FF2B5EF4-FFF2-40B4-BE49-F238E27FC236}">
                <a16:creationId xmlns:a16="http://schemas.microsoft.com/office/drawing/2014/main" id="{6A7B3D8C-EAF8-452B-9F50-0B7A489F61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24.22</a:t>
            </a:r>
          </a:p>
        </p:txBody>
      </p:sp>
    </p:spTree>
    <p:extLst>
      <p:ext uri="{BB962C8B-B14F-4D97-AF65-F5344CB8AC3E}">
        <p14:creationId xmlns:p14="http://schemas.microsoft.com/office/powerpoint/2010/main" val="186894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FBC622B-A280-485A-A648-E16BF905F8D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cross-section of a lichen </a:t>
            </a:r>
            <a:r>
              <a:rPr lang="en-US" sz="1600" dirty="0" err="1">
                <a:solidFill>
                  <a:schemeClr val="tx1"/>
                </a:solidFill>
              </a:rPr>
              <a:t>thallus</a:t>
            </a:r>
            <a:r>
              <a:rPr lang="en-US" sz="1600" dirty="0">
                <a:solidFill>
                  <a:schemeClr val="tx1"/>
                </a:solidFill>
              </a:rPr>
              <a:t> shows the </a:t>
            </a:r>
            <a:r>
              <a:rPr lang="en-US" sz="1600" dirty="0">
                <a:solidFill>
                  <a:srgbClr val="6CB255"/>
                </a:solidFill>
              </a:rPr>
              <a:t>(a)</a:t>
            </a:r>
            <a:r>
              <a:rPr lang="en-US" sz="1600" dirty="0">
                <a:solidFill>
                  <a:schemeClr val="tx1"/>
                </a:solidFill>
              </a:rPr>
              <a:t> upper cortex of fungal hyphae, which provides protection; the </a:t>
            </a:r>
            <a:r>
              <a:rPr lang="en-US" sz="1600" dirty="0">
                <a:solidFill>
                  <a:srgbClr val="6CB255"/>
                </a:solidFill>
              </a:rPr>
              <a:t>(b) </a:t>
            </a:r>
            <a:r>
              <a:rPr lang="en-US" sz="1600" dirty="0">
                <a:solidFill>
                  <a:schemeClr val="tx1"/>
                </a:solidFill>
              </a:rPr>
              <a:t>algal zone where photosynthesis occurs, the </a:t>
            </a:r>
            <a:r>
              <a:rPr lang="en-US" sz="1600" dirty="0">
                <a:solidFill>
                  <a:srgbClr val="6CB255"/>
                </a:solidFill>
              </a:rPr>
              <a:t>(c)</a:t>
            </a:r>
            <a:r>
              <a:rPr lang="en-US" sz="1600" dirty="0">
                <a:solidFill>
                  <a:schemeClr val="tx1"/>
                </a:solidFill>
              </a:rPr>
              <a:t> medulla of fungal hyphae, and the </a:t>
            </a:r>
            <a:r>
              <a:rPr lang="en-US" sz="1600" dirty="0">
                <a:solidFill>
                  <a:srgbClr val="6CB255"/>
                </a:solidFill>
              </a:rPr>
              <a:t>(d)</a:t>
            </a:r>
            <a:r>
              <a:rPr lang="en-US" sz="1600" dirty="0">
                <a:solidFill>
                  <a:schemeClr val="tx1"/>
                </a:solidFill>
              </a:rPr>
              <a:t> lower cortex, which also provides protection and may have </a:t>
            </a:r>
            <a:r>
              <a:rPr lang="en-US" sz="1600" dirty="0">
                <a:solidFill>
                  <a:srgbClr val="6CB255"/>
                </a:solidFill>
              </a:rPr>
              <a:t>(e)</a:t>
            </a:r>
            <a:r>
              <a:rPr lang="en-US" sz="1600" dirty="0">
                <a:solidFill>
                  <a:schemeClr val="tx1"/>
                </a:solidFill>
              </a:rPr>
              <a:t> </a:t>
            </a:r>
            <a:r>
              <a:rPr lang="en-US" sz="1600" dirty="0" err="1">
                <a:solidFill>
                  <a:schemeClr val="tx1"/>
                </a:solidFill>
              </a:rPr>
              <a:t>rhizines</a:t>
            </a:r>
            <a:r>
              <a:rPr lang="en-US" sz="1600" dirty="0">
                <a:solidFill>
                  <a:schemeClr val="tx1"/>
                </a:solidFill>
              </a:rPr>
              <a:t> to anchor the </a:t>
            </a:r>
            <a:r>
              <a:rPr lang="en-US" sz="1600" dirty="0" err="1">
                <a:solidFill>
                  <a:schemeClr val="tx1"/>
                </a:solidFill>
              </a:rPr>
              <a:t>thallus</a:t>
            </a:r>
            <a:r>
              <a:rPr lang="en-US" sz="1600" dirty="0">
                <a:solidFill>
                  <a:schemeClr val="tx1"/>
                </a:solidFill>
              </a:rPr>
              <a:t> to the substrate.</a:t>
            </a:r>
          </a:p>
        </p:txBody>
      </p:sp>
      <p:pic>
        <p:nvPicPr>
          <p:cNvPr id="2" name="Figure" descr="The lichen has multiple layers. The top layer, or cortex, is made up of irregularly shaped cells. Beneath this layer, the cells in the algal zone hyphae wrap around the cyanobacteria. Beneath the algal zone, long, thread-like mycelia occur. Beneath the mycelia is the lower cortex, which is similar in appearance to the upper cortex, but with larger cells. Projections beneath the lower cortex anchor the lichen to its substr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88" b="-218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F3310F7B-8B29-4187-83E0-81AE6F073F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24.23</a:t>
            </a:r>
          </a:p>
        </p:txBody>
      </p:sp>
    </p:spTree>
    <p:extLst>
      <p:ext uri="{BB962C8B-B14F-4D97-AF65-F5344CB8AC3E}">
        <p14:creationId xmlns:p14="http://schemas.microsoft.com/office/powerpoint/2010/main" val="88649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FF82050-060C-44D4-B167-39D0D69BD09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leaf cutting ant transports a leaf that will feed a farmed fungus. (credit: Scott Bauer, USDA-ARS)</a:t>
            </a:r>
          </a:p>
        </p:txBody>
      </p:sp>
      <p:pic>
        <p:nvPicPr>
          <p:cNvPr id="2" name="Figure" descr="Photo shows an ant carrying a leaf over its he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a:xfrm>
            <a:off x="457199" y="1122386"/>
            <a:ext cx="8062913" cy="3500071"/>
          </a:xfrm>
        </p:spPr>
      </p:pic>
      <p:pic>
        <p:nvPicPr>
          <p:cNvPr id="9" name="OpenStaxLogo" descr="openstax college logo">
            <a:extLst>
              <a:ext uri="{FF2B5EF4-FFF2-40B4-BE49-F238E27FC236}">
                <a16:creationId xmlns:a16="http://schemas.microsoft.com/office/drawing/2014/main" id="{69B257B8-374B-46F0-A6F2-D4735CBA70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24.24</a:t>
            </a:r>
          </a:p>
        </p:txBody>
      </p:sp>
    </p:spTree>
    <p:extLst>
      <p:ext uri="{BB962C8B-B14F-4D97-AF65-F5344CB8AC3E}">
        <p14:creationId xmlns:p14="http://schemas.microsoft.com/office/powerpoint/2010/main" val="177017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DCA8022-A0F3-4F89-BC36-44187859840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90000"/>
              </a:lnSpc>
            </a:pPr>
            <a:r>
              <a:rPr lang="en-US" sz="1300" dirty="0"/>
              <a:t>Some fungal pathogens include </a:t>
            </a:r>
            <a:r>
              <a:rPr lang="en-US" sz="1300" dirty="0">
                <a:solidFill>
                  <a:srgbClr val="6CB255"/>
                </a:solidFill>
              </a:rPr>
              <a:t>(a)</a:t>
            </a:r>
            <a:r>
              <a:rPr lang="en-US" sz="1300" dirty="0"/>
              <a:t> green mold on grapefruit, </a:t>
            </a:r>
            <a:r>
              <a:rPr lang="en-US" sz="1300" dirty="0">
                <a:solidFill>
                  <a:srgbClr val="6CB255"/>
                </a:solidFill>
              </a:rPr>
              <a:t>(b) </a:t>
            </a:r>
            <a:r>
              <a:rPr lang="en-US" sz="1300" dirty="0"/>
              <a:t>powdery mildew on a zinnia, </a:t>
            </a:r>
            <a:r>
              <a:rPr lang="en-US" sz="1300" dirty="0">
                <a:solidFill>
                  <a:srgbClr val="6CB255"/>
                </a:solidFill>
              </a:rPr>
              <a:t>(c) </a:t>
            </a:r>
            <a:r>
              <a:rPr lang="en-US" sz="1300" dirty="0"/>
              <a:t>stem rust on a sheaf of barley, and </a:t>
            </a:r>
            <a:r>
              <a:rPr lang="en-US" sz="1300" dirty="0">
                <a:solidFill>
                  <a:srgbClr val="6CB255"/>
                </a:solidFill>
              </a:rPr>
              <a:t>(d)</a:t>
            </a:r>
            <a:r>
              <a:rPr lang="en-US" sz="1300" dirty="0"/>
              <a:t> grey rot on grapes. In wet conditions </a:t>
            </a:r>
            <a:r>
              <a:rPr lang="en-US" sz="1300" i="1" dirty="0"/>
              <a:t>Botrytis </a:t>
            </a:r>
            <a:r>
              <a:rPr lang="en-US" sz="1300" i="1" dirty="0" err="1"/>
              <a:t>cinerea</a:t>
            </a:r>
            <a:r>
              <a:rPr lang="en-US" sz="1300" i="1" dirty="0"/>
              <a:t>, </a:t>
            </a:r>
            <a:r>
              <a:rPr lang="en-US" sz="1300" dirty="0"/>
              <a:t>the fungus that causes grey rot, can destroy a grape crop. However, controlled infection of grapes by </a:t>
            </a:r>
            <a:r>
              <a:rPr lang="en-US" sz="1300" i="1" dirty="0"/>
              <a:t>Botrytis </a:t>
            </a:r>
            <a:r>
              <a:rPr lang="en-US" sz="1300" dirty="0"/>
              <a:t>results in noble rot, a condition that produces strong and much-prized dessert wines. (credit a: modification of work by Scott Bauer, USDA-ARS; credit b: modification of work by Stephen </a:t>
            </a:r>
            <a:r>
              <a:rPr lang="en-US" sz="1300" dirty="0" err="1"/>
              <a:t>Ausmus</a:t>
            </a:r>
            <a:r>
              <a:rPr lang="en-US" sz="1300" dirty="0"/>
              <a:t>, USDA-ARS; credit c: modification of work by David Marshall, USDA-ARS; credit d: modification of work by Joseph </a:t>
            </a:r>
            <a:r>
              <a:rPr lang="en-US" sz="1300" dirty="0" err="1"/>
              <a:t>Smilanick</a:t>
            </a:r>
            <a:r>
              <a:rPr lang="en-US" sz="1300" dirty="0"/>
              <a:t>, USDA-ARS)</a:t>
            </a:r>
          </a:p>
        </p:txBody>
      </p:sp>
      <p:pic>
        <p:nvPicPr>
          <p:cNvPr id="2" name="Figure" descr="Part A show fungal parasites on grapefruit. Part B show fungal parasites on a zinnia. Part C show fungal parasites on a sheaf of barley. Parts D show fungal parasites on gr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078" r="-66078"/>
          <a:stretch>
            <a:fillRect/>
          </a:stretch>
        </p:blipFill>
        <p:spPr/>
      </p:pic>
      <p:pic>
        <p:nvPicPr>
          <p:cNvPr id="9" name="OpenStaxLogo" descr="openstax college logo">
            <a:extLst>
              <a:ext uri="{FF2B5EF4-FFF2-40B4-BE49-F238E27FC236}">
                <a16:creationId xmlns:a16="http://schemas.microsoft.com/office/drawing/2014/main" id="{5F18FA72-7096-48AD-BB2C-54BD92E42F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24.25</a:t>
            </a:r>
          </a:p>
        </p:txBody>
      </p:sp>
    </p:spTree>
    <p:extLst>
      <p:ext uri="{BB962C8B-B14F-4D97-AF65-F5344CB8AC3E}">
        <p14:creationId xmlns:p14="http://schemas.microsoft.com/office/powerpoint/2010/main" val="77959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DFFF68-DB3C-4312-9EAD-073B0595FBB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solidFill>
                  <a:srgbClr val="6CB255"/>
                </a:solidFill>
              </a:rPr>
              <a:t>(a) </a:t>
            </a:r>
            <a:r>
              <a:rPr lang="en-US" sz="1600" dirty="0"/>
              <a:t>Ringworm presents as a red ring on skin; </a:t>
            </a:r>
            <a:r>
              <a:rPr lang="en-US" sz="1600" dirty="0">
                <a:solidFill>
                  <a:srgbClr val="6CB255"/>
                </a:solidFill>
              </a:rPr>
              <a:t>(b) </a:t>
            </a:r>
            <a:r>
              <a:rPr lang="en-US" sz="1600" i="1" dirty="0" err="1"/>
              <a:t>Trichophyton</a:t>
            </a:r>
            <a:r>
              <a:rPr lang="en-US" sz="1600" i="1" dirty="0"/>
              <a:t> </a:t>
            </a:r>
            <a:r>
              <a:rPr lang="en-US" sz="1600" i="1" dirty="0" err="1"/>
              <a:t>violaceum</a:t>
            </a:r>
            <a:r>
              <a:rPr lang="en-US" sz="1600" dirty="0"/>
              <a:t>, shown in this bright field light micrograph, causes superficial mycoses on the scalp; </a:t>
            </a:r>
            <a:r>
              <a:rPr lang="en-US" sz="1600" dirty="0">
                <a:solidFill>
                  <a:srgbClr val="6CB255"/>
                </a:solidFill>
              </a:rPr>
              <a:t>(c)</a:t>
            </a:r>
            <a:r>
              <a:rPr lang="en-US" sz="1600" dirty="0"/>
              <a:t> </a:t>
            </a:r>
            <a:r>
              <a:rPr lang="en-US" sz="1600" i="1" dirty="0" err="1"/>
              <a:t>Histoplasma</a:t>
            </a:r>
            <a:r>
              <a:rPr lang="en-US" sz="1600" i="1" dirty="0"/>
              <a:t> </a:t>
            </a:r>
            <a:r>
              <a:rPr lang="en-US" sz="1600" i="1" dirty="0" err="1"/>
              <a:t>capsulatum</a:t>
            </a:r>
            <a:r>
              <a:rPr lang="en-US" sz="1600" i="1" dirty="0"/>
              <a:t> </a:t>
            </a:r>
            <a:r>
              <a:rPr lang="en-US" sz="1600" dirty="0"/>
              <a:t>is an </a:t>
            </a:r>
            <a:r>
              <a:rPr lang="en-US" sz="1600" dirty="0" err="1"/>
              <a:t>ascomycete</a:t>
            </a:r>
            <a:r>
              <a:rPr lang="en-US" sz="1600" dirty="0"/>
              <a:t> that infects airways and causes symptoms similar to influenza. (credit a: modification of work by Dr. Lucille K. Georg, CDC; credit b: modification of work by Dr. Lucille K. Georg, CDC; credit c: modification of work by M. </a:t>
            </a:r>
            <a:r>
              <a:rPr lang="en-US" sz="1600" dirty="0" err="1"/>
              <a:t>Renz</a:t>
            </a:r>
            <a:r>
              <a:rPr lang="en-US" sz="1600" dirty="0"/>
              <a:t>, CDC; scale-bar data from Matt Russell)</a:t>
            </a:r>
          </a:p>
        </p:txBody>
      </p:sp>
      <p:pic>
        <p:nvPicPr>
          <p:cNvPr id="2" name="Figure" descr="Part A is a photo of a red, ring-shaped skin lesion. Part B is a micrograph of long, thread-like mycelia and small, oval sporangia. Part C is a chest X-ray of a person with a fungal infe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915" b="-23915"/>
          <a:stretch>
            <a:fillRect/>
          </a:stretch>
        </p:blipFill>
        <p:spPr/>
      </p:pic>
      <p:pic>
        <p:nvPicPr>
          <p:cNvPr id="9" name="OpenStaxLogo" descr="openstax college logo">
            <a:extLst>
              <a:ext uri="{FF2B5EF4-FFF2-40B4-BE49-F238E27FC236}">
                <a16:creationId xmlns:a16="http://schemas.microsoft.com/office/drawing/2014/main" id="{2AD89CC0-6222-427C-BF6A-81E4665F6B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24.26</a:t>
            </a:r>
          </a:p>
        </p:txBody>
      </p:sp>
    </p:spTree>
    <p:extLst>
      <p:ext uri="{BB962C8B-B14F-4D97-AF65-F5344CB8AC3E}">
        <p14:creationId xmlns:p14="http://schemas.microsoft.com/office/powerpoint/2010/main" val="138146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574638-1417-491E-B473-A39656CEB30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emerald ash borer is an insect that attacks ash trees. It is in turn parasitized by a pathogenic fungus that holds promise as a biological insecticide. The parasitic fungus appears as white fuzz on the body of the insect. (credit: </a:t>
            </a:r>
            <a:r>
              <a:rPr lang="en-US" sz="1600" dirty="0" err="1"/>
              <a:t>Houping</a:t>
            </a:r>
            <a:r>
              <a:rPr lang="en-US" sz="1600" dirty="0"/>
              <a:t> Liu, USDA Agricultural Research Service)</a:t>
            </a:r>
          </a:p>
        </p:txBody>
      </p:sp>
      <p:pic>
        <p:nvPicPr>
          <p:cNvPr id="2" name="Figure" descr="Photo shows a green, stump-shaped ash borer jutting from the bark of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p:pic>
      <p:pic>
        <p:nvPicPr>
          <p:cNvPr id="9" name="OpenStaxLogo" descr="openstax college logo">
            <a:extLst>
              <a:ext uri="{FF2B5EF4-FFF2-40B4-BE49-F238E27FC236}">
                <a16:creationId xmlns:a16="http://schemas.microsoft.com/office/drawing/2014/main" id="{CB43CC0A-C81F-47A8-96F0-2EABCDDDCC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24.27</a:t>
            </a:r>
          </a:p>
        </p:txBody>
      </p:sp>
    </p:spTree>
    <p:extLst>
      <p:ext uri="{BB962C8B-B14F-4D97-AF65-F5344CB8AC3E}">
        <p14:creationId xmlns:p14="http://schemas.microsoft.com/office/powerpoint/2010/main" val="118780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ECF4C6C-56E0-4053-8266-CADC8CD5CE8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 mushroom with a convoluted black c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morel mushroom is an </a:t>
            </a:r>
            <a:r>
              <a:rPr lang="en-US" sz="1600" dirty="0" err="1">
                <a:solidFill>
                  <a:schemeClr val="tx1"/>
                </a:solidFill>
              </a:rPr>
              <a:t>ascomycete</a:t>
            </a:r>
            <a:r>
              <a:rPr lang="en-US" sz="1600" dirty="0">
                <a:solidFill>
                  <a:schemeClr val="tx1"/>
                </a:solidFill>
              </a:rPr>
              <a:t> much appreciated for its delicate taste. (credit: </a:t>
            </a:r>
            <a:r>
              <a:rPr lang="nb-NO" sz="1600" dirty="0">
                <a:solidFill>
                  <a:schemeClr val="tx1"/>
                </a:solidFill>
              </a:rPr>
              <a:t>Jason </a:t>
            </a:r>
            <a:r>
              <a:rPr lang="nb-NO" sz="1600" dirty="0" err="1">
                <a:solidFill>
                  <a:schemeClr val="tx1"/>
                </a:solidFill>
              </a:rPr>
              <a:t>Hollinger</a:t>
            </a:r>
            <a:r>
              <a:rPr lang="nb-NO" sz="1600" dirty="0">
                <a:solidFill>
                  <a:schemeClr val="tx1"/>
                </a:solidFill>
              </a:rPr>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24.28</a:t>
            </a:r>
          </a:p>
        </p:txBody>
      </p:sp>
      <p:pic>
        <p:nvPicPr>
          <p:cNvPr id="7" name="OpenStaxLogo" descr="openstax college logo">
            <a:extLst>
              <a:ext uri="{FF2B5EF4-FFF2-40B4-BE49-F238E27FC236}">
                <a16:creationId xmlns:a16="http://schemas.microsoft.com/office/drawing/2014/main" id="{EF24CB55-CFC9-47FF-94B5-DA8BBFE71B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93130C5-1036-4FC3-A88D-AFE4B6A6BCA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poisonous </a:t>
            </a:r>
            <a:r>
              <a:rPr lang="en-US" sz="1600" i="1" dirty="0"/>
              <a:t>Amanita </a:t>
            </a:r>
            <a:r>
              <a:rPr lang="en-US" sz="1600" i="1" dirty="0" err="1"/>
              <a:t>muscaria</a:t>
            </a:r>
            <a:r>
              <a:rPr lang="en-US" sz="1600" i="1" dirty="0"/>
              <a:t> </a:t>
            </a:r>
            <a:r>
              <a:rPr lang="en-US" sz="1600" dirty="0"/>
              <a:t>is native to temperate and boreal regions of North </a:t>
            </a:r>
            <a:r>
              <a:rPr lang="hr-HR" sz="1600" dirty="0"/>
              <a:t>America. (credit: Christine Majul)</a:t>
            </a:r>
            <a:endParaRPr lang="en-US" sz="1600" dirty="0"/>
          </a:p>
        </p:txBody>
      </p:sp>
      <p:pic>
        <p:nvPicPr>
          <p:cNvPr id="2" name="Figure" descr="Photo shows two large mushrooms, each with a wide white base and a bright red cap. The caps are dotted with small white protrus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E458513D-9487-4A65-90DC-53108ADD98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24.2</a:t>
            </a:r>
          </a:p>
        </p:txBody>
      </p:sp>
    </p:spTree>
    <p:extLst>
      <p:ext uri="{BB962C8B-B14F-4D97-AF65-F5344CB8AC3E}">
        <p14:creationId xmlns:p14="http://schemas.microsoft.com/office/powerpoint/2010/main" val="346126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B54F61-1503-48F8-B9EA-ECAA4687104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Candida </a:t>
            </a:r>
            <a:r>
              <a:rPr lang="en-US" sz="1600" i="1" dirty="0" err="1"/>
              <a:t>albicans</a:t>
            </a:r>
            <a:r>
              <a:rPr lang="en-US" sz="1600" i="1" dirty="0"/>
              <a:t> </a:t>
            </a:r>
            <a:r>
              <a:rPr lang="en-US" sz="1600" dirty="0"/>
              <a:t>is a yeast cell and the agent of candidiasis and thrush. This organism has a similar morphology to </a:t>
            </a:r>
            <a:r>
              <a:rPr lang="en-US" sz="1600" dirty="0" err="1"/>
              <a:t>coccus</a:t>
            </a:r>
            <a:r>
              <a:rPr lang="en-US" sz="1600" dirty="0"/>
              <a:t> bacteria; however, yeast is a eukaryotic organism (note the nucleus). (credit: modification of work by Dr. </a:t>
            </a:r>
            <a:r>
              <a:rPr lang="en-US" sz="1600" dirty="0" err="1"/>
              <a:t>Godon</a:t>
            </a:r>
            <a:r>
              <a:rPr lang="en-US" sz="1600" dirty="0"/>
              <a:t> </a:t>
            </a:r>
            <a:r>
              <a:rPr lang="en-US" sz="1600" dirty="0" err="1"/>
              <a:t>Roberstad</a:t>
            </a:r>
            <a:r>
              <a:rPr lang="en-US" sz="1600" dirty="0"/>
              <a:t>, CDC; scale-bar data from Matt </a:t>
            </a:r>
            <a:r>
              <a:rPr lang="de-DE" sz="1600" dirty="0"/>
              <a:t>Russell)</a:t>
            </a:r>
            <a:endParaRPr lang="en-US" sz="1600" dirty="0"/>
          </a:p>
        </p:txBody>
      </p:sp>
      <p:pic>
        <p:nvPicPr>
          <p:cNvPr id="2" name="Figure" descr="Micrograph shows clumps of small blue spheres. Each sphere is about 5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99" r="-29399"/>
          <a:stretch>
            <a:fillRect/>
          </a:stretch>
        </p:blipFill>
        <p:spPr/>
      </p:pic>
      <p:pic>
        <p:nvPicPr>
          <p:cNvPr id="9" name="OpenStaxLogo" descr="openstax college logo">
            <a:extLst>
              <a:ext uri="{FF2B5EF4-FFF2-40B4-BE49-F238E27FC236}">
                <a16:creationId xmlns:a16="http://schemas.microsoft.com/office/drawing/2014/main" id="{9B368800-B8BC-495B-8019-BB8D43F80F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24.3</a:t>
            </a:r>
          </a:p>
        </p:txBody>
      </p:sp>
    </p:spTree>
    <p:extLst>
      <p:ext uri="{BB962C8B-B14F-4D97-AF65-F5344CB8AC3E}">
        <p14:creationId xmlns:p14="http://schemas.microsoft.com/office/powerpoint/2010/main" val="251239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962092-9ADC-481E-B22B-DED2EDAAF85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mycelium of the fungus </a:t>
            </a:r>
            <a:r>
              <a:rPr lang="en-US" sz="1600" i="1" dirty="0" err="1"/>
              <a:t>Neotestudina</a:t>
            </a:r>
            <a:r>
              <a:rPr lang="en-US" sz="1600" i="1" dirty="0"/>
              <a:t> </a:t>
            </a:r>
            <a:r>
              <a:rPr lang="en-US" sz="1600" i="1" dirty="0" err="1"/>
              <a:t>rosati</a:t>
            </a:r>
            <a:r>
              <a:rPr lang="en-US" sz="1600" i="1" dirty="0"/>
              <a:t> </a:t>
            </a:r>
            <a:r>
              <a:rPr lang="en-US" sz="1600" dirty="0"/>
              <a:t>can be pathogenic to humans. The fungus enters through a cut or scrape and develops a </a:t>
            </a:r>
            <a:r>
              <a:rPr lang="en-US" sz="1600" dirty="0" err="1"/>
              <a:t>mycetoma</a:t>
            </a:r>
            <a:r>
              <a:rPr lang="en-US" sz="1600" dirty="0"/>
              <a:t>, a chronic subcutaneous infection. </a:t>
            </a:r>
            <a:r>
              <a:rPr lang="it-IT" sz="1600" dirty="0"/>
              <a:t>(credit: CDC)</a:t>
            </a:r>
            <a:endParaRPr lang="en-US" sz="1600" dirty="0"/>
          </a:p>
        </p:txBody>
      </p:sp>
      <p:pic>
        <p:nvPicPr>
          <p:cNvPr id="2" name="Figure" descr="Photo depicts a light brown fungus growing in a Petri dish. The fungus, which is about 8 centimeters in diameter, has the appearance of wrinkled round skin surrounded by powdery residue. A hub-like indentation exists at the center of the fungus. Extending from this hub are folds that resemble spokes on a whe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28" r="-35328"/>
          <a:stretch>
            <a:fillRect/>
          </a:stretch>
        </p:blipFill>
        <p:spPr/>
      </p:pic>
      <p:pic>
        <p:nvPicPr>
          <p:cNvPr id="9" name="OpenStaxLogo" descr="openstax college logo">
            <a:extLst>
              <a:ext uri="{FF2B5EF4-FFF2-40B4-BE49-F238E27FC236}">
                <a16:creationId xmlns:a16="http://schemas.microsoft.com/office/drawing/2014/main" id="{ECEA6FE8-2F9C-4E68-BF8A-18A3F5E1B0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24.4</a:t>
            </a:r>
          </a:p>
        </p:txBody>
      </p:sp>
    </p:spTree>
    <p:extLst>
      <p:ext uri="{BB962C8B-B14F-4D97-AF65-F5344CB8AC3E}">
        <p14:creationId xmlns:p14="http://schemas.microsoft.com/office/powerpoint/2010/main" val="27759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6E12805-FEFA-4147-9441-0CA6C48E9FE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Fungal hyphae may be </a:t>
            </a:r>
            <a:r>
              <a:rPr lang="en-US" sz="1600" dirty="0">
                <a:solidFill>
                  <a:srgbClr val="6CB255"/>
                </a:solidFill>
              </a:rPr>
              <a:t>(a) </a:t>
            </a:r>
            <a:r>
              <a:rPr lang="en-US" sz="1600" dirty="0" err="1"/>
              <a:t>septated</a:t>
            </a:r>
            <a:r>
              <a:rPr lang="en-US" sz="1600" dirty="0"/>
              <a:t> or </a:t>
            </a:r>
            <a:r>
              <a:rPr lang="en-US" sz="1600" dirty="0">
                <a:solidFill>
                  <a:srgbClr val="6CB255"/>
                </a:solidFill>
              </a:rPr>
              <a:t>(b) </a:t>
            </a:r>
            <a:r>
              <a:rPr lang="en-US" sz="1600" dirty="0" err="1"/>
              <a:t>coenocytic</a:t>
            </a:r>
            <a:r>
              <a:rPr lang="en-US" sz="1600" dirty="0"/>
              <a:t> (</a:t>
            </a:r>
            <a:r>
              <a:rPr lang="en-US" sz="1600" dirty="0" err="1"/>
              <a:t>coeno</a:t>
            </a:r>
            <a:r>
              <a:rPr lang="en-US" sz="1600" dirty="0"/>
              <a:t>- = “common”; -</a:t>
            </a:r>
            <a:r>
              <a:rPr lang="en-US" sz="1600" dirty="0" err="1"/>
              <a:t>cytic</a:t>
            </a:r>
            <a:r>
              <a:rPr lang="en-US" sz="1600" dirty="0"/>
              <a:t> = “cell”) with many nuclei present in a single hypha. A bright field light micrograph of </a:t>
            </a:r>
            <a:r>
              <a:rPr lang="en-US" sz="1600" dirty="0">
                <a:solidFill>
                  <a:srgbClr val="6CB255"/>
                </a:solidFill>
              </a:rPr>
              <a:t>(c)</a:t>
            </a:r>
            <a:r>
              <a:rPr lang="en-US" sz="1600" dirty="0"/>
              <a:t> </a:t>
            </a:r>
            <a:r>
              <a:rPr lang="en-US" sz="1600" i="1" dirty="0" err="1"/>
              <a:t>Phialophora</a:t>
            </a:r>
            <a:r>
              <a:rPr lang="en-US" sz="1600" i="1" dirty="0"/>
              <a:t> </a:t>
            </a:r>
            <a:r>
              <a:rPr lang="en-US" sz="1600" i="1" dirty="0" err="1"/>
              <a:t>richardsiae</a:t>
            </a:r>
            <a:r>
              <a:rPr lang="en-US" sz="1600" i="1" dirty="0"/>
              <a:t> </a:t>
            </a:r>
            <a:r>
              <a:rPr lang="en-US" sz="1600" dirty="0"/>
              <a:t>shows septa that divide the hyphae. (credit c: modification of work by Dr. Lucille Georg, CDC; scale-bar data from Matt Russell)</a:t>
            </a:r>
          </a:p>
        </p:txBody>
      </p:sp>
      <p:pic>
        <p:nvPicPr>
          <p:cNvPr id="2" name="Figure" descr="Part A is an illustration of septated hyphae. Cells within the septated hyphae are rectangular.  Each cell has its own nucleus, and connects to other cells end-to-end in a long strand. Two branches occur in the hyphae. Part B is an illustration of coenocytic hyphae. Like the septated hyphae, the coenocytic hyphae consist of long, branched fibers. However, in coenocytic hyphae, there is no separation between the cells or nuclei. Part C is a light micrograph of septated hyphae from Phialophora richardsiae. The hyphae consists of a long chain of cells with multiple branches. Each branch is about 3 µm wide and varies from 3 to 20 µm in leng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484" r="-35484"/>
          <a:stretch>
            <a:fillRect/>
          </a:stretch>
        </p:blipFill>
        <p:spPr/>
      </p:pic>
      <p:pic>
        <p:nvPicPr>
          <p:cNvPr id="9" name="OpenStaxLogo" descr="openstax college logo">
            <a:extLst>
              <a:ext uri="{FF2B5EF4-FFF2-40B4-BE49-F238E27FC236}">
                <a16:creationId xmlns:a16="http://schemas.microsoft.com/office/drawing/2014/main" id="{FBE944C0-7EF9-4FCC-AC5B-EC4B230110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24.5</a:t>
            </a:r>
          </a:p>
        </p:txBody>
      </p:sp>
    </p:spTree>
    <p:extLst>
      <p:ext uri="{BB962C8B-B14F-4D97-AF65-F5344CB8AC3E}">
        <p14:creationId xmlns:p14="http://schemas.microsoft.com/office/powerpoint/2010/main" val="365922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7408BD-6864-4E62-BB1B-92EA88CEA61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a:t>giant puff ball mushroom releases </a:t>
            </a:r>
            <a:r>
              <a:rPr lang="en-US" sz="1600" dirty="0">
                <a:solidFill>
                  <a:srgbClr val="6CB255"/>
                </a:solidFill>
              </a:rPr>
              <a:t>(b)</a:t>
            </a:r>
            <a:r>
              <a:rPr lang="en-US" sz="1600" dirty="0"/>
              <a:t> a cloud of spores when it reaches maturity. (credit a: modification of work by Roger Griffith; credit b: modification of work by Pearson Scott </a:t>
            </a:r>
            <a:r>
              <a:rPr lang="en-US" sz="1600" dirty="0" err="1"/>
              <a:t>Foresman</a:t>
            </a:r>
            <a:r>
              <a:rPr lang="en-US" sz="1600" dirty="0"/>
              <a:t>, donated to the Wikimedia Foundation)</a:t>
            </a:r>
          </a:p>
        </p:txBody>
      </p:sp>
      <p:pic>
        <p:nvPicPr>
          <p:cNvPr id="2" name="Figure" descr="Part A is a photo of a puffball mushroom, which is round and white. Part B is an illustration of a puffball mushroom releasing spores through its exploded t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579" r="-10579"/>
          <a:stretch>
            <a:fillRect/>
          </a:stretch>
        </p:blipFill>
        <p:spPr/>
      </p:pic>
      <p:pic>
        <p:nvPicPr>
          <p:cNvPr id="9" name="OpenStaxLogo" descr="openstax college logo">
            <a:extLst>
              <a:ext uri="{FF2B5EF4-FFF2-40B4-BE49-F238E27FC236}">
                <a16:creationId xmlns:a16="http://schemas.microsoft.com/office/drawing/2014/main" id="{3AD28AEE-D620-4EA0-880B-2A427C9CA1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24.6</a:t>
            </a:r>
          </a:p>
        </p:txBody>
      </p:sp>
    </p:spTree>
    <p:extLst>
      <p:ext uri="{BB962C8B-B14F-4D97-AF65-F5344CB8AC3E}">
        <p14:creationId xmlns:p14="http://schemas.microsoft.com/office/powerpoint/2010/main" val="390516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BA98FC-768F-4658-B1B6-39C46ABAC5C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dark cells in this bright field light micrograph are the pathogenic yeast </a:t>
            </a:r>
            <a:r>
              <a:rPr lang="en-US" sz="1600" i="1" dirty="0" err="1"/>
              <a:t>Histoplasma</a:t>
            </a:r>
            <a:r>
              <a:rPr lang="en-US" sz="1600" i="1" dirty="0"/>
              <a:t> </a:t>
            </a:r>
            <a:r>
              <a:rPr lang="en-US" sz="1600" i="1" dirty="0" err="1"/>
              <a:t>capsulatum</a:t>
            </a:r>
            <a:r>
              <a:rPr lang="en-US" sz="1600" i="1" dirty="0"/>
              <a:t>, </a:t>
            </a:r>
            <a:r>
              <a:rPr lang="en-US" sz="1600" dirty="0"/>
              <a:t>seen against a backdrop of light blue tissue. </a:t>
            </a:r>
            <a:r>
              <a:rPr lang="en-US" sz="1600" dirty="0" err="1"/>
              <a:t>Histoplasma</a:t>
            </a:r>
            <a:r>
              <a:rPr lang="en-US" sz="1600" dirty="0"/>
              <a:t> primarily infects lungs but can spread to other tissues, causing </a:t>
            </a:r>
            <a:r>
              <a:rPr lang="en-US" sz="1600" dirty="0" err="1"/>
              <a:t>histoplasmosis</a:t>
            </a:r>
            <a:r>
              <a:rPr lang="en-US" sz="1600" dirty="0"/>
              <a:t>, a potentially fatal disease. (credit: modification of work by Dr. </a:t>
            </a:r>
            <a:r>
              <a:rPr lang="en-US" sz="1600" dirty="0" err="1"/>
              <a:t>Libero</a:t>
            </a:r>
            <a:r>
              <a:rPr lang="en-US" sz="1600" dirty="0"/>
              <a:t> </a:t>
            </a:r>
            <a:r>
              <a:rPr lang="en-US" sz="1600" dirty="0" err="1"/>
              <a:t>Ajello</a:t>
            </a:r>
            <a:r>
              <a:rPr lang="en-US" sz="1600" dirty="0"/>
              <a:t>, CDC; scale-bar data from Matt Russell)</a:t>
            </a:r>
          </a:p>
        </p:txBody>
      </p:sp>
      <p:pic>
        <p:nvPicPr>
          <p:cNvPr id="2" name="Figure" descr="Micrograph shows budding yeast cells. The parent cells are stained dark blue and round, with smaller, teardrop shaped cells budding from them. The cells are about 2 microns across and 3 microns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45" r="-41045"/>
          <a:stretch>
            <a:fillRect/>
          </a:stretch>
        </p:blipFill>
        <p:spPr/>
      </p:pic>
      <p:pic>
        <p:nvPicPr>
          <p:cNvPr id="9" name="OpenStaxLogo" descr="openstax college logo">
            <a:extLst>
              <a:ext uri="{FF2B5EF4-FFF2-40B4-BE49-F238E27FC236}">
                <a16:creationId xmlns:a16="http://schemas.microsoft.com/office/drawing/2014/main" id="{42639380-9489-4A60-B667-763E35BDDC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24.7</a:t>
            </a:r>
          </a:p>
        </p:txBody>
      </p:sp>
    </p:spTree>
    <p:extLst>
      <p:ext uri="{BB962C8B-B14F-4D97-AF65-F5344CB8AC3E}">
        <p14:creationId xmlns:p14="http://schemas.microsoft.com/office/powerpoint/2010/main" val="31616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2D6544-5412-493E-8BC6-ACF16BA92A1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Fungi may have both asexual and sexual stages of reproduction.</a:t>
            </a:r>
          </a:p>
        </p:txBody>
      </p:sp>
      <p:pic>
        <p:nvPicPr>
          <p:cNvPr id="2" name="Figure" descr="The asexual and sexual stages of reproduction of fungi are shown. In the asexual life cycle, a haploid (1n) mycelium undergoes mitosis to form spores. Germination of the spores results in the formation of more mycelia. In the sexual life cycle, the mycelium undergoes plasmogamy, a process in which haploid cells fuse to form a heterokaryon (a cell with two or more haploid nuclei). This is called the heterokaryotic stage. The dikaryotic cells (cells with two more more nuclei) undergo karyogamy, a process in which the nuclei fuse to form a diploid (2n) zygote. The zygote undergoes meiosis to form haploid (1n) spores. Germination of the spores results in the formation of a multicellular myceli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656" r="-52656"/>
          <a:stretch>
            <a:fillRect/>
          </a:stretch>
        </p:blipFill>
        <p:spPr/>
      </p:pic>
      <p:pic>
        <p:nvPicPr>
          <p:cNvPr id="9" name="OpenStaxLogo" descr="openstax college logo">
            <a:extLst>
              <a:ext uri="{FF2B5EF4-FFF2-40B4-BE49-F238E27FC236}">
                <a16:creationId xmlns:a16="http://schemas.microsoft.com/office/drawing/2014/main" id="{3D69BB98-17E9-4CAB-B57E-051DABC470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24.8</a:t>
            </a:r>
          </a:p>
        </p:txBody>
      </p:sp>
    </p:spTree>
    <p:extLst>
      <p:ext uri="{BB962C8B-B14F-4D97-AF65-F5344CB8AC3E}">
        <p14:creationId xmlns:p14="http://schemas.microsoft.com/office/powerpoint/2010/main" val="2014618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3211</Words>
  <Application>Microsoft Office PowerPoint</Application>
  <PresentationFormat>On-screen Show (4:3)</PresentationFormat>
  <Paragraphs>87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Essential</vt:lpstr>
      <vt:lpstr>Biology</vt:lpstr>
      <vt:lpstr>Figure 24.1</vt:lpstr>
      <vt:lpstr>Figure 24.2</vt:lpstr>
      <vt:lpstr>Figure 24.3</vt:lpstr>
      <vt:lpstr>Figure 24.4</vt:lpstr>
      <vt:lpstr>Figure 24.5</vt:lpstr>
      <vt:lpstr>Figure 24.6</vt:lpstr>
      <vt:lpstr>Figure 24.7</vt:lpstr>
      <vt:lpstr>Figure 24.8</vt:lpstr>
      <vt:lpstr>Figure 24.9</vt:lpstr>
      <vt:lpstr>Figure 24.10</vt:lpstr>
      <vt:lpstr>Figure 24.11</vt:lpstr>
      <vt:lpstr>Figure 24.12</vt:lpstr>
      <vt:lpstr>Figure 24.13</vt:lpstr>
      <vt:lpstr>Figure 24.14</vt:lpstr>
      <vt:lpstr>Figure 24.15</vt:lpstr>
      <vt:lpstr>Figure 24.16</vt:lpstr>
      <vt:lpstr>Figure 24.17</vt:lpstr>
      <vt:lpstr>Figure 24.18</vt:lpstr>
      <vt:lpstr>Figure 24.19</vt:lpstr>
      <vt:lpstr>Figure 24.20</vt:lpstr>
      <vt:lpstr>Figure 24.21</vt:lpstr>
      <vt:lpstr>Figure 24.22</vt:lpstr>
      <vt:lpstr>Figure 24.23</vt:lpstr>
      <vt:lpstr>Figure 24.24</vt:lpstr>
      <vt:lpstr>Figure 24.25</vt:lpstr>
      <vt:lpstr>Figure 24.26</vt:lpstr>
      <vt:lpstr>Figure 24.27</vt:lpstr>
      <vt:lpstr>Figure 24.28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24 - FUNGI</dc:title>
  <dc:creator>Spuddy McSpare</dc:creator>
  <cp:lastModifiedBy>Conversion_02</cp:lastModifiedBy>
  <cp:revision>67</cp:revision>
  <dcterms:created xsi:type="dcterms:W3CDTF">2012-06-04T02:13:36Z</dcterms:created>
  <dcterms:modified xsi:type="dcterms:W3CDTF">2017-09-20T11:34:43Z</dcterms:modified>
</cp:coreProperties>
</file>