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4"/>
  </p:notesMasterIdLst>
  <p:handoutMasterIdLst>
    <p:handoutMasterId r:id="rId25"/>
  </p:handoutMasterIdLst>
  <p:sldIdLst>
    <p:sldId id="256" r:id="rId2"/>
    <p:sldId id="282" r:id="rId3"/>
    <p:sldId id="280" r:id="rId4"/>
    <p:sldId id="277" r:id="rId5"/>
    <p:sldId id="283" r:id="rId6"/>
    <p:sldId id="286" r:id="rId7"/>
    <p:sldId id="288" r:id="rId8"/>
    <p:sldId id="278" r:id="rId9"/>
    <p:sldId id="287" r:id="rId10"/>
    <p:sldId id="291" r:id="rId11"/>
    <p:sldId id="290" r:id="rId12"/>
    <p:sldId id="273" r:id="rId13"/>
    <p:sldId id="279" r:id="rId14"/>
    <p:sldId id="294" r:id="rId15"/>
    <p:sldId id="296" r:id="rId16"/>
    <p:sldId id="292" r:id="rId17"/>
    <p:sldId id="298" r:id="rId18"/>
    <p:sldId id="295" r:id="rId19"/>
    <p:sldId id="297" r:id="rId20"/>
    <p:sldId id="299" r:id="rId21"/>
    <p:sldId id="281" r:id="rId22"/>
    <p:sldId id="3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3149" autoAdjust="0"/>
  </p:normalViewPr>
  <p:slideViewPr>
    <p:cSldViewPr snapToGrid="0" snapToObjects="1">
      <p:cViewPr varScale="1">
        <p:scale>
          <a:sx n="104" d="100"/>
          <a:sy n="104" d="100"/>
        </p:scale>
        <p:origin x="684" y="72"/>
      </p:cViewPr>
      <p:guideLst>
        <p:guide orient="horz" pos="2160"/>
        <p:guide pos="2880"/>
      </p:guideLst>
    </p:cSldViewPr>
  </p:slideViewPr>
  <p:outlineViewPr>
    <p:cViewPr>
      <p:scale>
        <a:sx n="33" d="100"/>
        <a:sy n="33" d="100"/>
      </p:scale>
      <p:origin x="0" y="-59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7F0825-9B31-804D-866E-6DE75DE9F8F8}" type="datetimeFigureOut">
              <a:rPr lang="en-US" smtClean="0"/>
              <a:t>09/19/17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7E6F7-1E18-0A42-A7E1-70B6F6BFF5B6}" type="slidenum">
              <a:rPr lang="en-US" smtClean="0"/>
              <a:t>‹#›</a:t>
            </a:fld>
            <a:endParaRPr lang="en-US"/>
          </a:p>
        </p:txBody>
      </p:sp>
    </p:spTree>
    <p:extLst>
      <p:ext uri="{BB962C8B-B14F-4D97-AF65-F5344CB8AC3E}">
        <p14:creationId xmlns:p14="http://schemas.microsoft.com/office/powerpoint/2010/main" val="702351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E6F7-1E18-0A42-A7E1-70B6F6BFF5B6}" type="slidenum">
              <a:rPr lang="en-US" smtClean="0"/>
              <a:t>1</a:t>
            </a:fld>
            <a:endParaRPr lang="en-US" dirty="0"/>
          </a:p>
        </p:txBody>
      </p:sp>
    </p:spTree>
    <p:extLst>
      <p:ext uri="{BB962C8B-B14F-4D97-AF65-F5344CB8AC3E}">
        <p14:creationId xmlns:p14="http://schemas.microsoft.com/office/powerpoint/2010/main" val="225603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E6F7-1E18-0A42-A7E1-70B6F6BFF5B6}" type="slidenum">
              <a:rPr lang="en-US" smtClean="0"/>
              <a:t>4</a:t>
            </a:fld>
            <a:endParaRPr lang="en-US"/>
          </a:p>
        </p:txBody>
      </p:sp>
    </p:spTree>
    <p:extLst>
      <p:ext uri="{BB962C8B-B14F-4D97-AF65-F5344CB8AC3E}">
        <p14:creationId xmlns:p14="http://schemas.microsoft.com/office/powerpoint/2010/main" val="54733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E6F7-1E18-0A42-A7E1-70B6F6BFF5B6}" type="slidenum">
              <a:rPr lang="en-US" smtClean="0"/>
              <a:t>12</a:t>
            </a:fld>
            <a:endParaRPr lang="en-US"/>
          </a:p>
        </p:txBody>
      </p:sp>
    </p:spTree>
    <p:extLst>
      <p:ext uri="{BB962C8B-B14F-4D97-AF65-F5344CB8AC3E}">
        <p14:creationId xmlns:p14="http://schemas.microsoft.com/office/powerpoint/2010/main" val="301449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E6F7-1E18-0A42-A7E1-70B6F6BFF5B6}" type="slidenum">
              <a:rPr lang="en-US" smtClean="0"/>
              <a:t>18</a:t>
            </a:fld>
            <a:endParaRPr lang="en-US"/>
          </a:p>
        </p:txBody>
      </p:sp>
    </p:spTree>
    <p:extLst>
      <p:ext uri="{BB962C8B-B14F-4D97-AF65-F5344CB8AC3E}">
        <p14:creationId xmlns:p14="http://schemas.microsoft.com/office/powerpoint/2010/main" val="216127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19,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3_03.jpg"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3_04.jpg"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file://localhost/Volumes/ARTWORK/for%20Conversion/CNX-Biology(Majors)/Chapter%2006/Figure_06_02_01.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2_02.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4_01.jpg"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4_02.png"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5_01.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5_03.jpg"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file://localhost/Volumes/ARTWORK/for%20Conversion/CNX-Biology(Majors)/Chapter%2006/Figure_06_05_04.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5_05.jp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5_08.jpg"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5_06.jpg" TargetMode="Externa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5_07.jpg"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file://localhost/Volumes/ARTWORK/for%20Conversion/CNX-Biology(Majors)/Chapter%2006/Figure_06_01_0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1_04.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1_03.jpg"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3_01ab.jpg"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06_03_02ab.jpg"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file://localhost/Volumes/ARTWORK/for%20Conversion/CNX-Biology(Majors)/Chapter%2006/Figure_B06_03_05abcd.p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6 METABOLISM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9F5C3866-FEA3-44FD-8195-6E4F3FD38ACC}"/>
              </a:ext>
            </a:extLst>
          </p:cNvPr>
          <p:cNvSpPr>
            <a:spLocks noGrp="1"/>
          </p:cNvSpPr>
          <p:nvPr>
            <p:ph type="title" idx="4294967295"/>
          </p:nvPr>
        </p:nvSpPr>
        <p:spPr>
          <a:xfrm>
            <a:off x="0" y="69028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EE64F80-4029-4345-AD5F-B9F76A947695}"/>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Exergonic and endergonic reactions result in changes in Gibbs free energy. Exergonic reactions release energy; endergonic reactions require energy to proceed.</a:t>
            </a:r>
          </a:p>
        </p:txBody>
      </p:sp>
      <p:pic>
        <p:nvPicPr>
          <p:cNvPr id="2" name="Figure" descr="The two plots show the change in Gibbs free energy as reactants are converted to products. Gibbs free energy decreases with time for an exergonic reaction (left), and the reaction is spontaneous. Gibbs free energy increases with time for an exergonic reaction (right), and the reaction is not spontaneous"/>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t="-8995" b="-8995"/>
          <a:stretch>
            <a:fillRect/>
          </a:stretch>
        </p:blipFill>
        <p:spPr>
          <a:xfrm>
            <a:off x="457200" y="1122363"/>
            <a:ext cx="8062913" cy="3500437"/>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6.9</a:t>
            </a:r>
          </a:p>
        </p:txBody>
      </p:sp>
    </p:spTree>
    <p:extLst>
      <p:ext uri="{BB962C8B-B14F-4D97-AF65-F5344CB8AC3E}">
        <p14:creationId xmlns:p14="http://schemas.microsoft.com/office/powerpoint/2010/main" val="140783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3898C39-ED37-4505-833E-AB0985D56FF2}"/>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Activation energy is the energy required for a reaction to proceed, and it is lower if the reaction is catalyzed. The horizontal axis of this diagram describes the sequence of events in time.</a:t>
            </a:r>
          </a:p>
        </p:txBody>
      </p:sp>
      <p:pic>
        <p:nvPicPr>
          <p:cNvPr id="2" name="Figure" descr="This plot shows the activation energy for an exergonic reaction. As the reaction proceeds, energy initially increases to overcome the activation energy. In a catalyzed reaction, the activation energy is much lower. The energy then decreases such that the Gibbs free energy of the products is less than that of the reactants. The activation energy is the peak of the energy plot minus the energy of the reactants. The Gibbs free energy is the energy of the products minus the energy of the reactants."/>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l="-47244" r="-47244"/>
          <a:stretch>
            <a:fillRect/>
          </a:stretch>
        </p:blipFill>
        <p:spPr>
          <a:xfrm>
            <a:off x="457200" y="1122363"/>
            <a:ext cx="8062913" cy="3500437"/>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6.10</a:t>
            </a:r>
          </a:p>
        </p:txBody>
      </p:sp>
    </p:spTree>
    <p:extLst>
      <p:ext uri="{BB962C8B-B14F-4D97-AF65-F5344CB8AC3E}">
        <p14:creationId xmlns:p14="http://schemas.microsoft.com/office/powerpoint/2010/main" val="806870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AC8539-5E73-49DE-B58E-EA4FF095605A}"/>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Shown are two examples of energy being transferred from one system to another and transformed from one form to another. Humans can convert the chemical energy in food, like this ice cream cone, into kinetic energy (the energy of movement to ride a bicycle). Plants can convert electromagnetic radiation (light energy) from the sun into chemical energy. (credit “ice cream”: modification of work by D. Sharon Pruitt; credit “kids on bikes”: modification of work by Michelle </a:t>
            </a:r>
            <a:r>
              <a:rPr lang="fi-FI" sz="1600" dirty="0" err="1">
                <a:solidFill>
                  <a:schemeClr val="tx1"/>
                </a:solidFill>
              </a:rPr>
              <a:t>Riggen-Ransom</a:t>
            </a:r>
            <a:r>
              <a:rPr lang="fi-FI" sz="1600" dirty="0">
                <a:solidFill>
                  <a:schemeClr val="tx1"/>
                </a:solidFill>
              </a:rPr>
              <a:t>; </a:t>
            </a:r>
            <a:r>
              <a:rPr lang="fi-FI" sz="1600" dirty="0" err="1">
                <a:solidFill>
                  <a:schemeClr val="tx1"/>
                </a:solidFill>
              </a:rPr>
              <a:t>credit</a:t>
            </a:r>
            <a:r>
              <a:rPr lang="fi-FI" sz="1600" dirty="0">
                <a:solidFill>
                  <a:schemeClr val="tx1"/>
                </a:solidFill>
              </a:rPr>
              <a:t> “</a:t>
            </a:r>
            <a:r>
              <a:rPr lang="fi-FI" sz="1600" dirty="0" err="1">
                <a:solidFill>
                  <a:schemeClr val="tx1"/>
                </a:solidFill>
              </a:rPr>
              <a:t>leaf</a:t>
            </a:r>
            <a:r>
              <a:rPr lang="fi-FI" sz="1600" dirty="0">
                <a:solidFill>
                  <a:schemeClr val="tx1"/>
                </a:solidFill>
              </a:rPr>
              <a:t>”: </a:t>
            </a:r>
            <a:r>
              <a:rPr lang="fi-FI" sz="1600" dirty="0" err="1">
                <a:solidFill>
                  <a:schemeClr val="tx1"/>
                </a:solidFill>
              </a:rPr>
              <a:t>modification</a:t>
            </a:r>
            <a:r>
              <a:rPr lang="fi-FI" sz="1600" dirty="0">
                <a:solidFill>
                  <a:schemeClr val="tx1"/>
                </a:solidFill>
              </a:rPr>
              <a:t> of </a:t>
            </a:r>
            <a:r>
              <a:rPr lang="fi-FI" sz="1600" dirty="0" err="1">
                <a:solidFill>
                  <a:schemeClr val="tx1"/>
                </a:solidFill>
              </a:rPr>
              <a:t>work</a:t>
            </a:r>
            <a:r>
              <a:rPr lang="fi-FI" sz="1600" dirty="0">
                <a:solidFill>
                  <a:schemeClr val="tx1"/>
                </a:solidFill>
              </a:rPr>
              <a:t> </a:t>
            </a:r>
            <a:r>
              <a:rPr lang="fi-FI" sz="1600" dirty="0" err="1">
                <a:solidFill>
                  <a:schemeClr val="tx1"/>
                </a:solidFill>
              </a:rPr>
              <a:t>by</a:t>
            </a:r>
            <a:r>
              <a:rPr lang="fi-FI" sz="1600" dirty="0">
                <a:solidFill>
                  <a:schemeClr val="tx1"/>
                </a:solidFill>
              </a:rPr>
              <a:t> </a:t>
            </a:r>
            <a:r>
              <a:rPr lang="fi-FI" sz="1600" dirty="0" err="1">
                <a:solidFill>
                  <a:schemeClr val="tx1"/>
                </a:solidFill>
              </a:rPr>
              <a:t>Cory</a:t>
            </a:r>
            <a:r>
              <a:rPr lang="fi-FI" sz="1600" dirty="0">
                <a:solidFill>
                  <a:schemeClr val="tx1"/>
                </a:solidFill>
              </a:rPr>
              <a:t> </a:t>
            </a:r>
            <a:r>
              <a:rPr lang="fi-FI" sz="1600" dirty="0" err="1">
                <a:solidFill>
                  <a:schemeClr val="tx1"/>
                </a:solidFill>
              </a:rPr>
              <a:t>Zanker</a:t>
            </a:r>
            <a:r>
              <a:rPr lang="fi-FI" sz="1600" dirty="0">
                <a:solidFill>
                  <a:schemeClr val="tx1"/>
                </a:solidFill>
              </a:rPr>
              <a:t>)</a:t>
            </a:r>
            <a:endParaRPr lang="en-US" sz="1600" dirty="0">
              <a:solidFill>
                <a:schemeClr val="tx1"/>
              </a:solidFill>
            </a:endParaRPr>
          </a:p>
        </p:txBody>
      </p:sp>
      <p:pic>
        <p:nvPicPr>
          <p:cNvPr id="2" name="Figure" descr="The left side of this diagram depicts energy being transferred from an ice cream cone to two boys riding a bike. The right side depicts a plant converting light energy into chemical energy."/>
          <p:cNvPicPr>
            <a:picLocks noGrp="1" noChangeAspect="1"/>
          </p:cNvPicPr>
          <p:nvPr>
            <p:ph type="pic" sz="quarter" idx="13"/>
          </p:nvPr>
        </p:nvPicPr>
        <p:blipFill>
          <a:blip r:embed="rId3" r:link="rId4" cstate="email">
            <a:extLst>
              <a:ext uri="{28A0092B-C50C-407E-A947-70E740481C1C}">
                <a14:useLocalDpi xmlns:a14="http://schemas.microsoft.com/office/drawing/2010/main" val="0"/>
              </a:ext>
            </a:extLst>
          </a:blip>
          <a:srcRect l="-1895" r="-1895"/>
          <a:stretch>
            <a:fillRect/>
          </a:stretch>
        </p:blipFill>
        <p:spPr>
          <a:xfrm>
            <a:off x="457200" y="1108075"/>
            <a:ext cx="4032250" cy="5256213"/>
          </a:xfrm>
        </p:spPr>
      </p:pic>
      <p:pic>
        <p:nvPicPr>
          <p:cNvPr id="11" name="OpenStaxLogo" descr="openstax college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6.11</a:t>
            </a:r>
          </a:p>
        </p:txBody>
      </p:sp>
    </p:spTree>
    <p:extLst>
      <p:ext uri="{BB962C8B-B14F-4D97-AF65-F5344CB8AC3E}">
        <p14:creationId xmlns:p14="http://schemas.microsoft.com/office/powerpoint/2010/main" val="32850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123E61F-C4DB-4E3B-964E-70706613EF05}"/>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Entropy is a measure of randomness or disorder in a system. Gases have higher entropy than liquids, and liquids have higher entropy than solids.</a:t>
            </a:r>
          </a:p>
        </p:txBody>
      </p:sp>
      <p:pic>
        <p:nvPicPr>
          <p:cNvPr id="2" name="Figure" descr="This diagram shows that solids have a regular packing arrangement and low entropy, whereas liquids have irregular packing and higher entropy."/>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l="-54384" r="-5438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6.12</a:t>
            </a:r>
          </a:p>
        </p:txBody>
      </p:sp>
    </p:spTree>
    <p:extLst>
      <p:ext uri="{BB962C8B-B14F-4D97-AF65-F5344CB8AC3E}">
        <p14:creationId xmlns:p14="http://schemas.microsoft.com/office/powerpoint/2010/main" val="378098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6F0CBC8-AB21-49DF-8D57-444FAD0E01F3}"/>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166382"/>
          </a:xfrm>
        </p:spPr>
        <p:txBody>
          <a:bodyPr>
            <a:normAutofit/>
          </a:bodyPr>
          <a:lstStyle/>
          <a:p>
            <a:r>
              <a:rPr lang="en-US" sz="1600" dirty="0"/>
              <a:t>ATP is the primary energy currency of the cell. It has an adenosine backbone with three phosphate groups attached.</a:t>
            </a:r>
          </a:p>
        </p:txBody>
      </p:sp>
      <p:pic>
        <p:nvPicPr>
          <p:cNvPr id="2" name="Figure" descr="The molecular structure of adenosine triphosphate is shown. Three phosphate groups are attached to a ribose sugar. Adenine is also attached to the ribose."/>
          <p:cNvPicPr>
            <a:picLocks noGrp="1" noChangeAspect="1"/>
          </p:cNvPicPr>
          <p:nvPr>
            <p:ph type="pic" sz="quarter" idx="13"/>
          </p:nvPr>
        </p:nvPicPr>
        <p:blipFill>
          <a:blip r:embed="rId2" r:link="rId3">
            <a:extLst>
              <a:ext uri="{28A0092B-C50C-407E-A947-70E740481C1C}">
                <a14:useLocalDpi xmlns:a14="http://schemas.microsoft.com/office/drawing/2010/main" val="0"/>
              </a:ext>
            </a:extLst>
          </a:blip>
          <a:srcRect l="-18029" r="-1802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6.13</a:t>
            </a:r>
          </a:p>
        </p:txBody>
      </p:sp>
    </p:spTree>
    <p:extLst>
      <p:ext uri="{BB962C8B-B14F-4D97-AF65-F5344CB8AC3E}">
        <p14:creationId xmlns:p14="http://schemas.microsoft.com/office/powerpoint/2010/main" val="198939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3268C8-1BF9-40D6-9731-9CE977713157}"/>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sodium-potassium pump is an example of energy coupling. The energy derived from exergonic ATP hydrolysis is used to pump sodium and potassium ions across the cell membrane.</a:t>
            </a:r>
          </a:p>
        </p:txBody>
      </p:sp>
      <p:pic>
        <p:nvPicPr>
          <p:cNvPr id="2" name="Figure" descr="This illustration shows the sodium-potassium pump embedded in the cell membrane. ATP hydrolysis catalyzes a conformational change in the pump that allows sodium ions to move from the cytoplasmic side to the extracellular side of the membrane, and potassium ions to move from the extracellular side to the cytoplasmic side of the membrane as well."/>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l="-40869" r="-40869"/>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6.14</a:t>
            </a:r>
          </a:p>
        </p:txBody>
      </p:sp>
    </p:spTree>
    <p:extLst>
      <p:ext uri="{BB962C8B-B14F-4D97-AF65-F5344CB8AC3E}">
        <p14:creationId xmlns:p14="http://schemas.microsoft.com/office/powerpoint/2010/main" val="34411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1C4B66-BB3D-443F-A9D9-54A57B721013}"/>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166382"/>
          </a:xfrm>
        </p:spPr>
        <p:txBody>
          <a:bodyPr>
            <a:normAutofit/>
          </a:bodyPr>
          <a:lstStyle/>
          <a:p>
            <a:r>
              <a:rPr lang="en-US" sz="1600" dirty="0"/>
              <a:t>Enzymes lower the activation energy of the reaction but do not change the free energy of the reaction.</a:t>
            </a:r>
          </a:p>
        </p:txBody>
      </p:sp>
      <p:pic>
        <p:nvPicPr>
          <p:cNvPr id="2" name="Figure" descr="This plot shows that a catalyst decreases the activation energy for a reaction but does not change the Gibbs free energy."/>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l="-49091" r="-4909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6.15</a:t>
            </a:r>
          </a:p>
        </p:txBody>
      </p:sp>
    </p:spTree>
    <p:extLst>
      <p:ext uri="{BB962C8B-B14F-4D97-AF65-F5344CB8AC3E}">
        <p14:creationId xmlns:p14="http://schemas.microsoft.com/office/powerpoint/2010/main" val="150163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970880F-102C-40E4-A754-D21EAFDCA6D1}"/>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According to the induced-fit model, both enzyme and substrate undergo dynamic conformational changes upon binding. The enzyme contorts the substrate into its transition state, thereby increasing the rate of the reaction.</a:t>
            </a:r>
          </a:p>
        </p:txBody>
      </p:sp>
      <p:pic>
        <p:nvPicPr>
          <p:cNvPr id="2" name="Figure" descr="In this diagram, a substrate binds the active site of an enzyme and, in the process, both the shape of the enzyme and the shape of the substrate change. The substrate is converted to products that then leave the enzyme’s active site."/>
          <p:cNvPicPr>
            <a:picLocks noGrp="1" noChangeAspect="1"/>
          </p:cNvPicPr>
          <p:nvPr>
            <p:ph type="pic" sz="quarter" idx="13"/>
          </p:nvPr>
        </p:nvPicPr>
        <p:blipFill>
          <a:blip r:embed="rId2" r:link="rId3">
            <a:extLst>
              <a:ext uri="{28A0092B-C50C-407E-A947-70E740481C1C}">
                <a14:useLocalDpi xmlns:a14="http://schemas.microsoft.com/office/drawing/2010/main" val="0"/>
              </a:ext>
            </a:extLst>
          </a:blip>
          <a:srcRect t="-3925" b="-392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199" y="241326"/>
            <a:ext cx="8062912" cy="659535"/>
          </a:xfrm>
        </p:spPr>
        <p:txBody>
          <a:bodyPr/>
          <a:lstStyle/>
          <a:p>
            <a:r>
              <a:rPr lang="en-US" dirty="0"/>
              <a:t>Figure 6.16</a:t>
            </a:r>
          </a:p>
        </p:txBody>
      </p:sp>
    </p:spTree>
    <p:extLst>
      <p:ext uri="{BB962C8B-B14F-4D97-AF65-F5344CB8AC3E}">
        <p14:creationId xmlns:p14="http://schemas.microsoft.com/office/powerpoint/2010/main" val="26313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67F9DDD-08D0-45EA-97EB-CB8475AC54AE}"/>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Competitive and noncompetitive inhibition affect the rate of reaction differently. Competitive inhibitors affect the initial rate but do not affect the maximal rate, whereas noncompetitive inhibitors affect the maximal rate.</a:t>
            </a:r>
          </a:p>
        </p:txBody>
      </p:sp>
      <p:pic>
        <p:nvPicPr>
          <p:cNvPr id="2" name="Figure" descr="This plot shows rate of reaction versus substrate concentration for an enzyme in the absence of inhibitor, and for enzyme in the presence of competitive and noncompetitive inhibitors. Both competitive and noncompetitive inhibitors slow the rate of reaction, but competitive inhibitors can be overcome by high concentrations of substrate, whereas noncompetitive inhibitors cannot."/>
          <p:cNvPicPr>
            <a:picLocks noGrp="1" noChangeAspect="1"/>
          </p:cNvPicPr>
          <p:nvPr>
            <p:ph type="pic" sz="quarter" idx="13"/>
          </p:nvPr>
        </p:nvPicPr>
        <p:blipFill>
          <a:blip r:embed="rId3" r:link="rId4" cstate="email">
            <a:extLst>
              <a:ext uri="{28A0092B-C50C-407E-A947-70E740481C1C}">
                <a14:useLocalDpi xmlns:a14="http://schemas.microsoft.com/office/drawing/2010/main" val="0"/>
              </a:ext>
            </a:extLst>
          </a:blip>
          <a:srcRect l="-32575" r="-32575"/>
          <a:stretch>
            <a:fillRect/>
          </a:stretch>
        </p:blipFill>
        <p:spPr/>
      </p:pic>
      <p:pic>
        <p:nvPicPr>
          <p:cNvPr id="8" name="OpenStaxLogo" descr="openstax college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199" y="241326"/>
            <a:ext cx="8062912" cy="659535"/>
          </a:xfrm>
        </p:spPr>
        <p:txBody>
          <a:bodyPr/>
          <a:lstStyle/>
          <a:p>
            <a:r>
              <a:rPr lang="en-US" dirty="0"/>
              <a:t>Figure 6.17</a:t>
            </a:r>
          </a:p>
        </p:txBody>
      </p:sp>
    </p:spTree>
    <p:extLst>
      <p:ext uri="{BB962C8B-B14F-4D97-AF65-F5344CB8AC3E}">
        <p14:creationId xmlns:p14="http://schemas.microsoft.com/office/powerpoint/2010/main" val="229806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3A36155-49BD-4D41-AA16-DF3AE19F4271}"/>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Allosteric inhibitors modify the active site of the enzyme so that substrate binding is reduced or prevented. In contrast, allosteric activators modify the active site of the enzyme so that the affinity for the substrate increases.</a:t>
            </a:r>
          </a:p>
        </p:txBody>
      </p:sp>
      <p:pic>
        <p:nvPicPr>
          <p:cNvPr id="2" name="Figure" descr="The left part of this diagram shows allosteric inhibition. The allosteric inhibitor binds to the enzyme at a site other than the active site. The shape of the active site is altered so that the enzyme can no longer bind to its substrate. The right part of this diagram shows allosteric activation. The allosteric activator binds to the enzyme at a site other than the active site. The shape of the active site is changed, allowing substrate to bind at a higher affinity."/>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l="-28324" r="-2832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6.18</a:t>
            </a:r>
          </a:p>
        </p:txBody>
      </p:sp>
    </p:spTree>
    <p:extLst>
      <p:ext uri="{BB962C8B-B14F-4D97-AF65-F5344CB8AC3E}">
        <p14:creationId xmlns:p14="http://schemas.microsoft.com/office/powerpoint/2010/main" val="68391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58BD095-8E29-4F00-94BE-8204D7E46AC3}"/>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hummingbird needs energy to maintain prolonged periods of flight. The bird obtains its energy from taking in food and transforming the nutrients into energy through a series of biochemical reactions. The flight muscles in birds are extremely efficient in energy production. (credit: modification of work by Cory </a:t>
            </a:r>
            <a:r>
              <a:rPr lang="en-US" sz="1600" dirty="0" err="1"/>
              <a:t>Zanker</a:t>
            </a:r>
            <a:r>
              <a:rPr lang="en-US" sz="1600" dirty="0"/>
              <a:t>)</a:t>
            </a:r>
          </a:p>
        </p:txBody>
      </p:sp>
      <p:pic>
        <p:nvPicPr>
          <p:cNvPr id="2" name="Figure" descr="In this photo, a hummingbird drinks from a fee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21" r="-12221"/>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1" y="241326"/>
            <a:ext cx="8062912" cy="659535"/>
          </a:xfrm>
        </p:spPr>
        <p:txBody>
          <a:bodyPr/>
          <a:lstStyle/>
          <a:p>
            <a:r>
              <a:rPr lang="en-US" dirty="0"/>
              <a:t>Figure 6.1</a:t>
            </a:r>
          </a:p>
        </p:txBody>
      </p:sp>
    </p:spTree>
    <p:extLst>
      <p:ext uri="{BB962C8B-B14F-4D97-AF65-F5344CB8AC3E}">
        <p14:creationId xmlns:p14="http://schemas.microsoft.com/office/powerpoint/2010/main" val="1534476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CCC7D89-41E4-467B-8559-09FF3087E47E}"/>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Have you ever wondered how pharmaceutical drugs are developed? (credit: </a:t>
            </a:r>
            <a:r>
              <a:rPr lang="de-DE" sz="1600" dirty="0"/>
              <a:t>Deborah Austin)</a:t>
            </a:r>
            <a:endParaRPr lang="en-US" sz="1600" dirty="0"/>
          </a:p>
        </p:txBody>
      </p:sp>
      <p:pic>
        <p:nvPicPr>
          <p:cNvPr id="2" name="Figure" descr="This photo shows several red capsule pills."/>
          <p:cNvPicPr>
            <a:picLocks noGrp="1" noChangeAspect="1"/>
          </p:cNvPicPr>
          <p:nvPr>
            <p:ph type="pic" sz="quarter" idx="13"/>
          </p:nvPr>
        </p:nvPicPr>
        <p:blipFill>
          <a:blip r:embed="rId2" r:link="rId3">
            <a:extLst>
              <a:ext uri="{28A0092B-C50C-407E-A947-70E740481C1C}">
                <a14:useLocalDpi xmlns:a14="http://schemas.microsoft.com/office/drawing/2010/main" val="0"/>
              </a:ext>
            </a:extLst>
          </a:blip>
          <a:srcRect l="-36515" r="-36515"/>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6.19</a:t>
            </a:r>
          </a:p>
        </p:txBody>
      </p:sp>
    </p:spTree>
    <p:extLst>
      <p:ext uri="{BB962C8B-B14F-4D97-AF65-F5344CB8AC3E}">
        <p14:creationId xmlns:p14="http://schemas.microsoft.com/office/powerpoint/2010/main" val="120122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5A381AA-E8C7-4B03-9FA9-DEA0B0282C08}"/>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Shown are the molecular structures for Vitamin A, folic acid, Vitamin B1, Vitamin C, Vitamin B2, Vitamin D2, Vitamin B6, and Vitamin E."/>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t="-11080" b="-1108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Vitamins are important coenzymes or precursors of coenzymes, and are required for enzymes to function properly. Multivitamin capsules usually contain mixtures of all the vitamins at different percentages.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6.</a:t>
            </a:r>
            <a:r>
              <a:rPr lang="en-US" dirty="0"/>
              <a:t>20</a:t>
            </a:r>
            <a:endParaRPr lang="en-US" sz="2400" dirty="0">
              <a:solidFill>
                <a:srgbClr val="6CB255"/>
              </a:solidFill>
            </a:endParaRPr>
          </a:p>
        </p:txBody>
      </p:sp>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17472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847B95-B1EF-4F2E-95F9-2F1CBDD6B4D3}"/>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Metabolic pathways are a series of reactions catalyzed by multiple enzymes. Feedback inhibition, where the end product of the pathway inhibits an upstream step, is an important regulatory mechanism in cells.</a:t>
            </a:r>
          </a:p>
        </p:txBody>
      </p:sp>
      <p:pic>
        <p:nvPicPr>
          <p:cNvPr id="3" name="Figure" descr="This diagram shows a metabolic pathway in which three enzymes convert a substrate, in three steps, into a final product. The final product inhibits the first enzyme in the pathway."/>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t="-14364" b="-1436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6.21</a:t>
            </a:r>
          </a:p>
        </p:txBody>
      </p:sp>
    </p:spTree>
    <p:extLst>
      <p:ext uri="{BB962C8B-B14F-4D97-AF65-F5344CB8AC3E}">
        <p14:creationId xmlns:p14="http://schemas.microsoft.com/office/powerpoint/2010/main" val="175474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90B67B6-69A3-4C28-BFCF-E20BAFF3981C}"/>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Most life forms on earth get their energy from the sun. Plants use photosynthesis to capture sunlight, and herbivores eat those plants to obtain energy. Carnivores eat the herbivores, and decomposers digest plant and animal matter.</a:t>
            </a:r>
          </a:p>
        </p:txBody>
      </p:sp>
      <p:pic>
        <p:nvPicPr>
          <p:cNvPr id="2" name="Figure" descr="This diagram shows energy from the sun being transferred to producers, such as plants, as well as releasing heat. The producers in turn transfer the energy to consumers and decomposers, which release heat. Animals also transfer energy to decompos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890" b="-689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6.2</a:t>
            </a:r>
          </a:p>
        </p:txBody>
      </p:sp>
    </p:spTree>
    <p:extLst>
      <p:ext uri="{BB962C8B-B14F-4D97-AF65-F5344CB8AC3E}">
        <p14:creationId xmlns:p14="http://schemas.microsoft.com/office/powerpoint/2010/main" val="151308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EAD95BB-8466-40B5-98BD-445771AB5D23}"/>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Plants, like this oak tree and acorn, use energy from sunlight to make sugar and other organic molecules. Both plants and animals (like this squirrel) use cellular respiration to derive energy from the organic molecules originally produced by plants. (credit “acorn”: modification of work </a:t>
            </a:r>
            <a:r>
              <a:rPr lang="pl-PL" sz="1600" dirty="0"/>
              <a:t>by Noel Reynolds; </a:t>
            </a:r>
            <a:r>
              <a:rPr lang="pl-PL" sz="1600" dirty="0" err="1"/>
              <a:t>credit</a:t>
            </a:r>
            <a:r>
              <a:rPr lang="pl-PL" sz="1600" dirty="0"/>
              <a:t> “</a:t>
            </a:r>
            <a:r>
              <a:rPr lang="pl-PL" sz="1600" dirty="0" err="1"/>
              <a:t>squirrel</a:t>
            </a:r>
            <a:r>
              <a:rPr lang="pl-PL" sz="1600" dirty="0"/>
              <a:t>”: </a:t>
            </a:r>
            <a:r>
              <a:rPr lang="pl-PL" sz="1600" dirty="0" err="1"/>
              <a:t>modification</a:t>
            </a:r>
            <a:r>
              <a:rPr lang="pl-PL" sz="1600" dirty="0"/>
              <a:t> of </a:t>
            </a:r>
            <a:r>
              <a:rPr lang="pl-PL" sz="1600" dirty="0" err="1"/>
              <a:t>work</a:t>
            </a:r>
            <a:r>
              <a:rPr lang="pl-PL" sz="1600" dirty="0"/>
              <a:t> by </a:t>
            </a:r>
            <a:r>
              <a:rPr lang="pl-PL" sz="1600" dirty="0" err="1"/>
              <a:t>Dawn</a:t>
            </a:r>
            <a:r>
              <a:rPr lang="pl-PL" sz="1600" dirty="0"/>
              <a:t> Huczek)</a:t>
            </a:r>
            <a:endParaRPr lang="en-US" sz="1600" dirty="0"/>
          </a:p>
        </p:txBody>
      </p:sp>
      <p:pic>
        <p:nvPicPr>
          <p:cNvPr id="2" name="Figure" descr="The photo on the left shows acorns growing on an oak tree. The photo on the right shows a squirrel eating."/>
          <p:cNvPicPr>
            <a:picLocks noGrp="1" noChangeAspect="1"/>
          </p:cNvPicPr>
          <p:nvPr>
            <p:ph type="pic" sz="quarter" idx="13"/>
          </p:nvPr>
        </p:nvPicPr>
        <p:blipFill>
          <a:blip r:embed="rId3" r:link="rId4" cstate="email">
            <a:extLst>
              <a:ext uri="{28A0092B-C50C-407E-A947-70E740481C1C}">
                <a14:useLocalDpi xmlns:a14="http://schemas.microsoft.com/office/drawing/2010/main" val="0"/>
              </a:ext>
            </a:extLst>
          </a:blip>
          <a:srcRect/>
          <a:stretch>
            <a:fillRect/>
          </a:stretch>
        </p:blipFill>
        <p:spPr>
          <a:xfrm>
            <a:off x="1014277" y="1122363"/>
            <a:ext cx="6948758" cy="3500437"/>
          </a:xfrm>
        </p:spPr>
      </p:pic>
      <p:pic>
        <p:nvPicPr>
          <p:cNvPr id="8" name="OpenStaxLogo" descr="openstax college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67DB9D6-6F6C-46FD-85BB-FAAAD85EFDF2}"/>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tree shows the evolution of the various branches of life. The vertical dimension is time. Early life forms, in blue, used anaerobic metabolism to obtain energy from their surroundings.</a:t>
            </a:r>
          </a:p>
        </p:txBody>
      </p:sp>
      <p:pic>
        <p:nvPicPr>
          <p:cNvPr id="2" name="Figure" descr="At the base of the evolutionary tree is the prokaryotic ancestor. This ancestor gave rise to archaebacteria, eubacteria, and Protista, which in turn gave rise to plants, fungi, and animals."/>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l="-4994" r="-4994"/>
          <a:stretch>
            <a:fillRect/>
          </a:stretch>
        </p:blipFill>
        <p:spPr>
          <a:xfrm>
            <a:off x="457200" y="1122363"/>
            <a:ext cx="8062913" cy="3500437"/>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6.4</a:t>
            </a:r>
          </a:p>
        </p:txBody>
      </p:sp>
    </p:spTree>
    <p:extLst>
      <p:ext uri="{BB962C8B-B14F-4D97-AF65-F5344CB8AC3E}">
        <p14:creationId xmlns:p14="http://schemas.microsoft.com/office/powerpoint/2010/main" val="307610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26D8B00-ABD4-4977-AB18-BC18AA6C2BBB}"/>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Anabolic pathways are those that require energy to synthesize larger molecules. Catabolic pathways are those that generate energy by breaking down larger molecules. Both types of pathways are required for maintaining the cell’s energy balance.</a:t>
            </a:r>
          </a:p>
        </p:txBody>
      </p:sp>
      <p:pic>
        <p:nvPicPr>
          <p:cNvPr id="2" name="Figure" descr="Anabolic and catabolic pathways are shown. In the anabolic pathway (top), four small molecules have energy added to them to make one large molecule. In the catabolic pathway (bottom), one large molecule is broken down into two components: four small molecules plus energy."/>
          <p:cNvPicPr>
            <a:picLocks noGrp="1" noChangeAspect="1"/>
          </p:cNvPicPr>
          <p:nvPr>
            <p:ph type="pic" sz="quarter" idx="13"/>
          </p:nvPr>
        </p:nvPicPr>
        <p:blipFill>
          <a:blip r:embed="rId2" r:link="rId3">
            <a:extLst>
              <a:ext uri="{28A0092B-C50C-407E-A947-70E740481C1C}">
                <a14:useLocalDpi xmlns:a14="http://schemas.microsoft.com/office/drawing/2010/main" val="0"/>
              </a:ext>
            </a:extLst>
          </a:blip>
          <a:srcRect t="-18100" b="-18100"/>
          <a:stretch>
            <a:fillRect/>
          </a:stretch>
        </p:blipFill>
        <p:spPr>
          <a:xfrm>
            <a:off x="457200" y="1122363"/>
            <a:ext cx="8062913" cy="3500437"/>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6.5</a:t>
            </a:r>
          </a:p>
        </p:txBody>
      </p:sp>
    </p:spTree>
    <p:extLst>
      <p:ext uri="{BB962C8B-B14F-4D97-AF65-F5344CB8AC3E}">
        <p14:creationId xmlns:p14="http://schemas.microsoft.com/office/powerpoint/2010/main" val="55515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E867369-D323-4ACC-9967-12DA6E693497}"/>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Water behind a dam has potential energy. Moving water, such as in a waterfall or a rapidly flowing river, has kinetic energy. (credit “dam”: modification of work by "Pascal"/Flickr; credit “waterfall”: modification of work by Frank </a:t>
            </a:r>
            <a:r>
              <a:rPr lang="en-US" sz="1600" dirty="0" err="1"/>
              <a:t>Gualtieri</a:t>
            </a:r>
            <a:r>
              <a:rPr lang="en-US" sz="1600" dirty="0"/>
              <a:t>)</a:t>
            </a:r>
          </a:p>
        </p:txBody>
      </p:sp>
      <p:pic>
        <p:nvPicPr>
          <p:cNvPr id="2" name="Figure" descr="The photo on the left shows water behind a dam. The photo on the right shows a waterfall."/>
          <p:cNvPicPr>
            <a:picLocks noGrp="1" noChangeAspect="1"/>
          </p:cNvPicPr>
          <p:nvPr>
            <p:ph type="pic" sz="quarter" idx="13"/>
          </p:nvPr>
        </p:nvPicPr>
        <p:blipFill>
          <a:blip r:embed="rId2" r:link="rId3">
            <a:extLst>
              <a:ext uri="{28A0092B-C50C-407E-A947-70E740481C1C}">
                <a14:useLocalDpi xmlns:a14="http://schemas.microsoft.com/office/drawing/2010/main" val="0"/>
              </a:ext>
            </a:extLst>
          </a:blip>
          <a:srcRect l="-1251" r="-1251"/>
          <a:stretch>
            <a:fillRect/>
          </a:stretch>
        </p:blipFill>
        <p:spPr>
          <a:xfrm>
            <a:off x="457200" y="1122363"/>
            <a:ext cx="8062913" cy="3500437"/>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6.6</a:t>
            </a:r>
          </a:p>
        </p:txBody>
      </p:sp>
    </p:spTree>
    <p:extLst>
      <p:ext uri="{BB962C8B-B14F-4D97-AF65-F5344CB8AC3E}">
        <p14:creationId xmlns:p14="http://schemas.microsoft.com/office/powerpoint/2010/main" val="298903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373BBE-11FC-43ED-9256-5938CEB3087B}"/>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molecular formula of octane (top), which is a chain of eight carbons and eighteen hydrogens, fuels a racecar speeding along a track (bottom)."/>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t="-6977" b="-6977"/>
          <a:stretch>
            <a:fillRect/>
          </a:stretch>
        </p:blipFill>
        <p:spPr>
          <a:xfrm>
            <a:off x="4487863" y="1108075"/>
            <a:ext cx="4032250"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molecules in gasoline (octane, the chemical formula shown) contain chemical energy within the chemical bonds. This energy is transformed into kinetic energy that allows a car to race on a racetrack. (credit “car”: modification of work by Russell </a:t>
            </a:r>
            <a:r>
              <a:rPr lang="en-US" sz="1600" dirty="0" err="1">
                <a:solidFill>
                  <a:srgbClr val="000000"/>
                </a:solidFill>
              </a:rPr>
              <a:t>Trow</a:t>
            </a:r>
            <a:r>
              <a:rPr lang="en-US" sz="1600" dirty="0">
                <a:solidFill>
                  <a:srgbClr val="000000"/>
                </a:solidFill>
              </a:rPr>
              <a:t>)</a:t>
            </a:r>
          </a:p>
          <a:p>
            <a:endParaRPr lang="en-US" sz="1600" dirty="0"/>
          </a:p>
        </p:txBody>
      </p:sp>
      <p:sp>
        <p:nvSpPr>
          <p:cNvPr id="5" name="Figure Number"/>
          <p:cNvSpPr>
            <a:spLocks noGrp="1"/>
          </p:cNvSpPr>
          <p:nvPr>
            <p:ph type="title"/>
          </p:nvPr>
        </p:nvSpPr>
        <p:spPr>
          <a:xfrm>
            <a:off x="457201" y="241326"/>
            <a:ext cx="8062912" cy="659535"/>
          </a:xfrm>
        </p:spPr>
        <p:txBody>
          <a:bodyPr>
            <a:normAutofit/>
          </a:bodyPr>
          <a:lstStyle/>
          <a:p>
            <a:pPr algn="r"/>
            <a:r>
              <a:rPr lang="en-US" sz="2400" dirty="0">
                <a:solidFill>
                  <a:srgbClr val="6CB255"/>
                </a:solidFill>
              </a:rPr>
              <a:t>Figure 6.7</a:t>
            </a:r>
          </a:p>
        </p:txBody>
      </p:sp>
      <p:pic>
        <p:nvPicPr>
          <p:cNvPr id="11"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0AA929-F0BA-46BF-8B12-D390BE7980F8}"/>
              </a:ext>
            </a:extLst>
          </p:cNvPr>
          <p:cNvSpPr>
            <a:spLocks noGrp="1"/>
          </p:cNvSpPr>
          <p:nvPr>
            <p:ph type="ftr" sz="quarter" idx="11"/>
          </p:nvPr>
        </p:nvSpPr>
        <p:spPr>
          <a:xfrm>
            <a:off x="699796" y="6492875"/>
            <a:ext cx="782031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4923446"/>
            <a:ext cx="8062912" cy="1166382"/>
          </a:xfrm>
        </p:spPr>
        <p:txBody>
          <a:bodyPr>
            <a:normAutofit fontScale="85000" lnSpcReduction="10000"/>
          </a:bodyPr>
          <a:lstStyle/>
          <a:p>
            <a:r>
              <a:rPr lang="en-US" sz="1600" dirty="0"/>
              <a:t>Shown are some examples of endergonic processes (ones that require energy) and exergonic processes (ones that release energy). These include </a:t>
            </a:r>
            <a:r>
              <a:rPr lang="en-US" sz="1600" dirty="0">
                <a:solidFill>
                  <a:srgbClr val="6CB255"/>
                </a:solidFill>
              </a:rPr>
              <a:t>(a)</a:t>
            </a:r>
            <a:r>
              <a:rPr lang="en-US" sz="1600" dirty="0"/>
              <a:t> a compost pile decomposing, </a:t>
            </a:r>
            <a:r>
              <a:rPr lang="en-US" sz="1600" dirty="0">
                <a:solidFill>
                  <a:srgbClr val="6CB255"/>
                </a:solidFill>
              </a:rPr>
              <a:t>(b)</a:t>
            </a:r>
            <a:r>
              <a:rPr lang="en-US" sz="1600" dirty="0"/>
              <a:t> a chick hatching from a fertilized egg, </a:t>
            </a:r>
            <a:r>
              <a:rPr lang="en-US" sz="1600" dirty="0">
                <a:solidFill>
                  <a:srgbClr val="6CB255"/>
                </a:solidFill>
              </a:rPr>
              <a:t>(c)</a:t>
            </a:r>
            <a:r>
              <a:rPr lang="en-US" sz="1600" dirty="0"/>
              <a:t> sand art being destroyed, and </a:t>
            </a:r>
            <a:r>
              <a:rPr lang="en-US" sz="1600" dirty="0">
                <a:solidFill>
                  <a:srgbClr val="6CB255"/>
                </a:solidFill>
              </a:rPr>
              <a:t>(d)</a:t>
            </a:r>
            <a:r>
              <a:rPr lang="en-US" sz="1600" dirty="0"/>
              <a:t> a ball rolling down a hill. (credit a: modification of work by Natalie </a:t>
            </a:r>
            <a:r>
              <a:rPr lang="en-US" sz="1600" dirty="0" err="1"/>
              <a:t>Maynor</a:t>
            </a:r>
            <a:r>
              <a:rPr lang="en-US" sz="1600" dirty="0"/>
              <a:t>; credit b: modification of work by USDA; credit c: modification of work by “</a:t>
            </a:r>
            <a:r>
              <a:rPr lang="en-US" sz="1600" dirty="0" err="1"/>
              <a:t>Athlex</a:t>
            </a:r>
            <a:r>
              <a:rPr lang="en-US" sz="1600" dirty="0"/>
              <a:t>”/Flickr; credit d: modification of work </a:t>
            </a:r>
            <a:r>
              <a:rPr lang="de-DE" sz="1600" dirty="0" err="1"/>
              <a:t>by</a:t>
            </a:r>
            <a:r>
              <a:rPr lang="de-DE" sz="1600" dirty="0"/>
              <a:t> Harry </a:t>
            </a:r>
            <a:r>
              <a:rPr lang="de-DE" sz="1600" dirty="0" err="1"/>
              <a:t>Malsch</a:t>
            </a:r>
            <a:r>
              <a:rPr lang="de-DE" sz="1600" dirty="0"/>
              <a:t>)</a:t>
            </a:r>
            <a:endParaRPr lang="en-US" sz="1600" dirty="0"/>
          </a:p>
        </p:txBody>
      </p:sp>
      <p:pic>
        <p:nvPicPr>
          <p:cNvPr id="9" name="Figure" descr=" Four photos show (a) a compost pile, (b) a baby chick emerging from a fertilized egg, (c) sand art, and (d) a ball rolling downhill."/>
          <p:cNvPicPr>
            <a:picLocks noGrp="1" noChangeAspect="1"/>
          </p:cNvPicPr>
          <p:nvPr>
            <p:ph type="pic" sz="quarter" idx="13"/>
          </p:nvPr>
        </p:nvPicPr>
        <p:blipFill>
          <a:blip r:embed="rId2" r:link="rId3" cstate="email">
            <a:extLst>
              <a:ext uri="{28A0092B-C50C-407E-A947-70E740481C1C}">
                <a14:useLocalDpi xmlns:a14="http://schemas.microsoft.com/office/drawing/2010/main" val="0"/>
              </a:ext>
            </a:extLst>
          </a:blip>
          <a:srcRect l="-42202" r="-42202"/>
          <a:stretch>
            <a:fillRect/>
          </a:stretch>
        </p:blipFill>
        <p:spPr>
          <a:xfrm>
            <a:off x="457199" y="1122363"/>
            <a:ext cx="8062913" cy="3500437"/>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6.8</a:t>
            </a:r>
          </a:p>
        </p:txBody>
      </p:sp>
    </p:spTree>
    <p:extLst>
      <p:ext uri="{BB962C8B-B14F-4D97-AF65-F5344CB8AC3E}">
        <p14:creationId xmlns:p14="http://schemas.microsoft.com/office/powerpoint/2010/main" val="7770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2141</Words>
  <Application>Microsoft Office PowerPoint</Application>
  <PresentationFormat>On-screen Show (4:3)</PresentationFormat>
  <Paragraphs>70</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Black</vt:lpstr>
      <vt:lpstr>Calibri</vt:lpstr>
      <vt:lpstr>Essential</vt:lpstr>
      <vt:lpstr>BIOLOGY</vt:lpstr>
      <vt:lpstr>Figure 6.1</vt:lpstr>
      <vt:lpstr>Figure 6.2</vt:lpstr>
      <vt:lpstr>Figure 6.3</vt:lpstr>
      <vt:lpstr>Figure 6.4</vt:lpstr>
      <vt:lpstr>Figure 6.5</vt:lpstr>
      <vt:lpstr>Figure 6.6</vt:lpstr>
      <vt:lpstr>Figure 6.7</vt:lpstr>
      <vt:lpstr>Figure 6.8</vt:lpstr>
      <vt:lpstr>Figure 6.9</vt:lpstr>
      <vt:lpstr>Figure 6.10</vt:lpstr>
      <vt:lpstr>Figure 6.11</vt:lpstr>
      <vt:lpstr>Figure 6.12</vt:lpstr>
      <vt:lpstr>Figure 6.13</vt:lpstr>
      <vt:lpstr>Figure 6.14</vt:lpstr>
      <vt:lpstr>Figure 6.15</vt:lpstr>
      <vt:lpstr>Figure 6.16</vt:lpstr>
      <vt:lpstr>Figure 6.17</vt:lpstr>
      <vt:lpstr>Figure 6.18</vt:lpstr>
      <vt:lpstr>Figure 6.19</vt:lpstr>
      <vt:lpstr>Figure 6.20</vt:lpstr>
      <vt:lpstr>Figure 6.21</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6 - METABOLISM</dc:title>
  <dc:creator>Spuddy McSpare</dc:creator>
  <cp:lastModifiedBy>Conversion_07</cp:lastModifiedBy>
  <cp:revision>61</cp:revision>
  <dcterms:created xsi:type="dcterms:W3CDTF">2012-06-04T02:13:36Z</dcterms:created>
  <dcterms:modified xsi:type="dcterms:W3CDTF">2017-09-19T12:29:14Z</dcterms:modified>
</cp:coreProperties>
</file>