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2" r:id="rId1"/>
  </p:sldMasterIdLst>
  <p:notesMasterIdLst>
    <p:notesMasterId r:id="rId13"/>
  </p:notesMasterIdLst>
  <p:handoutMasterIdLst>
    <p:handoutMasterId r:id="rId14"/>
  </p:handoutMasterIdLst>
  <p:sldIdLst>
    <p:sldId id="256" r:id="rId2"/>
    <p:sldId id="277" r:id="rId3"/>
    <p:sldId id="329" r:id="rId4"/>
    <p:sldId id="337" r:id="rId5"/>
    <p:sldId id="330" r:id="rId6"/>
    <p:sldId id="338" r:id="rId7"/>
    <p:sldId id="339" r:id="rId8"/>
    <p:sldId id="319" r:id="rId9"/>
    <p:sldId id="331" r:id="rId10"/>
    <p:sldId id="332" r:id="rId11"/>
    <p:sldId id="33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7" autoAdjust="0"/>
    <p:restoredTop sz="94712" autoAdjust="0"/>
  </p:normalViewPr>
  <p:slideViewPr>
    <p:cSldViewPr snapToGrid="0" snapToObjects="1">
      <p:cViewPr varScale="1">
        <p:scale>
          <a:sx n="105" d="100"/>
          <a:sy n="105" d="100"/>
        </p:scale>
        <p:origin x="6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09/20/17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75175D-9A55-4202-BE0E-025FE0B279A6}" type="datetimeFigureOut">
              <a:rPr lang="en-US" smtClean="0"/>
              <a:t>09/20/17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E29CDB-D1EC-4A8F-97C1-ED968540B7CC}" type="slidenum">
              <a:rPr lang="en-US" smtClean="0"/>
              <a:t>‹#›</a:t>
            </a:fld>
            <a:endParaRPr lang="en-US"/>
          </a:p>
        </p:txBody>
      </p:sp>
    </p:spTree>
    <p:extLst>
      <p:ext uri="{BB962C8B-B14F-4D97-AF65-F5344CB8AC3E}">
        <p14:creationId xmlns:p14="http://schemas.microsoft.com/office/powerpoint/2010/main" val="3486802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7"/>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79B19C71-EC74-44AF-B27E-FC7DC3C3A61D}" type="datetime4">
              <a:rPr lang="en-US" smtClean="0"/>
              <a:pPr/>
              <a:t>September 20,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200" y="1107619"/>
            <a:ext cx="4031619" cy="4607689"/>
          </a:xfrm>
        </p:spPr>
        <p:txBody>
          <a:bodyPr/>
          <a:lstStyle/>
          <a:p>
            <a:endParaRPr lang="en-US" dirty="0"/>
          </a:p>
        </p:txBody>
      </p:sp>
      <p:sp>
        <p:nvSpPr>
          <p:cNvPr id="11" name="Text Placeholder 10"/>
          <p:cNvSpPr>
            <a:spLocks noGrp="1"/>
          </p:cNvSpPr>
          <p:nvPr>
            <p:ph type="body" sz="quarter" idx="14"/>
          </p:nvPr>
        </p:nvSpPr>
        <p:spPr>
          <a:xfrm>
            <a:off x="4606926"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September 20,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7"/>
            <a:ext cx="8062912" cy="659535"/>
          </a:xfrm>
        </p:spPr>
        <p:txBody>
          <a:bodyPr/>
          <a:lstStyle/>
          <a:p>
            <a:r>
              <a:rPr lang="en-US" dirty="0"/>
              <a:t>Click to edit</a:t>
            </a:r>
          </a:p>
        </p:txBody>
      </p:sp>
      <p:sp>
        <p:nvSpPr>
          <p:cNvPr id="8" name="Picture Placeholder 8"/>
          <p:cNvSpPr>
            <a:spLocks noGrp="1"/>
          </p:cNvSpPr>
          <p:nvPr>
            <p:ph type="pic" sz="quarter" idx="13"/>
          </p:nvPr>
        </p:nvSpPr>
        <p:spPr>
          <a:xfrm>
            <a:off x="457201" y="1122387"/>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1"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September 20,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7"/>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DEABC-D766-4322-8E78-B830FAE35C72}" type="datetime4">
              <a:rPr lang="en-US" smtClean="0"/>
              <a:pPr/>
              <a:t>September 20,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8"/>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7" y="2517425"/>
            <a:ext cx="2010683"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1"/>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September 20, 2017</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044816"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ft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OpenStaxLogo" descr="openstax college logo"/>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17311" y="5507236"/>
            <a:ext cx="1507111" cy="1077181"/>
          </a:xfrm>
          <a:prstGeom prst="rect">
            <a:avLst/>
          </a:prstGeom>
        </p:spPr>
      </p:pic>
      <p:pic>
        <p:nvPicPr>
          <p:cNvPr id="4" name="Figure" descr="Biolog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7" y="2518313"/>
            <a:ext cx="2010683"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pater Title"/>
          <p:cNvSpPr txBox="1">
            <a:spLocks/>
          </p:cNvSpPr>
          <p:nvPr/>
        </p:nvSpPr>
        <p:spPr>
          <a:xfrm>
            <a:off x="0" y="161462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Chapter 11 MEIOSIS AND SEXUAL REPRODUCTION</a:t>
            </a:r>
          </a:p>
          <a:p>
            <a:pPr algn="ctr"/>
            <a:r>
              <a:rPr lang="en-US" sz="1600" cap="none" dirty="0">
                <a:solidFill>
                  <a:schemeClr val="tx1"/>
                </a:solidFill>
                <a:latin typeface="+mn-lt"/>
              </a:rPr>
              <a:t>PowerPoint Image Slideshow</a:t>
            </a:r>
          </a:p>
        </p:txBody>
      </p:sp>
      <p:sp>
        <p:nvSpPr>
          <p:cNvPr id="2" name="Title">
            <a:extLst>
              <a:ext uri="{FF2B5EF4-FFF2-40B4-BE49-F238E27FC236}">
                <a16:creationId xmlns:a16="http://schemas.microsoft.com/office/drawing/2014/main" id="{D130FECF-3FEB-4E7B-9AB9-0FAA5703E4B6}"/>
              </a:ext>
            </a:extLst>
          </p:cNvPr>
          <p:cNvSpPr>
            <a:spLocks noGrp="1"/>
          </p:cNvSpPr>
          <p:nvPr>
            <p:ph type="title" idx="4294967295"/>
          </p:nvPr>
        </p:nvSpPr>
        <p:spPr>
          <a:xfrm>
            <a:off x="0" y="690288"/>
            <a:ext cx="9144000" cy="734640"/>
          </a:xfrm>
        </p:spPr>
        <p:txBody>
          <a:bodyPr>
            <a:normAutofit/>
          </a:bodyPr>
          <a:lstStyle/>
          <a:p>
            <a:pPr algn="ctr"/>
            <a:r>
              <a:rPr lang="en-US" sz="3600" dirty="0"/>
              <a:t>BIOLOGY</a:t>
            </a:r>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BD6D8F49-4126-40EE-9225-FA9666392E1B}"/>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400" dirty="0"/>
              <a:t>Fungi, such as black bread mold (</a:t>
            </a:r>
            <a:r>
              <a:rPr lang="en-US" sz="1400" i="1" dirty="0" err="1"/>
              <a:t>Rhizopus</a:t>
            </a:r>
            <a:r>
              <a:rPr lang="en-US" sz="1400" i="1" dirty="0"/>
              <a:t> </a:t>
            </a:r>
            <a:r>
              <a:rPr lang="en-US" sz="1400" i="1" dirty="0" err="1"/>
              <a:t>nigricans</a:t>
            </a:r>
            <a:r>
              <a:rPr lang="en-US" sz="1400" dirty="0"/>
              <a:t>), have haploid-dominant life cycles. The haploid multicellular stage produces specialized haploid cells by mitosis that </a:t>
            </a:r>
            <a:r>
              <a:rPr lang="pt-BR" sz="1400" dirty="0" err="1"/>
              <a:t>fuse</a:t>
            </a:r>
            <a:r>
              <a:rPr lang="pt-BR" sz="1400" dirty="0"/>
              <a:t> </a:t>
            </a:r>
            <a:r>
              <a:rPr lang="pt-BR" sz="1400" dirty="0" err="1"/>
              <a:t>to</a:t>
            </a:r>
            <a:r>
              <a:rPr lang="pt-BR" sz="1400" dirty="0"/>
              <a:t> </a:t>
            </a:r>
            <a:r>
              <a:rPr lang="pt-BR" sz="1400" dirty="0" err="1"/>
              <a:t>form</a:t>
            </a:r>
            <a:r>
              <a:rPr lang="pt-BR" sz="1400" dirty="0"/>
              <a:t> a </a:t>
            </a:r>
            <a:r>
              <a:rPr lang="pt-BR" sz="1400" dirty="0" err="1"/>
              <a:t>diploid</a:t>
            </a:r>
            <a:r>
              <a:rPr lang="pt-BR" sz="1400" dirty="0"/>
              <a:t> </a:t>
            </a:r>
            <a:r>
              <a:rPr lang="pt-BR" sz="1400" dirty="0" err="1"/>
              <a:t>zygote</a:t>
            </a:r>
            <a:r>
              <a:rPr lang="pt-BR" sz="1400" dirty="0"/>
              <a:t>. The </a:t>
            </a:r>
            <a:r>
              <a:rPr lang="pt-BR" sz="1400" dirty="0" err="1"/>
              <a:t>zygote</a:t>
            </a:r>
            <a:r>
              <a:rPr lang="pt-BR" sz="1400" dirty="0"/>
              <a:t> </a:t>
            </a:r>
            <a:r>
              <a:rPr lang="pt-BR" sz="1400" dirty="0" err="1"/>
              <a:t>undergoes</a:t>
            </a:r>
            <a:r>
              <a:rPr lang="pt-BR" sz="1400" dirty="0"/>
              <a:t> </a:t>
            </a:r>
            <a:r>
              <a:rPr lang="pt-BR" sz="1400" dirty="0" err="1"/>
              <a:t>meiosis</a:t>
            </a:r>
            <a:r>
              <a:rPr lang="pt-BR" sz="1400" dirty="0"/>
              <a:t> </a:t>
            </a:r>
            <a:r>
              <a:rPr lang="pt-BR" sz="1400" dirty="0" err="1"/>
              <a:t>to</a:t>
            </a:r>
            <a:r>
              <a:rPr lang="pt-BR" sz="1400" dirty="0"/>
              <a:t> </a:t>
            </a:r>
            <a:r>
              <a:rPr lang="pt-BR" sz="1400" dirty="0" err="1"/>
              <a:t>produce</a:t>
            </a:r>
            <a:r>
              <a:rPr lang="pt-BR" sz="1400" dirty="0"/>
              <a:t> </a:t>
            </a:r>
            <a:r>
              <a:rPr lang="pt-BR" sz="1400" dirty="0" err="1"/>
              <a:t>haploid</a:t>
            </a:r>
            <a:r>
              <a:rPr lang="pt-BR" sz="1400" dirty="0"/>
              <a:t> </a:t>
            </a:r>
            <a:r>
              <a:rPr lang="pt-BR" sz="1400" dirty="0" err="1"/>
              <a:t>spores</a:t>
            </a:r>
            <a:r>
              <a:rPr lang="pt-BR" sz="1400" dirty="0"/>
              <a:t>. </a:t>
            </a:r>
            <a:r>
              <a:rPr lang="pt-BR" sz="1400" dirty="0" err="1"/>
              <a:t>Each</a:t>
            </a:r>
            <a:r>
              <a:rPr lang="pt-BR" sz="1400" dirty="0"/>
              <a:t> </a:t>
            </a:r>
            <a:r>
              <a:rPr lang="pl-PL" sz="1400" dirty="0"/>
              <a:t>spore </a:t>
            </a:r>
            <a:r>
              <a:rPr lang="pl-PL" sz="1400" dirty="0" err="1"/>
              <a:t>gives</a:t>
            </a:r>
            <a:r>
              <a:rPr lang="pl-PL" sz="1400" dirty="0"/>
              <a:t> </a:t>
            </a:r>
            <a:r>
              <a:rPr lang="pl-PL" sz="1400" dirty="0" err="1"/>
              <a:t>rise</a:t>
            </a:r>
            <a:r>
              <a:rPr lang="pl-PL" sz="1400" dirty="0"/>
              <a:t> to a </a:t>
            </a:r>
            <a:r>
              <a:rPr lang="pl-PL" sz="1400" dirty="0" err="1"/>
              <a:t>multicellular</a:t>
            </a:r>
            <a:r>
              <a:rPr lang="pl-PL" sz="1400" dirty="0"/>
              <a:t> haploid </a:t>
            </a:r>
            <a:r>
              <a:rPr lang="pl-PL" sz="1400" dirty="0" err="1"/>
              <a:t>organism</a:t>
            </a:r>
            <a:r>
              <a:rPr lang="pl-PL" sz="1400" dirty="0"/>
              <a:t> by </a:t>
            </a:r>
            <a:r>
              <a:rPr lang="pl-PL" sz="1400" dirty="0" err="1"/>
              <a:t>mitosis</a:t>
            </a:r>
            <a:r>
              <a:rPr lang="pl-PL" sz="1400" dirty="0"/>
              <a:t>. (</a:t>
            </a:r>
            <a:r>
              <a:rPr lang="pl-PL" sz="1400" dirty="0" err="1"/>
              <a:t>credit</a:t>
            </a:r>
            <a:r>
              <a:rPr lang="pl-PL" sz="1400" dirty="0"/>
              <a:t> “</a:t>
            </a:r>
            <a:r>
              <a:rPr lang="pl-PL" sz="1400" dirty="0" err="1"/>
              <a:t>zygomycota</a:t>
            </a:r>
            <a:r>
              <a:rPr lang="pl-PL" sz="1400" dirty="0"/>
              <a:t>” </a:t>
            </a:r>
            <a:r>
              <a:rPr lang="pl-PL" sz="1400" dirty="0" err="1"/>
              <a:t>micrograph</a:t>
            </a:r>
            <a:r>
              <a:rPr lang="pl-PL" sz="1400" dirty="0"/>
              <a:t>: </a:t>
            </a:r>
            <a:r>
              <a:rPr lang="en-US" sz="1400" dirty="0"/>
              <a:t>modification of work by “</a:t>
            </a:r>
            <a:r>
              <a:rPr lang="en-US" sz="1400" dirty="0" err="1"/>
              <a:t>Fanaberka</a:t>
            </a:r>
            <a:r>
              <a:rPr lang="en-US" sz="1400" dirty="0"/>
              <a:t>”/Wikimedia Commons)</a:t>
            </a:r>
          </a:p>
        </p:txBody>
      </p:sp>
      <p:pic>
        <p:nvPicPr>
          <p:cNvPr id="9" name="Figure" descr="This illustration shows the life cycle of fungi. In fungi, the diploid (2n) zygospore undergoes meiosis to form haploid (1n) spores. Mitosis of the spores occurs to form hyphae. Hyphae can undergo asexual reproduction to form more spores, or they form plus and minus mating types that undergo nuclear fusion to form a zygospor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9478" r="-29478"/>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7"/>
            <a:ext cx="1051735" cy="751709"/>
          </a:xfrm>
          <a:prstGeom prst="rect">
            <a:avLst/>
          </a:prstGeom>
        </p:spPr>
      </p:pic>
      <p:sp>
        <p:nvSpPr>
          <p:cNvPr id="5" name="Figure Number"/>
          <p:cNvSpPr>
            <a:spLocks noGrp="1"/>
          </p:cNvSpPr>
          <p:nvPr>
            <p:ph type="title"/>
          </p:nvPr>
        </p:nvSpPr>
        <p:spPr/>
        <p:txBody>
          <a:bodyPr/>
          <a:lstStyle/>
          <a:p>
            <a:r>
              <a:rPr lang="en-US" dirty="0"/>
              <a:t>Figure 11.9</a:t>
            </a:r>
          </a:p>
        </p:txBody>
      </p:sp>
    </p:spTree>
    <p:extLst>
      <p:ext uri="{BB962C8B-B14F-4D97-AF65-F5344CB8AC3E}">
        <p14:creationId xmlns:p14="http://schemas.microsoft.com/office/powerpoint/2010/main" val="1949819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9A77806B-C7D4-4F50-A339-1013759F88F0}"/>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Autofit/>
          </a:bodyPr>
          <a:lstStyle/>
          <a:p>
            <a:r>
              <a:rPr lang="en-US" sz="1120" dirty="0"/>
              <a:t>Plants have a life cycle that alternates between a multicellular haploid organism and a multicellular diploid organism. In some plants, such as ferns, both the haploid and diploid plant stages are free-living. The diploid plant is called a sporophyte because it produces haploid spores by meiosis. The spores develop into multicellular, haploid plants called gametophytes because they produce gametes. The gametes of two individuals will fuse to form a diploid zygote that becomes the sporophyte. (credit “fern”: modification of work by Cory </a:t>
            </a:r>
            <a:r>
              <a:rPr lang="en-US" sz="1120" dirty="0" err="1"/>
              <a:t>Zanker</a:t>
            </a:r>
            <a:r>
              <a:rPr lang="en-US" sz="1120" dirty="0"/>
              <a:t>; credit “sporangia”: modification of work by "Obsidian Soul"/Wikimedia Commons; credit “gametophyte and sporophyte”: modification of work by “</a:t>
            </a:r>
            <a:r>
              <a:rPr lang="en-US" sz="1120" dirty="0" err="1"/>
              <a:t>Vlmastra</a:t>
            </a:r>
            <a:r>
              <a:rPr lang="en-US" sz="1120" dirty="0"/>
              <a:t>”/Wikimedia Commons)</a:t>
            </a:r>
          </a:p>
        </p:txBody>
      </p:sp>
      <p:pic>
        <p:nvPicPr>
          <p:cNvPr id="9" name="Figure" descr="This illustration shows the life cycle of fern plants. The diploid (2n) zygote undergoes mitosis to produce the sphorophyte, which is the familiar, leafy plant. Sporangia form on the underside of the leaves of the sphorophyte. Sporangia undergo meiosis to form haploid (1n) spores. The spores germinate and undergo mitosis to form a multicellular, leafy gametophyte. The gametophyte produces eggs and sperm. Upon fertilization, the egg and sperm form a diploid zygot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5730" r="-15730"/>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149153"/>
            <a:ext cx="1051735" cy="751709"/>
          </a:xfrm>
          <a:prstGeom prst="rect">
            <a:avLst/>
          </a:prstGeom>
        </p:spPr>
      </p:pic>
      <p:sp>
        <p:nvSpPr>
          <p:cNvPr id="5" name="Figure Number"/>
          <p:cNvSpPr>
            <a:spLocks noGrp="1"/>
          </p:cNvSpPr>
          <p:nvPr>
            <p:ph type="title"/>
          </p:nvPr>
        </p:nvSpPr>
        <p:spPr/>
        <p:txBody>
          <a:bodyPr/>
          <a:lstStyle/>
          <a:p>
            <a:r>
              <a:rPr lang="en-US" dirty="0"/>
              <a:t>Figure 11.10</a:t>
            </a:r>
          </a:p>
        </p:txBody>
      </p:sp>
    </p:spTree>
    <p:extLst>
      <p:ext uri="{BB962C8B-B14F-4D97-AF65-F5344CB8AC3E}">
        <p14:creationId xmlns:p14="http://schemas.microsoft.com/office/powerpoint/2010/main" val="2880717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laimer">
            <a:extLst>
              <a:ext uri="{FF2B5EF4-FFF2-40B4-BE49-F238E27FC236}">
                <a16:creationId xmlns:a16="http://schemas.microsoft.com/office/drawing/2014/main" id="{9D18D2AD-B2A2-4528-8BF9-E277A283EA9F}"/>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550" dirty="0"/>
              <a:t>Each of us, like these other large multicellular organisms, begins life as a fertilized egg. After trillions of cell divisions, each of us develops into a complex, multicellular organism. (credit a: modification of work by Frank </a:t>
            </a:r>
            <a:r>
              <a:rPr lang="en-US" sz="1550" dirty="0" err="1"/>
              <a:t>Wouters</a:t>
            </a:r>
            <a:r>
              <a:rPr lang="en-US" sz="1550" dirty="0"/>
              <a:t>; credit b: modification of work by Ken Cole, USGS; credit c: modification of work by Martin </a:t>
            </a:r>
            <a:r>
              <a:rPr lang="en-US" sz="1550" dirty="0" err="1"/>
              <a:t>Pettitt</a:t>
            </a:r>
            <a:r>
              <a:rPr lang="en-US" sz="1550" dirty="0"/>
              <a:t>)</a:t>
            </a:r>
          </a:p>
        </p:txBody>
      </p:sp>
      <p:pic>
        <p:nvPicPr>
          <p:cNvPr id="10" name="Figure" descr="Three images are shown. Part a shows a mother and baby hippopotamus. In part b, mature trees are pictured next to saplings. In part c, a mother and baby flamingo are shown."/>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1886" b="-11886"/>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7"/>
            <a:ext cx="1051735" cy="751709"/>
          </a:xfrm>
          <a:prstGeom prst="rect">
            <a:avLst/>
          </a:prstGeom>
        </p:spPr>
      </p:pic>
      <p:sp>
        <p:nvSpPr>
          <p:cNvPr id="5" name="Figure Number"/>
          <p:cNvSpPr>
            <a:spLocks noGrp="1"/>
          </p:cNvSpPr>
          <p:nvPr>
            <p:ph type="title"/>
          </p:nvPr>
        </p:nvSpPr>
        <p:spPr/>
        <p:txBody>
          <a:bodyPr/>
          <a:lstStyle/>
          <a:p>
            <a:r>
              <a:rPr lang="en-US" dirty="0"/>
              <a:t>Figure 11.1</a:t>
            </a:r>
          </a:p>
        </p:txBody>
      </p:sp>
    </p:spTree>
    <p:extLst>
      <p:ext uri="{BB962C8B-B14F-4D97-AF65-F5344CB8AC3E}">
        <p14:creationId xmlns:p14="http://schemas.microsoft.com/office/powerpoint/2010/main" val="1039996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D2B48499-67F2-4B72-BA21-BD8E9165CF12}"/>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Early in prophase I, homologous chromosomes come together to form a synapse. The chromosomes are bound tightly together and in perfect alignment by a protein lattice called a </a:t>
            </a:r>
            <a:r>
              <a:rPr lang="en-US" sz="1600" dirty="0" err="1"/>
              <a:t>synaptonemal</a:t>
            </a:r>
            <a:r>
              <a:rPr lang="en-US" sz="1600" dirty="0"/>
              <a:t> complex and by </a:t>
            </a:r>
            <a:r>
              <a:rPr lang="en-US" sz="1600" dirty="0" err="1"/>
              <a:t>cohesin</a:t>
            </a:r>
            <a:r>
              <a:rPr lang="en-US" sz="1600" dirty="0"/>
              <a:t> proteins at the centromere.</a:t>
            </a:r>
          </a:p>
        </p:txBody>
      </p:sp>
      <p:pic>
        <p:nvPicPr>
          <p:cNvPr id="9" name="Figure" descr="This illustration depicts two pairs of sister chromatids joined together to form homologous chromosomes. The chromatids are pinched together at the centromere and held together by the kinetochore. A protein lattice called a synaptonemal complex fuses the homologous chromosomes together along their entire length."/>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7869" r="-37869"/>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7"/>
            <a:ext cx="1051735" cy="751709"/>
          </a:xfrm>
          <a:prstGeom prst="rect">
            <a:avLst/>
          </a:prstGeom>
        </p:spPr>
      </p:pic>
      <p:sp>
        <p:nvSpPr>
          <p:cNvPr id="5" name="Figure Number"/>
          <p:cNvSpPr>
            <a:spLocks noGrp="1"/>
          </p:cNvSpPr>
          <p:nvPr>
            <p:ph type="title"/>
          </p:nvPr>
        </p:nvSpPr>
        <p:spPr>
          <a:xfrm>
            <a:off x="457200" y="241327"/>
            <a:ext cx="8119872" cy="691361"/>
          </a:xfrm>
        </p:spPr>
        <p:txBody>
          <a:bodyPr/>
          <a:lstStyle/>
          <a:p>
            <a:r>
              <a:rPr lang="en-US" dirty="0"/>
              <a:t>Figure 11.2</a:t>
            </a:r>
          </a:p>
        </p:txBody>
      </p:sp>
    </p:spTree>
    <p:extLst>
      <p:ext uri="{BB962C8B-B14F-4D97-AF65-F5344CB8AC3E}">
        <p14:creationId xmlns:p14="http://schemas.microsoft.com/office/powerpoint/2010/main" val="876276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F267428E-1B2F-4632-AB21-F80147E74AB6}"/>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6" y="1107618"/>
            <a:ext cx="3913188" cy="5256973"/>
          </a:xfrm>
        </p:spPr>
        <p:txBody>
          <a:bodyPr>
            <a:noAutofit/>
          </a:bodyPr>
          <a:lstStyle/>
          <a:p>
            <a:r>
              <a:rPr lang="en-US" sz="1600" dirty="0">
                <a:solidFill>
                  <a:srgbClr val="000000"/>
                </a:solidFill>
              </a:rPr>
              <a:t>Crossover occurs between non-sister chromatids of homologous chromosomes. The result is an exchange of genetic material between homologous chromosomes.</a:t>
            </a:r>
            <a:endParaRPr lang="en-US" sz="1600" b="0" dirty="0">
              <a:solidFill>
                <a:srgbClr val="000000"/>
              </a:solidFill>
            </a:endParaRPr>
          </a:p>
        </p:txBody>
      </p:sp>
      <p:pic>
        <p:nvPicPr>
          <p:cNvPr id="3" name="Figure" descr="This illustration shows a pair of homologous chromosomes that are aligned. The ends of two non-sister chromatids of the homologous chromosomes cross over, and genetic material is exchanged. The non-sister chromatids between which genetic material was exchanged are called recombinant chromosomes. The other pair of non-sister chromatids that did not exchange genetic material are called non-recombinant chromosom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1303" r="-11303"/>
          <a:stretch>
            <a:fillRect/>
          </a:stretch>
        </p:blipFill>
        <p:spPr/>
      </p:pic>
      <p:pic>
        <p:nvPicPr>
          <p:cNvPr id="11"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7"/>
            <a:ext cx="1051735"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11.3</a:t>
            </a:r>
          </a:p>
        </p:txBody>
      </p:sp>
    </p:spTree>
    <p:extLst>
      <p:ext uri="{BB962C8B-B14F-4D97-AF65-F5344CB8AC3E}">
        <p14:creationId xmlns:p14="http://schemas.microsoft.com/office/powerpoint/2010/main" val="3553034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9DF50715-1985-418E-A433-05529400CB48}"/>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92500" lnSpcReduction="10000"/>
          </a:bodyPr>
          <a:lstStyle/>
          <a:p>
            <a:r>
              <a:rPr lang="en-US" sz="1400" dirty="0"/>
              <a:t>Random, independent assortment during metaphase I can be demonstrated by considering a cell with a set of two chromosomes (</a:t>
            </a:r>
            <a:r>
              <a:rPr lang="en-US" sz="1400" i="1" dirty="0"/>
              <a:t>n </a:t>
            </a:r>
            <a:r>
              <a:rPr lang="en-US" sz="1400" dirty="0"/>
              <a:t>= 2). In this case, there are two possible arrangements at the equatorial plane in metaphase I. The total possible number of different gametes is 2</a:t>
            </a:r>
            <a:r>
              <a:rPr lang="en-US" sz="1400" i="1" dirty="0"/>
              <a:t>n</a:t>
            </a:r>
            <a:r>
              <a:rPr lang="en-US" sz="1400" dirty="0"/>
              <a:t>, where </a:t>
            </a:r>
            <a:r>
              <a:rPr lang="en-US" sz="1400" i="1" dirty="0"/>
              <a:t>n </a:t>
            </a:r>
            <a:r>
              <a:rPr lang="en-US" sz="1400" dirty="0"/>
              <a:t>equals the number of chromosomes in a set. In this example, there are four possible genetic combinations for the gametes. With </a:t>
            </a:r>
            <a:r>
              <a:rPr lang="en-US" sz="1400" i="1" dirty="0"/>
              <a:t>n </a:t>
            </a:r>
            <a:r>
              <a:rPr lang="en-US" sz="1400" dirty="0"/>
              <a:t>= 23 in human cells, there are over 8 million possible combinations of paternal and maternal chromosomes</a:t>
            </a:r>
            <a:endParaRPr lang="en-US" sz="1600" dirty="0"/>
          </a:p>
        </p:txBody>
      </p:sp>
      <p:pic>
        <p:nvPicPr>
          <p:cNvPr id="9" name="Figure" descr="This illustration shows that, in a cell with a set of two chromosomes, four possible arrangements of chromosomes can give rise to eight different kinds of gamete. These are the eight possible arrangements of chromosomes that can occur during meiosis of two chromosom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51686" r="-51686"/>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7"/>
            <a:ext cx="1051735" cy="751709"/>
          </a:xfrm>
          <a:prstGeom prst="rect">
            <a:avLst/>
          </a:prstGeom>
        </p:spPr>
      </p:pic>
      <p:sp>
        <p:nvSpPr>
          <p:cNvPr id="5" name="Figure Number"/>
          <p:cNvSpPr>
            <a:spLocks noGrp="1"/>
          </p:cNvSpPr>
          <p:nvPr>
            <p:ph type="title"/>
          </p:nvPr>
        </p:nvSpPr>
        <p:spPr/>
        <p:txBody>
          <a:bodyPr/>
          <a:lstStyle/>
          <a:p>
            <a:r>
              <a:rPr lang="en-US" dirty="0"/>
              <a:t>Figure 11.4</a:t>
            </a:r>
          </a:p>
        </p:txBody>
      </p:sp>
    </p:spTree>
    <p:extLst>
      <p:ext uri="{BB962C8B-B14F-4D97-AF65-F5344CB8AC3E}">
        <p14:creationId xmlns:p14="http://schemas.microsoft.com/office/powerpoint/2010/main" val="53217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BCCDD30F-D747-41C2-A6BC-1941328B3295}"/>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Autofit/>
          </a:bodyPr>
          <a:lstStyle/>
          <a:p>
            <a:r>
              <a:rPr lang="en-US" sz="1250" dirty="0"/>
              <a:t>The process of chromosome alignment differs between meiosis I and meiosis II. In </a:t>
            </a:r>
            <a:r>
              <a:rPr lang="en-US" sz="1250" dirty="0" err="1"/>
              <a:t>prometaphase</a:t>
            </a:r>
            <a:r>
              <a:rPr lang="en-US" sz="1250" dirty="0"/>
              <a:t> I, microtubules attach to the fused kinetochores of homologous chromosomes, and the homologous chromosomes are arranged at the midpoint of the cell in metaphase I. In anaphase I, the homologous chromosomes are separated. In </a:t>
            </a:r>
            <a:r>
              <a:rPr lang="en-US" sz="1250" dirty="0" err="1"/>
              <a:t>prometaphase</a:t>
            </a:r>
            <a:r>
              <a:rPr lang="en-US" sz="1250" dirty="0"/>
              <a:t> II, microtubules attach to the kinetochores of sister chromatids, and the sister chromatids are arranged at the midpoint of the cells in metaphase II. In anaphase II, the sister chromatids are separated.</a:t>
            </a:r>
          </a:p>
        </p:txBody>
      </p:sp>
      <p:pic>
        <p:nvPicPr>
          <p:cNvPr id="3" name="Figure" descr="This illustration compares chromosome alignment in meiosis I and meiosis II. In prometaphase I, homologous pairs of chromosomes are held together by chiasmata. In anaphase I, the homologous pair separates and the connections at the chiasmata are broken, but the sister chromatids remain attached at the centromere. In prometaphase II, the sister chromatids are held together at the centromere. In anaphase II, the centromere connections are broken and the sister chromatids separat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42517" r="-42517"/>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7"/>
            <a:ext cx="1051735" cy="751709"/>
          </a:xfrm>
          <a:prstGeom prst="rect">
            <a:avLst/>
          </a:prstGeom>
        </p:spPr>
      </p:pic>
      <p:sp>
        <p:nvSpPr>
          <p:cNvPr id="5" name="Figure Number"/>
          <p:cNvSpPr>
            <a:spLocks noGrp="1"/>
          </p:cNvSpPr>
          <p:nvPr>
            <p:ph type="title"/>
          </p:nvPr>
        </p:nvSpPr>
        <p:spPr/>
        <p:txBody>
          <a:bodyPr/>
          <a:lstStyle/>
          <a:p>
            <a:r>
              <a:rPr lang="en-US" dirty="0"/>
              <a:t>Figure 11.5</a:t>
            </a:r>
          </a:p>
        </p:txBody>
      </p:sp>
    </p:spTree>
    <p:extLst>
      <p:ext uri="{BB962C8B-B14F-4D97-AF65-F5344CB8AC3E}">
        <p14:creationId xmlns:p14="http://schemas.microsoft.com/office/powerpoint/2010/main" val="67775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204C3D1D-39A2-41F2-8EA5-E43C3A548F68}"/>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pic>
        <p:nvPicPr>
          <p:cNvPr id="3" name="Figure" descr="This illustration outlines the stages of meiosis. In interphase, before meiosis begins, the chromosomes are duplicated. Meiosis I then proceeds through several stages. In prophase I, the chromosomes begin to condense and the nuclear envelope fragments. Homologous pairs of chromosomes line up, and chiasmata form between them. Crossing over occurs at the chiasmata. Spindle fibers emerge from the centrosomes. In prometaphase I, homologous chromosomes attach to the spindle microtubules. In metaphase I, homologous chromosomes line up at the metaphase plate. In anaphase I, the spindle microtubules pull the homologous pairs of chromosomes apart. In telophase I and cytokinesis, the sister chromatids arrive at the poles of the cell and begin to decondense. The nuclear envelope begins to form again, and cell division occurs. Meiosis II then proceeds through several stages. In prophase II, the sister chromatids condense and the nuclear envelope fragments. A new spindle begins to form. In prometaphase II, the sister chromatids become attached to the kinetochore. In metaphase II, the sister chromatids line up at the metaphase plate. In anaphase II, the sister chromatids are pulled apart by the shortening spindles. In telophase II and cytokinesis, the nuclear envelope forms again and cell division occurs, resulting in four haploid daughter cell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1411" r="-11411"/>
          <a:stretch>
            <a:fillRect/>
          </a:stretch>
        </p:blipFill>
        <p:spPr>
          <a:xfrm>
            <a:off x="4370389" y="1107619"/>
            <a:ext cx="4031619" cy="4607689"/>
          </a:xfrm>
        </p:spPr>
      </p:pic>
      <p:sp>
        <p:nvSpPr>
          <p:cNvPr id="14" name="Figure Legend"/>
          <p:cNvSpPr>
            <a:spLocks noGrp="1"/>
          </p:cNvSpPr>
          <p:nvPr>
            <p:ph type="body" sz="quarter" idx="14"/>
          </p:nvPr>
        </p:nvSpPr>
        <p:spPr>
          <a:xfrm>
            <a:off x="457201" y="1107618"/>
            <a:ext cx="3913188" cy="5256973"/>
          </a:xfrm>
        </p:spPr>
        <p:txBody>
          <a:bodyPr>
            <a:noAutofit/>
          </a:bodyPr>
          <a:lstStyle/>
          <a:p>
            <a:r>
              <a:rPr lang="en-US" sz="1600" dirty="0">
                <a:solidFill>
                  <a:srgbClr val="000000"/>
                </a:solidFill>
              </a:rPr>
              <a:t>An animal cell with a diploid number of four (2</a:t>
            </a:r>
            <a:r>
              <a:rPr lang="en-US" sz="1600" i="1" dirty="0">
                <a:solidFill>
                  <a:srgbClr val="000000"/>
                </a:solidFill>
              </a:rPr>
              <a:t>n </a:t>
            </a:r>
            <a:r>
              <a:rPr lang="en-US" sz="1600" dirty="0">
                <a:solidFill>
                  <a:srgbClr val="000000"/>
                </a:solidFill>
              </a:rPr>
              <a:t>= 4) proceeds through the stages of meiosis to form four haploid daughter cells.</a:t>
            </a:r>
          </a:p>
        </p:txBody>
      </p:sp>
      <p:sp>
        <p:nvSpPr>
          <p:cNvPr id="5" name="Figure Number"/>
          <p:cNvSpPr>
            <a:spLocks noGrp="1"/>
          </p:cNvSpPr>
          <p:nvPr>
            <p:ph type="title"/>
          </p:nvPr>
        </p:nvSpPr>
        <p:spPr/>
        <p:txBody>
          <a:bodyPr>
            <a:normAutofit/>
          </a:bodyPr>
          <a:lstStyle/>
          <a:p>
            <a:pPr algn="r"/>
            <a:r>
              <a:rPr lang="en-US" sz="2400" dirty="0">
                <a:solidFill>
                  <a:srgbClr val="6CB255"/>
                </a:solidFill>
              </a:rPr>
              <a:t>Figure 11.6</a:t>
            </a:r>
          </a:p>
        </p:txBody>
      </p:sp>
      <p:pic>
        <p:nvPicPr>
          <p:cNvPr id="11"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7"/>
            <a:ext cx="1051735" cy="751709"/>
          </a:xfrm>
          <a:prstGeom prst="rect">
            <a:avLst/>
          </a:prstGeom>
        </p:spPr>
      </p:pic>
    </p:spTree>
    <p:extLst>
      <p:ext uri="{BB962C8B-B14F-4D97-AF65-F5344CB8AC3E}">
        <p14:creationId xmlns:p14="http://schemas.microsoft.com/office/powerpoint/2010/main" val="834529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CD91BD47-DD6D-4770-ADD2-0DE8A4A58934}"/>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6" y="1107618"/>
            <a:ext cx="3913188" cy="5256973"/>
          </a:xfrm>
        </p:spPr>
        <p:txBody>
          <a:bodyPr>
            <a:noAutofit/>
          </a:bodyPr>
          <a:lstStyle/>
          <a:p>
            <a:r>
              <a:rPr lang="en-US" sz="1600" dirty="0">
                <a:solidFill>
                  <a:srgbClr val="000000"/>
                </a:solidFill>
              </a:rPr>
              <a:t>Meiosis and mitosis are both preceded by one round of DNA replication; however, meiosis includes two nuclear divisions. The four daughter cells resulting from meiosis are haploid and genetically distinct. The daughter cells resulting from mitosis are diploid and identical to the </a:t>
            </a:r>
            <a:r>
              <a:rPr lang="fr-FR" sz="1600" dirty="0">
                <a:solidFill>
                  <a:srgbClr val="000000"/>
                </a:solidFill>
              </a:rPr>
              <a:t>parent </a:t>
            </a:r>
            <a:r>
              <a:rPr lang="fr-FR" sz="1600" dirty="0" err="1">
                <a:solidFill>
                  <a:srgbClr val="000000"/>
                </a:solidFill>
              </a:rPr>
              <a:t>cell</a:t>
            </a:r>
            <a:r>
              <a:rPr lang="fr-FR" sz="1600" dirty="0">
                <a:solidFill>
                  <a:srgbClr val="000000"/>
                </a:solidFill>
              </a:rPr>
              <a:t>.</a:t>
            </a:r>
            <a:endParaRPr lang="en-US" sz="1600" b="0" dirty="0">
              <a:solidFill>
                <a:srgbClr val="000000"/>
              </a:solidFill>
            </a:endParaRPr>
          </a:p>
        </p:txBody>
      </p:sp>
      <p:pic>
        <p:nvPicPr>
          <p:cNvPr id="7" name="Figure" descr="This illustration compares meiosis and mitosis. In meiosis, there are two rounds of cell division, whereas there is only one round of cell division in mitosis. In both mitosis and meiosis, DNA synthesis occurs during S phase. Synapsis of homologous chromosomes occurs in prophase I of meiosis, but does not occur in mitosis. Crossover of chromosomes occurs in prophase I of meiosis, but does not occur in mitosis. Homologous pairs of chromosomes line up at the metaphase plate during metaphase I of meiosis, but not during mitosis. Sister chromatids line up at the metaphase plate during metaphase II of meiosis and metaphase of mitosis. The result of meiosis is four haploid daughter cells, and the result of mitosis is two diploid daughter cell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1911" b="-11911"/>
          <a:stretch>
            <a:fillRect/>
          </a:stretch>
        </p:blipFill>
        <p:spPr/>
      </p:pic>
      <p:pic>
        <p:nvPicPr>
          <p:cNvPr id="11"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7"/>
            <a:ext cx="1051735"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11.7</a:t>
            </a:r>
          </a:p>
        </p:txBody>
      </p:sp>
    </p:spTree>
    <p:extLst>
      <p:ext uri="{BB962C8B-B14F-4D97-AF65-F5344CB8AC3E}">
        <p14:creationId xmlns:p14="http://schemas.microsoft.com/office/powerpoint/2010/main" val="3932432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244114EE-0E77-4083-8EF2-B1E204B4AA3E}"/>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500" dirty="0"/>
              <a:t>In animals, sexually reproducing adults form haploid gametes from diploid germ cells. Fusion of the gametes gives rise to a fertilized egg cell, or zygote. The zygote will undergo multiple rounds of mitosis to produce a multicellular offspring. The germ cells are generated early in the development of the zygote.</a:t>
            </a:r>
          </a:p>
        </p:txBody>
      </p:sp>
      <p:pic>
        <p:nvPicPr>
          <p:cNvPr id="9" name="Figure" descr="This illustration shows the life cycle of animals. Through meiosis, adult males produce haploid (1n) sperm, and adult females produce haploid eggs. Upon fertilization, a diploid (2n) zygote forms, which, through mitosis and cell division, grows into an adult."/>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7235" r="-27235"/>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7"/>
            <a:ext cx="1051735" cy="751709"/>
          </a:xfrm>
          <a:prstGeom prst="rect">
            <a:avLst/>
          </a:prstGeom>
        </p:spPr>
      </p:pic>
      <p:sp>
        <p:nvSpPr>
          <p:cNvPr id="5" name="Figure Number"/>
          <p:cNvSpPr>
            <a:spLocks noGrp="1"/>
          </p:cNvSpPr>
          <p:nvPr>
            <p:ph type="title"/>
          </p:nvPr>
        </p:nvSpPr>
        <p:spPr/>
        <p:txBody>
          <a:bodyPr/>
          <a:lstStyle/>
          <a:p>
            <a:r>
              <a:rPr lang="en-US" dirty="0"/>
              <a:t>Figure 11.8</a:t>
            </a:r>
          </a:p>
        </p:txBody>
      </p:sp>
    </p:spTree>
    <p:extLst>
      <p:ext uri="{BB962C8B-B14F-4D97-AF65-F5344CB8AC3E}">
        <p14:creationId xmlns:p14="http://schemas.microsoft.com/office/powerpoint/2010/main" val="9419398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500</TotalTime>
  <Words>1248</Words>
  <Application>Microsoft Office PowerPoint</Application>
  <PresentationFormat>On-screen Show (4:3)</PresentationFormat>
  <Paragraphs>33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Arial Black</vt:lpstr>
      <vt:lpstr>Calibri</vt:lpstr>
      <vt:lpstr>Essential</vt:lpstr>
      <vt:lpstr>BIOLOGY</vt:lpstr>
      <vt:lpstr>Figure 11.1</vt:lpstr>
      <vt:lpstr>Figure 11.2</vt:lpstr>
      <vt:lpstr>Figure 11.3</vt:lpstr>
      <vt:lpstr>Figure 11.4</vt:lpstr>
      <vt:lpstr>Figure 11.5</vt:lpstr>
      <vt:lpstr>Figure 11.6</vt:lpstr>
      <vt:lpstr>Figure 11.7</vt:lpstr>
      <vt:lpstr>Figure 11.8</vt:lpstr>
      <vt:lpstr>Figure 11.9</vt:lpstr>
      <vt:lpstr>Figure 11.10</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Biology - Chapter 11 - MEIOSIS AND SEXUAL REPRODUCTION</dc:title>
  <dc:creator>Spuddy McSpare</dc:creator>
  <cp:lastModifiedBy>Conversion_07</cp:lastModifiedBy>
  <cp:revision>156</cp:revision>
  <cp:lastPrinted>2013-06-08T17:29:15Z</cp:lastPrinted>
  <dcterms:created xsi:type="dcterms:W3CDTF">2012-06-04T02:13:36Z</dcterms:created>
  <dcterms:modified xsi:type="dcterms:W3CDTF">2017-09-19T20:01:46Z</dcterms:modified>
</cp:coreProperties>
</file>