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77" r:id="rId3"/>
    <p:sldId id="283" r:id="rId4"/>
    <p:sldId id="284" r:id="rId5"/>
    <p:sldId id="285" r:id="rId6"/>
    <p:sldId id="300" r:id="rId7"/>
    <p:sldId id="301" r:id="rId8"/>
    <p:sldId id="302" r:id="rId9"/>
    <p:sldId id="307" r:id="rId10"/>
    <p:sldId id="308" r:id="rId11"/>
    <p:sldId id="287" r:id="rId12"/>
    <p:sldId id="309" r:id="rId13"/>
    <p:sldId id="288" r:id="rId14"/>
    <p:sldId id="289" r:id="rId15"/>
    <p:sldId id="306" r:id="rId16"/>
    <p:sldId id="290" r:id="rId17"/>
    <p:sldId id="291" r:id="rId18"/>
    <p:sldId id="292"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94712" autoAdjust="0"/>
  </p:normalViewPr>
  <p:slideViewPr>
    <p:cSldViewPr snapToGrid="0" snapToObjects="1">
      <p:cViewPr varScale="1">
        <p:scale>
          <a:sx n="105" d="100"/>
          <a:sy n="105" d="100"/>
        </p:scale>
        <p:origin x="6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70398-B469-473A-91F4-98E85BCAD685}" type="datetimeFigureOut">
              <a:rPr lang="en-US" smtClean="0"/>
              <a:t>09/19/17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F3746-6C48-4899-A078-C31F1578AEA2}" type="slidenum">
              <a:rPr lang="en-US" smtClean="0"/>
              <a:t>‹#›</a:t>
            </a:fld>
            <a:endParaRPr lang="en-US"/>
          </a:p>
        </p:txBody>
      </p:sp>
    </p:spTree>
    <p:extLst>
      <p:ext uri="{BB962C8B-B14F-4D97-AF65-F5344CB8AC3E}">
        <p14:creationId xmlns:p14="http://schemas.microsoft.com/office/powerpoint/2010/main" val="119343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19,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7 CELLULAR RESPIRATION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A3AB697-E53C-4A7C-B3FC-26AF56D6419A}"/>
              </a:ext>
            </a:extLst>
          </p:cNvPr>
          <p:cNvSpPr>
            <a:spLocks noGrp="1"/>
          </p:cNvSpPr>
          <p:nvPr>
            <p:ph type="title" idx="4294967295"/>
          </p:nvPr>
        </p:nvSpPr>
        <p:spPr>
          <a:xfrm>
            <a:off x="0" y="69028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926BD79-46B9-400D-8B4C-EEC72D07A76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the citric acid cycle, the acetyl group from acetyl CoA is attached to a four-carbon oxaloacetate molecule to form a six-carbon citrate molecule. Through a series of steps, citrate is oxidized, releasing two carbon dioxide molecules for each acetyl group fed into the cycle. In the process, three NAD</a:t>
            </a:r>
            <a:r>
              <a:rPr lang="en-US" sz="1600" baseline="30000" dirty="0">
                <a:solidFill>
                  <a:srgbClr val="000000"/>
                </a:solidFill>
              </a:rPr>
              <a:t>+</a:t>
            </a:r>
            <a:r>
              <a:rPr lang="en-US" sz="1600" dirty="0">
                <a:solidFill>
                  <a:srgbClr val="000000"/>
                </a:solidFill>
              </a:rPr>
              <a:t> molecules are reduced to NADH, one FAD molecule is reduced to FADH</a:t>
            </a:r>
            <a:r>
              <a:rPr lang="en-US" sz="1600" baseline="-25000" dirty="0">
                <a:solidFill>
                  <a:srgbClr val="000000"/>
                </a:solidFill>
              </a:rPr>
              <a:t>2</a:t>
            </a:r>
            <a:r>
              <a:rPr lang="en-US" sz="1600" dirty="0">
                <a:solidFill>
                  <a:srgbClr val="000000"/>
                </a:solidFill>
              </a:rPr>
              <a:t>, and one ATP or GTP (depending on the cell type) is produced (by substrate-level phosphorylation). Because the final product of the citric acid cycle is also the first reactant, the cycle runs continuously in the presence of sufficient reactants. (credit: modification of work by </a:t>
            </a:r>
            <a:r>
              <a:rPr lang="fi-FI" sz="1600" dirty="0">
                <a:solidFill>
                  <a:srgbClr val="000000"/>
                </a:solidFill>
              </a:rPr>
              <a:t>“</a:t>
            </a:r>
            <a:r>
              <a:rPr lang="fi-FI" sz="1600" dirty="0" err="1">
                <a:solidFill>
                  <a:srgbClr val="000000"/>
                </a:solidFill>
              </a:rPr>
              <a:t>Yikrazuul”/Wikimedia</a:t>
            </a:r>
            <a:r>
              <a:rPr lang="fi-FI" sz="1600" dirty="0">
                <a:solidFill>
                  <a:srgbClr val="000000"/>
                </a:solidFill>
              </a:rPr>
              <a:t> </a:t>
            </a:r>
            <a:r>
              <a:rPr lang="fi-FI" sz="1600" dirty="0" err="1">
                <a:solidFill>
                  <a:srgbClr val="000000"/>
                </a:solidFill>
              </a:rPr>
              <a:t>Commons</a:t>
            </a:r>
            <a:r>
              <a:rPr lang="fi-FI" sz="1600" dirty="0">
                <a:solidFill>
                  <a:srgbClr val="000000"/>
                </a:solidFill>
              </a:rPr>
              <a:t>)</a:t>
            </a:r>
            <a:endParaRPr lang="en-US" sz="1600" dirty="0">
              <a:solidFill>
                <a:srgbClr val="000000"/>
              </a:solidFill>
            </a:endParaRPr>
          </a:p>
        </p:txBody>
      </p:sp>
      <p:pic>
        <p:nvPicPr>
          <p:cNvPr id="2" name="Figure" descr="This illustration shows the eight steps of the citric acid cycle. In the first step, the acetyl group from acetyl CoA is transferred to a four-carbon oxaloacetate molecule to form a six-carbon citrate molecule. In the second step, citrate is rearranged to form isocitrate. In the third step, isocitrate is oxidized to α-ketoglutarate. In the process, one NADH is formed from NAD^{+} and one carbon dioxide is released. In the fourth step, α-ketoglutarate is oxidized and CoA is added, forming succinyl CoA. In the process, another NADH is formed and another carbon dioxide is released. In the fifth step, CoA is released from succinyl CoA, forming succinate. In the process, one GTP is formed, which is later converted into ATP. In the sixth step, succinate is oxidized to fumarate, and one FAD is reduced to FADH_{2}. In the seventh step, fumarate is converted into malate. In the eighth step, malate is oxidized to oxaloacetate, and another NADH is form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984" b="-898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7.9</a:t>
            </a:r>
          </a:p>
        </p:txBody>
      </p:sp>
    </p:spTree>
    <p:extLst>
      <p:ext uri="{BB962C8B-B14F-4D97-AF65-F5344CB8AC3E}">
        <p14:creationId xmlns:p14="http://schemas.microsoft.com/office/powerpoint/2010/main" val="1610153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AB42ECD-607D-4739-A63D-5946ED79F20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electron transport chain is a series of electron transporters embedded in the inner mitochondrial membrane that shuttles electrons from NADH and FADH</a:t>
            </a:r>
            <a:r>
              <a:rPr lang="en-US" sz="1600" baseline="-25000" dirty="0"/>
              <a:t>2</a:t>
            </a:r>
            <a:r>
              <a:rPr lang="en-US" sz="1600" dirty="0"/>
              <a:t> to molecular oxygen. In the process, protons are pumped from the mitochondrial matrix to the </a:t>
            </a:r>
            <a:r>
              <a:rPr lang="en-US" sz="1600" dirty="0" err="1"/>
              <a:t>intermembrane</a:t>
            </a:r>
            <a:r>
              <a:rPr lang="en-US" sz="1600" dirty="0"/>
              <a:t> space, and oxygen is reduced to form water.</a:t>
            </a:r>
          </a:p>
        </p:txBody>
      </p:sp>
      <p:pic>
        <p:nvPicPr>
          <p:cNvPr id="4" name="Figure" descr="This illustration shows the electron transport chain embedded in the inner mitochondrial membrane. The electron transport chain consists of four electron complexes. Complex I oxidizes NADH to NAD^^{+} and simultaneously pumps a proton across the membrane to the inter membrane space. The two electrons released from NADH are shuttled to coenzyme Q, then to complex III, to cytochrome c, to complex IV, then to molecular oxygen. In the process, two more protons are pumped across the membrane to the intermembrane space, and molecular oxygen is reduced to form water. Complex II removes two electrons from FADH_{2}, thereby forming FAD. The electrons are shuttled to coenzyme Q, then to complex III, cytochrome c, complex I, and molecular oxygen as in the case of NADH oxid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820" r="-478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7.10</a:t>
            </a:r>
          </a:p>
        </p:txBody>
      </p:sp>
    </p:spTree>
    <p:extLst>
      <p:ext uri="{BB962C8B-B14F-4D97-AF65-F5344CB8AC3E}">
        <p14:creationId xmlns:p14="http://schemas.microsoft.com/office/powerpoint/2010/main" val="154711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C1F767C-C2D8-45A4-85DE-E5CA8D72E59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illustration shows an ATP synthase enzyme embedded in the inner mitochondrial membrane. ATP synthase allows protons to move from an area of high concentration in the intermembrane space to an area of low concentration in the mitochondrial matrix. The energy derived from this exergonic process is used to synthesize ATP from ADP and inorganic phosph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83" b="-318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ATP synthase is a complex, molecular machine that uses a proton (H</a:t>
            </a:r>
            <a:r>
              <a:rPr lang="en-US" sz="1600" baseline="30000" dirty="0">
                <a:solidFill>
                  <a:srgbClr val="000000"/>
                </a:solidFill>
              </a:rPr>
              <a:t>+</a:t>
            </a:r>
            <a:r>
              <a:rPr lang="en-US" sz="1600" dirty="0">
                <a:solidFill>
                  <a:srgbClr val="000000"/>
                </a:solidFill>
              </a:rPr>
              <a:t>) gradient to form ATP from ADP and inorganic phosphate (Pi). (Credit: modification of work by Klaus </a:t>
            </a:r>
            <a:r>
              <a:rPr lang="nb-NO" sz="1600" dirty="0" err="1">
                <a:solidFill>
                  <a:srgbClr val="000000"/>
                </a:solidFill>
              </a:rPr>
              <a:t>Hoffmeier</a:t>
            </a:r>
            <a:r>
              <a:rPr lang="nb-NO" sz="1600" dirty="0">
                <a:solidFill>
                  <a:srgbClr val="000000"/>
                </a:solidFill>
              </a:rPr>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7.11</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5432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E17C20C-5F4F-45CC-8D54-6A5C9B94200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oxidative phosphorylation, the pH gradient formed by the electron transport chain is used by ATP synthase to form ATP.</a:t>
            </a:r>
          </a:p>
        </p:txBody>
      </p:sp>
      <p:pic>
        <p:nvPicPr>
          <p:cNvPr id="4" name="Figure" descr="This illustration shows the electron transport chain, the ATP synthase enzyme embedded in the inner mitochondrial membrane, and the citric acid cycle occurring in the mitochondrial matrix. The citric acid cycle feeds NADH and FADH_{2} to the electron transport chain. The electron transport chain oxidizes these substrates and, in the process, pumps protons into the intermembrane space. ATP synthase allows protons to leak back into the matrix and synthesizes AT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71" r="-300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7.12</a:t>
            </a:r>
          </a:p>
        </p:txBody>
      </p:sp>
    </p:spTree>
    <p:extLst>
      <p:ext uri="{BB962C8B-B14F-4D97-AF65-F5344CB8AC3E}">
        <p14:creationId xmlns:p14="http://schemas.microsoft.com/office/powerpoint/2010/main" val="259600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B99E9F2-2B07-4B84-B648-6B80BD8858E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green color seen in these coastal waters is from an eruption of hydrogen sulfide-producing bacteria. These anaerobic, sulfate-reducing bacteria release hydrogen sulfide gas as they decompose algae in the water. (credit: modification of work by NASA/Jeff Schmaltz, MODIS Land Rapid Response Team at NASA GSFC, Visible Earth Catalog of NASA images)</a:t>
            </a:r>
          </a:p>
        </p:txBody>
      </p:sp>
      <p:pic>
        <p:nvPicPr>
          <p:cNvPr id="4" name="Figure" descr="This photo shows a bloom of green bacteria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7.13</a:t>
            </a:r>
          </a:p>
        </p:txBody>
      </p:sp>
    </p:spTree>
    <p:extLst>
      <p:ext uri="{BB962C8B-B14F-4D97-AF65-F5344CB8AC3E}">
        <p14:creationId xmlns:p14="http://schemas.microsoft.com/office/powerpoint/2010/main" val="139009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1014FCF-C20D-428B-8B2B-2160EA0A546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Lactic acid fermentation is common in muscle cells that have run out of oxygen.</a:t>
            </a:r>
          </a:p>
        </p:txBody>
      </p:sp>
      <p:pic>
        <p:nvPicPr>
          <p:cNvPr id="3" name="Figure" descr="This illustration shows that during glycolysis, glucose is broken down into two pyruvate molecules and, in the process, two NADH are formed from NAD^{+}. During lactic acid fermentation, the two pyruvate molecules are converted into lactate, and NADH is recycled back into N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17" r="-15017"/>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7.14</a:t>
            </a:r>
          </a:p>
        </p:txBody>
      </p:sp>
    </p:spTree>
    <p:extLst>
      <p:ext uri="{BB962C8B-B14F-4D97-AF65-F5344CB8AC3E}">
        <p14:creationId xmlns:p14="http://schemas.microsoft.com/office/powerpoint/2010/main" val="103526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C6A79C-E35F-4F3A-A5DE-58999A1CD14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Fermentation of grape juice into wine produces CO</a:t>
            </a:r>
            <a:r>
              <a:rPr lang="en-US" sz="1600" baseline="-25000" dirty="0"/>
              <a:t>2</a:t>
            </a:r>
            <a:r>
              <a:rPr lang="en-US" sz="1600" dirty="0"/>
              <a:t> as a byproduct. Fermentation tanks have valves so that the pressure inside the tanks created by the carbon dioxide produced can be released.</a:t>
            </a:r>
          </a:p>
        </p:txBody>
      </p:sp>
      <p:pic>
        <p:nvPicPr>
          <p:cNvPr id="4" name="Figure" descr="This photo shows large cylindrical fermentation tanks stacked one on top of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468" r="-414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7.15</a:t>
            </a:r>
          </a:p>
        </p:txBody>
      </p:sp>
    </p:spTree>
    <p:extLst>
      <p:ext uri="{BB962C8B-B14F-4D97-AF65-F5344CB8AC3E}">
        <p14:creationId xmlns:p14="http://schemas.microsoft.com/office/powerpoint/2010/main" val="268032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D141F3-6B5E-44D7-A49E-53AD16F26C9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carbon skeletons of certain amino acids (indicated in boxes) derived from proteins can feed into the citric acid cycle. (credit: modification of work by Mikael </a:t>
            </a:r>
            <a:r>
              <a:rPr lang="en-US" sz="1600" dirty="0" err="1"/>
              <a:t>Häggström</a:t>
            </a:r>
            <a:r>
              <a:rPr lang="en-US" sz="1600" dirty="0"/>
              <a:t>)</a:t>
            </a:r>
          </a:p>
        </p:txBody>
      </p:sp>
      <p:pic>
        <p:nvPicPr>
          <p:cNvPr id="4" name="Figure" descr="This illustration shows that the amino acids alanine, glycine, threonine, cysteine, and serine can be converted into pyruvate. Leucine, lysine, phenylalanine, tyrosine, tryptophan, and isoleucine can be converted into acetyl CoA. Arginine, proline, histidine, glutamine, and glutamate can be converted into α-ketoglutarate. Isoleucine, valine, methionine, and threonine can be converted into succinyl CoA. Tyrosine and phenylalanine can be converted into fumarate, and aspartate and asparagine can be converted into oxaloacet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44" r="-254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7.16</a:t>
            </a:r>
          </a:p>
        </p:txBody>
      </p:sp>
    </p:spTree>
    <p:extLst>
      <p:ext uri="{BB962C8B-B14F-4D97-AF65-F5344CB8AC3E}">
        <p14:creationId xmlns:p14="http://schemas.microsoft.com/office/powerpoint/2010/main" val="308164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D9FA2B9-6D5E-4823-B081-1F21D272756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Glycogen from the liver and muscles, hydrolyzed into glucose-1-phosphate, together with fats and proteins, can feed into the catabolic pathways for carbohydrates.</a:t>
            </a:r>
          </a:p>
        </p:txBody>
      </p:sp>
      <p:pic>
        <p:nvPicPr>
          <p:cNvPr id="4" name="Figure" descr="This illustration shows that glycogen, fats, and proteins can be catabolized via aerobic respiration. Glycogen is broken down into glucose, which feeds into glycolysis at the start. Fats are broken down into glycerol, which is processed by glycolysis, and fatty acids are converted into acetyl CoA. Proteins are broken down into amino acids, which are processed at various stages of aerobic respiration, including glycolysis, acetyl CoA formation, and the citric acid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7.17</a:t>
            </a:r>
          </a:p>
        </p:txBody>
      </p:sp>
    </p:spTree>
    <p:extLst>
      <p:ext uri="{BB962C8B-B14F-4D97-AF65-F5344CB8AC3E}">
        <p14:creationId xmlns:p14="http://schemas.microsoft.com/office/powerpoint/2010/main" val="103745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92FA9B-6C72-49BE-8237-DB0AB724F0F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GLUT4 is a glucose transporter that is stored in vesicles. A cascade of events that occurs upon insulin binding to a receptor in the plasma membrane causes GLUT4-containing vesicles to fuse with the plasma membrane so that glucose may be transported into the cell.</a:t>
            </a:r>
          </a:p>
        </p:txBody>
      </p:sp>
      <p:pic>
        <p:nvPicPr>
          <p:cNvPr id="4" name="Figure" descr="When insulin in the bloodstream binds the insulin receptor in the plasma membrane of a target cell, a vesicle containing the glucose transporter Glut-4 fuses with the plasma membrane. Glut-4 is a transporter that allows glucose to enter the ce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849" r="-278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7.18</a:t>
            </a:r>
          </a:p>
        </p:txBody>
      </p:sp>
    </p:spTree>
    <p:extLst>
      <p:ext uri="{BB962C8B-B14F-4D97-AF65-F5344CB8AC3E}">
        <p14:creationId xmlns:p14="http://schemas.microsoft.com/office/powerpoint/2010/main" val="237821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7E9D3B59-111E-413E-8D9A-55120039948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geothermal energy plant transforms thermal energy from deep in the ground into electrical energy, which can be easily used. (credit: modification of work by the U.S. Department of Defense)</a:t>
            </a:r>
          </a:p>
        </p:txBody>
      </p:sp>
      <p:pic>
        <p:nvPicPr>
          <p:cNvPr id="4" name="Figure" descr="A photograph shows an energy plant on a hillside with clouds of white steam immediately above the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0" r="-68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0F91579-7D6A-42B1-80C1-1615F14C25A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The glycolysis pathway is primarily regulated at the three key enzymatic steps (1, 2, and 7) as indicated. Note that the first two steps that are regulated occur early in the pathway and involve hydrolysis of ATP.</a:t>
            </a:r>
            <a:endParaRPr lang="en-US" sz="1600" dirty="0"/>
          </a:p>
        </p:txBody>
      </p:sp>
      <p:pic>
        <p:nvPicPr>
          <p:cNvPr id="4" name="Figure" descr="This illustration shows that glycolysis is regulated via three key enzymes: hexokinase phosphofructokinase, and phosphoglycerate kinase. The first two enzymes hydrolyze an ATP and the third one produces AT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801" r="-228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7.19</a:t>
            </a:r>
          </a:p>
        </p:txBody>
      </p:sp>
    </p:spTree>
    <p:extLst>
      <p:ext uri="{BB962C8B-B14F-4D97-AF65-F5344CB8AC3E}">
        <p14:creationId xmlns:p14="http://schemas.microsoft.com/office/powerpoint/2010/main" val="118967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A57DB99-8723-4B63-9FA4-54E240B5ADC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oxidized form of the electron carrier (NAD</a:t>
            </a:r>
            <a:r>
              <a:rPr lang="en-US" sz="1600" baseline="30000" dirty="0"/>
              <a:t>+</a:t>
            </a:r>
            <a:r>
              <a:rPr lang="en-US" sz="1600" dirty="0"/>
              <a:t>) is shown on the left and the reduced form (NADH) is shown on the right. The nitrogenous base in NADH has one more hydrogen ion and two more electrons than in NAD</a:t>
            </a:r>
            <a:r>
              <a:rPr lang="en-US" sz="1600" baseline="30000" dirty="0"/>
              <a:t>+</a:t>
            </a:r>
            <a:r>
              <a:rPr lang="en-US" sz="1600" dirty="0"/>
              <a:t>.</a:t>
            </a:r>
          </a:p>
        </p:txBody>
      </p:sp>
      <p:pic>
        <p:nvPicPr>
          <p:cNvPr id="4" name="Figure" descr="This illustration shows the molecular structure of NAD^{+} and NADH. Both compounds are composed of an adenine nucleotide and a nicotinamide nucleotide, which bond together to form a dinucleotide. The nicotinamide nucleotide is at the 5' end, and the adenine nucleotide is at the 3’ end. Nicotinamide is a nitrogenous base, meaning it has nitrogen in a six-membered carbon ring. In NADH, one extra hydrogen is associated with this ring, which is not found in N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12" r="-263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a:t>
            </a:r>
          </a:p>
        </p:txBody>
      </p:sp>
    </p:spTree>
    <p:extLst>
      <p:ext uri="{BB962C8B-B14F-4D97-AF65-F5344CB8AC3E}">
        <p14:creationId xmlns:p14="http://schemas.microsoft.com/office/powerpoint/2010/main" val="30145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AB689B7-2A50-4C23-8259-40637491E9A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30" dirty="0"/>
              <a:t>ATP (adenosine triphosphate) has three phosphate groups that can be removed by hydrolysis to form ADP (adenosine </a:t>
            </a:r>
            <a:r>
              <a:rPr lang="en-US" sz="1430" dirty="0" err="1"/>
              <a:t>diphosphate</a:t>
            </a:r>
            <a:r>
              <a:rPr lang="en-US" sz="1430" dirty="0"/>
              <a:t>) or AMP (adenosine monophosphate). The phosphate groups are negatively charged and favorably interact with water. When the phosphate groups are bonded together, fewer water molecules are able to interact with them, which is energetically unfavorable. For this reason, energy is released when ATP is hydrolyzed to either ADP or AMP.</a:t>
            </a:r>
          </a:p>
        </p:txBody>
      </p:sp>
      <p:pic>
        <p:nvPicPr>
          <p:cNvPr id="4" name="Figure" descr="This illustration shows the molecular structure of ATP. This molecule is an adenine nucleotide with a string of three phosphate groups attached to it. The phosphate groups are named alpha, beta, and gamma in order of increasing distance from the ribose sugar to which they are attach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029" r="-180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7.3</a:t>
            </a:r>
          </a:p>
        </p:txBody>
      </p:sp>
    </p:spTree>
    <p:extLst>
      <p:ext uri="{BB962C8B-B14F-4D97-AF65-F5344CB8AC3E}">
        <p14:creationId xmlns:p14="http://schemas.microsoft.com/office/powerpoint/2010/main" val="404311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C3A81A-0ACB-4465-976F-CF231F631247}"/>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phosphorylation reactions, the gamma phosphate of ATP is attached to a protein.</a:t>
            </a:r>
          </a:p>
        </p:txBody>
      </p:sp>
      <p:pic>
        <p:nvPicPr>
          <p:cNvPr id="4" name="Figure" descr="This illustration shows a substrate-level phosphorylation reaction in which the gamma phosphate of ATP is attached to a prote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16" b="-287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7.4</a:t>
            </a:r>
          </a:p>
        </p:txBody>
      </p:sp>
    </p:spTree>
    <p:extLst>
      <p:ext uri="{BB962C8B-B14F-4D97-AF65-F5344CB8AC3E}">
        <p14:creationId xmlns:p14="http://schemas.microsoft.com/office/powerpoint/2010/main" val="202371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451F16-BCC6-4B7E-A690-DA1119D0B3D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eukaryotes, oxidative phosphorylation takes place in mitochondria. In prokaryotes, this process takes place in the plasma membrane. (Credit: modification of work by Mariana Ruiz </a:t>
            </a:r>
            <a:r>
              <a:rPr lang="ro-RO" sz="1600" dirty="0"/>
              <a:t>Villareal)</a:t>
            </a:r>
          </a:p>
        </p:txBody>
      </p:sp>
      <p:pic>
        <p:nvPicPr>
          <p:cNvPr id="3" name="Figure" descr="This illustration shows the structure of a mitochondrion, which has an outer membrane and an inner membrane. The inner membrane has many folds, called cristae. The space between the outer membrane and the inner membrane is called the intermembrane space, and the central space of the mitochondrion is called the matrix. ATP synthase enzymes and the electron transport chain are located in the inner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69" r="-378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7.5</a:t>
            </a:r>
          </a:p>
        </p:txBody>
      </p:sp>
    </p:spTree>
    <p:extLst>
      <p:ext uri="{BB962C8B-B14F-4D97-AF65-F5344CB8AC3E}">
        <p14:creationId xmlns:p14="http://schemas.microsoft.com/office/powerpoint/2010/main" val="264377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B2FA74C-F797-49D2-9B4B-EBEE25ECE91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first half of glycolysis uses two ATP molecules in the phosphorylation of glucose, which is then split into two three-carbon molecules.</a:t>
            </a:r>
            <a:endParaRPr lang="ro-RO" sz="1600" dirty="0"/>
          </a:p>
        </p:txBody>
      </p:sp>
      <p:pic>
        <p:nvPicPr>
          <p:cNvPr id="4" name="Figure" descr="This illustration shows the steps in the first half of glycolysis. In step one, the enzyme hexokinase uses one ATP molecule in the phosphorylation of glucose. In step two, glucose-6-phosphate is rearranged to form fructose-6-phosphate by phosphoglucose isomerase. In step three, phosphofructokinase uses a second ATP molecule in the phosphorylation of the substrate, forming fructose-1,6-bisphosphate. The enzyme fructose bisphosphate aldose splits the substrate into two, forming glyceraldeyde-3-phosphate and dihydroxyacetone-phosphate. In step 4, triose phosphate isomerase converts the dihydroxyacetone-phosphate into glyceraldehyde-3-phosph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319" b="-273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7.6</a:t>
            </a:r>
          </a:p>
        </p:txBody>
      </p:sp>
    </p:spTree>
    <p:extLst>
      <p:ext uri="{BB962C8B-B14F-4D97-AF65-F5344CB8AC3E}">
        <p14:creationId xmlns:p14="http://schemas.microsoft.com/office/powerpoint/2010/main" val="320103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8FAAEE-608B-40AD-8D39-44B5E40EF14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second half of glycolysis involves phosphorylation without ATP investment (step 6)   and produces two NADH and four ATP molecules per glucose.</a:t>
            </a:r>
            <a:endParaRPr lang="ro-RO" sz="1600" dirty="0"/>
          </a:p>
        </p:txBody>
      </p:sp>
      <p:pic>
        <p:nvPicPr>
          <p:cNvPr id="3" name="Figure" descr="This illustration shows the steps in the second half of glycolysis. In step six, the enzyme glyceraldehydes-3-phosphate dehydrogenase produces one NADH molecule and forms 1,3-bisphosphoglycerate. In step seven, the enzyme phosphoglycerate kinase removes a phosphate group from the substrate, forming one ATP molecule and 3-phosphoglycerate. In step eight, the enzyme phosphoglycerate mutase rearranges the substrate to form 2-phosphoglycerate. In step nine, the enzyme enolase rearranges the substrate to form phosphoenolpyruvate. In step ten, a phosphate group is removed from the substrate, forming one ATP molecule and pyruv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11" b="-17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7.7</a:t>
            </a:r>
          </a:p>
        </p:txBody>
      </p:sp>
    </p:spTree>
    <p:extLst>
      <p:ext uri="{BB962C8B-B14F-4D97-AF65-F5344CB8AC3E}">
        <p14:creationId xmlns:p14="http://schemas.microsoft.com/office/powerpoint/2010/main" val="142399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B4BC9C-79E4-4736-A7B0-A7AB4EDD3B6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Upon entering the mitochondrial matrix, a multi-enzyme complex converts pyruvate into acetyl CoA. In the process, carbon dioxide is released and one molecule of NADH is formed.</a:t>
            </a:r>
            <a:endParaRPr lang="en-US" sz="1600" dirty="0">
              <a:solidFill>
                <a:schemeClr val="tx1"/>
              </a:solidFill>
            </a:endParaRPr>
          </a:p>
        </p:txBody>
      </p:sp>
      <p:pic>
        <p:nvPicPr>
          <p:cNvPr id="2" name="Figure" descr="This illustration shows the three-step conversion of pyruvate into acetyl CoA. In step one, a carboxyl group is removed from pyruvate, releasing carbon dioxide. In step two, a redox reaction forms acetate and NADH. In step three, the acetate is transferred coenzyme A, forming acetyl Co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279" r="-452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7.8</a:t>
            </a:r>
          </a:p>
        </p:txBody>
      </p:sp>
    </p:spTree>
    <p:extLst>
      <p:ext uri="{BB962C8B-B14F-4D97-AF65-F5344CB8AC3E}">
        <p14:creationId xmlns:p14="http://schemas.microsoft.com/office/powerpoint/2010/main" val="1577422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1918</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BIOLOGY</vt:lpstr>
      <vt:lpstr>Figure 7.1</vt:lpstr>
      <vt:lpstr>Figure 7.2</vt:lpstr>
      <vt:lpstr>Figure 7.3</vt:lpstr>
      <vt:lpstr>Figure 7.4</vt:lpstr>
      <vt:lpstr>Figure 7.5</vt:lpstr>
      <vt:lpstr>Figure 7.6</vt:lpstr>
      <vt:lpstr>Figure 7.7</vt:lpstr>
      <vt:lpstr>Figure 7.8</vt:lpstr>
      <vt:lpstr>Figure 7.9</vt:lpstr>
      <vt:lpstr>Figure 7.10</vt:lpstr>
      <vt:lpstr>Figure 7.11</vt:lpstr>
      <vt:lpstr>Figure 7.12</vt:lpstr>
      <vt:lpstr>Figure 7.13</vt:lpstr>
      <vt:lpstr>Figure 7.14</vt:lpstr>
      <vt:lpstr>Figure 7.15</vt:lpstr>
      <vt:lpstr>Figure 7.16</vt:lpstr>
      <vt:lpstr>Figure 7.17</vt:lpstr>
      <vt:lpstr>Figure 7.18</vt:lpstr>
      <vt:lpstr>Figure 7.19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7 - CELLULAR RESPIRATION</dc:title>
  <dc:creator>Spuddy McSpare</dc:creator>
  <cp:lastModifiedBy>Conversion_07</cp:lastModifiedBy>
  <cp:revision>103</cp:revision>
  <dcterms:created xsi:type="dcterms:W3CDTF">2012-06-04T02:13:36Z</dcterms:created>
  <dcterms:modified xsi:type="dcterms:W3CDTF">2017-09-19T12:57:32Z</dcterms:modified>
</cp:coreProperties>
</file>