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9"/>
  </p:notesMasterIdLst>
  <p:handoutMasterIdLst>
    <p:handoutMasterId r:id="rId20"/>
  </p:handoutMasterIdLst>
  <p:sldIdLst>
    <p:sldId id="256" r:id="rId2"/>
    <p:sldId id="277" r:id="rId3"/>
    <p:sldId id="273" r:id="rId4"/>
    <p:sldId id="282" r:id="rId5"/>
    <p:sldId id="283" r:id="rId6"/>
    <p:sldId id="284" r:id="rId7"/>
    <p:sldId id="278" r:id="rId8"/>
    <p:sldId id="285" r:id="rId9"/>
    <p:sldId id="286" r:id="rId10"/>
    <p:sldId id="287" r:id="rId11"/>
    <p:sldId id="288" r:id="rId12"/>
    <p:sldId id="289" r:id="rId13"/>
    <p:sldId id="290" r:id="rId14"/>
    <p:sldId id="291" r:id="rId15"/>
    <p:sldId id="292" r:id="rId16"/>
    <p:sldId id="293" r:id="rId17"/>
    <p:sldId id="29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591" autoAdjust="0"/>
  </p:normalViewPr>
  <p:slideViewPr>
    <p:cSldViewPr snapToGrid="0" snapToObjects="1">
      <p:cViewPr varScale="1">
        <p:scale>
          <a:sx n="105" d="100"/>
          <a:sy n="105" d="100"/>
        </p:scale>
        <p:origin x="4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F50F7-D52D-41F6-84AE-F69B1B9F8286}" type="datetimeFigureOut">
              <a:rPr lang="en-US" smtClean="0"/>
              <a:t>09/21/17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26F2D-B0D9-471B-BD44-7328C282E511}" type="slidenum">
              <a:rPr lang="en-US" smtClean="0"/>
              <a:t>‹#›</a:t>
            </a:fld>
            <a:endParaRPr lang="en-US"/>
          </a:p>
        </p:txBody>
      </p:sp>
    </p:spTree>
    <p:extLst>
      <p:ext uri="{BB962C8B-B14F-4D97-AF65-F5344CB8AC3E}">
        <p14:creationId xmlns:p14="http://schemas.microsoft.com/office/powerpoint/2010/main" val="289700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901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31 SOIL AND PLANT NUTRITION</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2CCB9B31-5085-4922-B8D9-3BF77FDE47C4}"/>
              </a:ext>
            </a:extLst>
          </p:cNvPr>
          <p:cNvSpPr>
            <a:spLocks noGrp="1"/>
          </p:cNvSpPr>
          <p:nvPr>
            <p:ph type="title" idx="4294967295"/>
          </p:nvPr>
        </p:nvSpPr>
        <p:spPr>
          <a:xfrm>
            <a:off x="0" y="704614"/>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322656B-E835-4965-99E7-13163B5F9919}"/>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Some common edible legumes—like </a:t>
            </a:r>
            <a:r>
              <a:rPr lang="en-US" sz="1600" dirty="0">
                <a:solidFill>
                  <a:srgbClr val="6CB255"/>
                </a:solidFill>
              </a:rPr>
              <a:t>(a)</a:t>
            </a:r>
            <a:r>
              <a:rPr lang="en-US" sz="1600" dirty="0"/>
              <a:t> peanuts, </a:t>
            </a:r>
            <a:r>
              <a:rPr lang="en-US" sz="1600" dirty="0">
                <a:solidFill>
                  <a:srgbClr val="6CB255"/>
                </a:solidFill>
              </a:rPr>
              <a:t>(b)</a:t>
            </a:r>
            <a:r>
              <a:rPr lang="en-US" sz="1600" dirty="0"/>
              <a:t> beans, and </a:t>
            </a:r>
            <a:r>
              <a:rPr lang="en-US" sz="1600" dirty="0">
                <a:solidFill>
                  <a:srgbClr val="6CB255"/>
                </a:solidFill>
              </a:rPr>
              <a:t>(c)</a:t>
            </a:r>
            <a:r>
              <a:rPr lang="en-US" sz="1600" dirty="0"/>
              <a:t> chickpeas—are able to interact symbiotically with soil bacteria that fix nitrogen. (credit a: modification of work by Jules Clancy; credit b: modification of work by USDA)</a:t>
            </a:r>
          </a:p>
        </p:txBody>
      </p:sp>
      <p:pic>
        <p:nvPicPr>
          <p:cNvPr id="2" name="Figure" descr=" Top photo shows a bowl of shelled peanuts. Middle photo shows red kidney beans. Bottom photo shows white, bumpy, round chickpea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460" b="-2546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31.9</a:t>
            </a:r>
          </a:p>
        </p:txBody>
      </p:sp>
    </p:spTree>
    <p:extLst>
      <p:ext uri="{BB962C8B-B14F-4D97-AF65-F5344CB8AC3E}">
        <p14:creationId xmlns:p14="http://schemas.microsoft.com/office/powerpoint/2010/main" val="299749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545F5EC-3295-4C0D-A03E-29846FF0C87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Soybean roots contain </a:t>
            </a:r>
            <a:r>
              <a:rPr lang="en-US" sz="1600" dirty="0">
                <a:solidFill>
                  <a:srgbClr val="6CB255"/>
                </a:solidFill>
              </a:rPr>
              <a:t>(a)</a:t>
            </a:r>
            <a:r>
              <a:rPr lang="en-US" sz="1600" dirty="0"/>
              <a:t> nitrogen-fixing nodules. Cells within the nodules are infected with </a:t>
            </a:r>
            <a:r>
              <a:rPr lang="en-US" sz="1600" i="1" dirty="0" err="1"/>
              <a:t>Bradyrhyzobium</a:t>
            </a:r>
            <a:r>
              <a:rPr lang="en-US" sz="1600" i="1" dirty="0"/>
              <a:t> </a:t>
            </a:r>
            <a:r>
              <a:rPr lang="en-US" sz="1600" i="1" dirty="0" err="1"/>
              <a:t>japonicum</a:t>
            </a:r>
            <a:r>
              <a:rPr lang="en-US" sz="1600" i="1" dirty="0"/>
              <a:t>, </a:t>
            </a:r>
            <a:r>
              <a:rPr lang="en-US" sz="1600" dirty="0"/>
              <a:t>a rhizobia or “root-loving” bacterium. The bacteria are encased in </a:t>
            </a:r>
            <a:r>
              <a:rPr lang="en-US" sz="1600" dirty="0">
                <a:solidFill>
                  <a:srgbClr val="6CB255"/>
                </a:solidFill>
              </a:rPr>
              <a:t>(b)</a:t>
            </a:r>
            <a:r>
              <a:rPr lang="en-US" sz="1600" dirty="0"/>
              <a:t> vesicles inside the cell, as can be seen in this transmission electron micrograph. (credit a: modification of work by USDA; credit b: modification of work by Louisa Howard, Dartmouth Electron Microscope Facility; scale-bar data from Matt Russell)</a:t>
            </a:r>
          </a:p>
        </p:txBody>
      </p:sp>
      <p:pic>
        <p:nvPicPr>
          <p:cNvPr id="2" name="Figure" descr=" Part A is a photo of legume roots, which are long and thin with hair-like appendages. Nodules are bulbous protrusions extending from the root. Part B is a transmission electron micrograph of a nodule cell cross section. Black oval-shaped vesicles containing rhizobia are visible. The vesicles are surrounded by a white layer and are scattered unevenly throughout the cell, which is gra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14" b="-61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31.10</a:t>
            </a:r>
          </a:p>
        </p:txBody>
      </p:sp>
    </p:spTree>
    <p:extLst>
      <p:ext uri="{BB962C8B-B14F-4D97-AF65-F5344CB8AC3E}">
        <p14:creationId xmlns:p14="http://schemas.microsoft.com/office/powerpoint/2010/main" val="1019482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087754A-5C00-4331-A9EC-3917FEE7E11E}"/>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Root tips proliferate in the presence of </a:t>
            </a:r>
            <a:r>
              <a:rPr lang="en-US" sz="1600" dirty="0" err="1"/>
              <a:t>mycorrhizal</a:t>
            </a:r>
            <a:r>
              <a:rPr lang="en-US" sz="1600" dirty="0"/>
              <a:t> infection, which appears as </a:t>
            </a:r>
            <a:r>
              <a:rPr lang="en-US" sz="1600" dirty="0" err="1"/>
              <a:t>offwhite</a:t>
            </a:r>
            <a:r>
              <a:rPr lang="en-US" sz="1600" dirty="0"/>
              <a:t> fuzz in this image. (credit: modification of work by Nilsson et al., BMC Bioinformatics 2005)</a:t>
            </a:r>
          </a:p>
        </p:txBody>
      </p:sp>
      <p:pic>
        <p:nvPicPr>
          <p:cNvPr id="2" name="Figure" descr=" Photo shows a root with many branching tips. The surface of the root is fuzzy in appearan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540" r="-3554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31.11</a:t>
            </a:r>
          </a:p>
        </p:txBody>
      </p:sp>
    </p:spTree>
    <p:extLst>
      <p:ext uri="{BB962C8B-B14F-4D97-AF65-F5344CB8AC3E}">
        <p14:creationId xmlns:p14="http://schemas.microsoft.com/office/powerpoint/2010/main" val="3985910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B0D3CFD-DEEE-4AB9-BF37-A51CA801131F}"/>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dodder is a </a:t>
            </a:r>
            <a:r>
              <a:rPr lang="en-US" sz="1600" dirty="0" err="1"/>
              <a:t>holoparasite</a:t>
            </a:r>
            <a:r>
              <a:rPr lang="en-US" sz="1600" dirty="0"/>
              <a:t> that penetrates the host’s vascular tissue and diverts nutrients for its own growth. Note that the vines of the dodder, which has white flowers, are beige. The dodder has no chlorophyll and cannot produce its own food. (credit: “</a:t>
            </a:r>
            <a:r>
              <a:rPr lang="en-US" sz="1600" dirty="0" err="1"/>
              <a:t>Lalithamba</a:t>
            </a:r>
            <a:r>
              <a:rPr lang="en-US" sz="1600" dirty="0"/>
              <a:t>”/Flickr)</a:t>
            </a:r>
          </a:p>
        </p:txBody>
      </p:sp>
      <p:pic>
        <p:nvPicPr>
          <p:cNvPr id="2" name="Figure" descr=" Photo shows a beige vine with small white flowers. The vine is wrapped around a woody stem of a plant with green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670" r="-306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31.12</a:t>
            </a:r>
          </a:p>
        </p:txBody>
      </p:sp>
    </p:spTree>
    <p:extLst>
      <p:ext uri="{BB962C8B-B14F-4D97-AF65-F5344CB8AC3E}">
        <p14:creationId xmlns:p14="http://schemas.microsoft.com/office/powerpoint/2010/main" val="3178305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DEDE37F-9908-4881-BFA1-7B43198EE5A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Saprophytes, like this Dutchmen’s pipe (</a:t>
            </a:r>
            <a:r>
              <a:rPr lang="en-US" sz="1600" i="1" dirty="0" err="1"/>
              <a:t>Monotropa</a:t>
            </a:r>
            <a:r>
              <a:rPr lang="en-US" sz="1600" i="1" dirty="0"/>
              <a:t> </a:t>
            </a:r>
            <a:r>
              <a:rPr lang="en-US" sz="1600" i="1" dirty="0" err="1"/>
              <a:t>hypopitys</a:t>
            </a:r>
            <a:r>
              <a:rPr lang="en-US" sz="1600" i="1" dirty="0"/>
              <a:t>)</a:t>
            </a:r>
            <a:r>
              <a:rPr lang="en-US" sz="1600" dirty="0"/>
              <a:t>, obtain their food from dead matter and do not have chlorophyll. (credit: modification of work by </a:t>
            </a:r>
            <a:r>
              <a:rPr lang="en-US" sz="1600" dirty="0" err="1"/>
              <a:t>Iwona</a:t>
            </a:r>
            <a:r>
              <a:rPr lang="en-US" sz="1600" dirty="0"/>
              <a:t> Erskine-Kellie)</a:t>
            </a:r>
          </a:p>
        </p:txBody>
      </p:sp>
      <p:pic>
        <p:nvPicPr>
          <p:cNvPr id="3" name="Figure" descr=" Photo shows a plant with light pink stems reminiscent of asparagus. Bud-like appendages grow from the tips of the ste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9091" r="-4909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31.13</a:t>
            </a:r>
          </a:p>
        </p:txBody>
      </p:sp>
    </p:spTree>
    <p:extLst>
      <p:ext uri="{BB962C8B-B14F-4D97-AF65-F5344CB8AC3E}">
        <p14:creationId xmlns:p14="http://schemas.microsoft.com/office/powerpoint/2010/main" val="41468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AF08FB6-8FAB-4FCD-ABD6-DA588C5819A8}"/>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Lichens, which often have symbiotic relationships with other plants, can sometimes be found growing on trees. (credit: </a:t>
            </a:r>
            <a:r>
              <a:rPr lang="en-US" sz="1600" dirty="0"/>
              <a:t>“</a:t>
            </a:r>
            <a:r>
              <a:rPr lang="en-US" sz="1600" dirty="0" err="1">
                <a:solidFill>
                  <a:schemeClr val="tx1"/>
                </a:solidFill>
              </a:rPr>
              <a:t>benketaro</a:t>
            </a:r>
            <a:r>
              <a:rPr lang="en-US" sz="1600" dirty="0"/>
              <a:t>”</a:t>
            </a:r>
            <a:r>
              <a:rPr lang="en-US" sz="1600" dirty="0">
                <a:solidFill>
                  <a:schemeClr val="tx1"/>
                </a:solidFill>
              </a:rPr>
              <a:t>/Flickr)</a:t>
            </a:r>
          </a:p>
        </p:txBody>
      </p:sp>
      <p:pic>
        <p:nvPicPr>
          <p:cNvPr id="3" name="Figure" descr=" Photo shows a tall pine tree covered with green lich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078" b="-3078"/>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31.14</a:t>
            </a:r>
          </a:p>
        </p:txBody>
      </p:sp>
    </p:spTree>
    <p:extLst>
      <p:ext uri="{BB962C8B-B14F-4D97-AF65-F5344CB8AC3E}">
        <p14:creationId xmlns:p14="http://schemas.microsoft.com/office/powerpoint/2010/main" val="3099521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07583FD-F411-4DFD-AA13-3A63158959D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 shows a tree trunk covered with epiphytes, which look like ferns growing on the trunk of a tree. There are so many epiphytes the trunk is nearly obscu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99" r="-109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These epiphyte plants grow in the main greenhouse of the </a:t>
            </a:r>
            <a:r>
              <a:rPr lang="en-US" sz="1600" i="1" dirty="0" err="1">
                <a:solidFill>
                  <a:srgbClr val="000000"/>
                </a:solidFill>
              </a:rPr>
              <a:t>Jardin</a:t>
            </a:r>
            <a:r>
              <a:rPr lang="en-US" sz="1600" i="1" dirty="0">
                <a:solidFill>
                  <a:srgbClr val="000000"/>
                </a:solidFill>
              </a:rPr>
              <a:t> des </a:t>
            </a:r>
            <a:r>
              <a:rPr lang="en-US" sz="1600" i="1" dirty="0" err="1">
                <a:solidFill>
                  <a:srgbClr val="000000"/>
                </a:solidFill>
              </a:rPr>
              <a:t>Plantes</a:t>
            </a:r>
            <a:r>
              <a:rPr lang="en-US" sz="1600" i="1" dirty="0">
                <a:solidFill>
                  <a:srgbClr val="000000"/>
                </a:solidFill>
              </a:rPr>
              <a:t> </a:t>
            </a:r>
            <a:r>
              <a:rPr lang="en-US" sz="1600" dirty="0">
                <a:solidFill>
                  <a:srgbClr val="000000"/>
                </a:solidFill>
              </a:rPr>
              <a:t>in Paris.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31.15</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793209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F31AF43-9B59-4C95-AFAC-EC1AB149293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Venus flytrap has specialized leaves to trap insects. (credit: "Selena N. B. H."/Flickr)</a:t>
            </a:r>
          </a:p>
        </p:txBody>
      </p:sp>
      <p:pic>
        <p:nvPicPr>
          <p:cNvPr id="2" name="Figure" descr="Photo shows a Venus flytrap. Pairs of modified leaves of this plant have the appearance of a mouth. White, hair-like appendages at the opening of the mouth have the appearance of teeth. The mouth can close on unwary insects, trapping them in the tee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31.16</a:t>
            </a:r>
          </a:p>
        </p:txBody>
      </p:sp>
    </p:spTree>
    <p:extLst>
      <p:ext uri="{BB962C8B-B14F-4D97-AF65-F5344CB8AC3E}">
        <p14:creationId xmlns:p14="http://schemas.microsoft.com/office/powerpoint/2010/main" val="158518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A106F6E-F5A6-4C03-B338-B512D99CB2C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For this </a:t>
            </a:r>
            <a:r>
              <a:rPr lang="en-US" sz="1600" dirty="0">
                <a:solidFill>
                  <a:srgbClr val="6CB255"/>
                </a:solidFill>
              </a:rPr>
              <a:t>(a)</a:t>
            </a:r>
            <a:r>
              <a:rPr lang="en-US" sz="1600" dirty="0"/>
              <a:t> squash seedling (</a:t>
            </a:r>
            <a:r>
              <a:rPr lang="en-US" sz="1600" i="1" dirty="0" err="1"/>
              <a:t>Cucurbita</a:t>
            </a:r>
            <a:r>
              <a:rPr lang="en-US" sz="1600" i="1" dirty="0"/>
              <a:t> maxima</a:t>
            </a:r>
            <a:r>
              <a:rPr lang="en-US" sz="1600" dirty="0"/>
              <a:t>) to develop into a mature plant bearing its </a:t>
            </a:r>
            <a:r>
              <a:rPr lang="en-US" sz="1600" dirty="0">
                <a:solidFill>
                  <a:srgbClr val="6CB255"/>
                </a:solidFill>
              </a:rPr>
              <a:t>(b)</a:t>
            </a:r>
            <a:r>
              <a:rPr lang="en-US" sz="1600" dirty="0"/>
              <a:t> fruit, numerous nutritional requirements must be met. (credit a: modification of work by Julian Colton; credit b: modification of work by “</a:t>
            </a:r>
            <a:r>
              <a:rPr lang="en-US" sz="1600" dirty="0" err="1"/>
              <a:t>Wildfeuer</a:t>
            </a:r>
            <a:r>
              <a:rPr lang="en-US" sz="1600" dirty="0"/>
              <a:t>”/Wikimedia Commons)</a:t>
            </a:r>
          </a:p>
        </p:txBody>
      </p:sp>
      <p:pic>
        <p:nvPicPr>
          <p:cNvPr id="2" name="Figure" descr="Left photo shows a dark green seedling with three leaves. The seedling is growing on a plot of dark-brown soil. Right photo shows a variety of red, orange, green and yellow squash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146" b="-8146"/>
          <a:stretch>
            <a:fillRect/>
          </a:stretch>
        </p:blipFill>
        <p:spPr>
          <a:xfrm>
            <a:off x="457200" y="1122363"/>
            <a:ext cx="8062913" cy="3500437"/>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6D829E9-1CE4-49A6-90E3-B8C6DD166EE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Water is absorbed through the root hairs and moves up the xylem to the leaves.</a:t>
            </a:r>
          </a:p>
        </p:txBody>
      </p:sp>
      <p:pic>
        <p:nvPicPr>
          <p:cNvPr id="2" name="Figure" descr=" Illustration shows a root tip. The tip of the root is bare, and hairs grow further up. A cross section at the top of the root reveals xylem tissue interspersed by four ovals containing phloem at the periphe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095" b="-12095"/>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31.2</a:t>
            </a:r>
          </a:p>
        </p:txBody>
      </p:sp>
    </p:spTree>
    <p:extLst>
      <p:ext uri="{BB962C8B-B14F-4D97-AF65-F5344CB8AC3E}">
        <p14:creationId xmlns:p14="http://schemas.microsoft.com/office/powerpoint/2010/main" val="328509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5CF9139-52B7-462C-9E8D-C8507193004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Cellulose, the main structural component of the plant cell wall, makes up over thirty percent of plant matter. It is the most abundant organic compound on earth. Plants are able to make their own cellulose, but need carbon from the soil to do so.</a:t>
            </a:r>
          </a:p>
        </p:txBody>
      </p:sp>
      <p:pic>
        <p:nvPicPr>
          <p:cNvPr id="2" name="Figure" descr="Three cellulose fibers and the chemical structure of cellulose is shown. Cellulose consists of unbranched chains of glucose subunits that form long, straight fib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261" r="-202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31.3</a:t>
            </a:r>
          </a:p>
        </p:txBody>
      </p:sp>
    </p:spTree>
    <p:extLst>
      <p:ext uri="{BB962C8B-B14F-4D97-AF65-F5344CB8AC3E}">
        <p14:creationId xmlns:p14="http://schemas.microsoft.com/office/powerpoint/2010/main" val="44288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6842ABE-121B-475F-8E9D-9D2E158EB9F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a:t>Nutrient deficiency is evident in the symptoms these plants show. This </a:t>
            </a:r>
            <a:r>
              <a:rPr lang="en-US" sz="1600" dirty="0">
                <a:solidFill>
                  <a:srgbClr val="6CB255"/>
                </a:solidFill>
              </a:rPr>
              <a:t>(a)</a:t>
            </a:r>
            <a:r>
              <a:rPr lang="en-US" sz="1600" dirty="0"/>
              <a:t> grape tomato suffers from blossom end rot caused by calcium deficiency. The yellowing in this </a:t>
            </a:r>
            <a:r>
              <a:rPr lang="en-US" sz="1600" dirty="0">
                <a:solidFill>
                  <a:srgbClr val="6CB255"/>
                </a:solidFill>
              </a:rPr>
              <a:t>(b)</a:t>
            </a:r>
            <a:r>
              <a:rPr lang="en-US" sz="1600" dirty="0"/>
              <a:t> </a:t>
            </a:r>
            <a:r>
              <a:rPr lang="en-US" sz="1600" i="1" dirty="0" err="1"/>
              <a:t>Frangula</a:t>
            </a:r>
            <a:r>
              <a:rPr lang="en-US" sz="1600" i="1" dirty="0"/>
              <a:t> </a:t>
            </a:r>
            <a:r>
              <a:rPr lang="en-US" sz="1600" i="1" dirty="0" err="1"/>
              <a:t>alnus</a:t>
            </a:r>
            <a:r>
              <a:rPr lang="en-US" sz="1600" i="1" dirty="0"/>
              <a:t> </a:t>
            </a:r>
            <a:r>
              <a:rPr lang="en-US" sz="1600" dirty="0"/>
              <a:t>results from magnesium deficiency. Inadequate magnesium also leads to </a:t>
            </a:r>
            <a:r>
              <a:rPr lang="en-US" sz="1600" dirty="0">
                <a:solidFill>
                  <a:srgbClr val="6CB255"/>
                </a:solidFill>
              </a:rPr>
              <a:t>(c)</a:t>
            </a:r>
            <a:r>
              <a:rPr lang="en-US" sz="1600" dirty="0"/>
              <a:t> </a:t>
            </a:r>
            <a:r>
              <a:rPr lang="en-US" sz="1600" dirty="0" err="1"/>
              <a:t>intervenal</a:t>
            </a:r>
            <a:r>
              <a:rPr lang="en-US" sz="1600" dirty="0"/>
              <a:t> </a:t>
            </a:r>
            <a:r>
              <a:rPr lang="en-US" sz="1600" dirty="0" err="1"/>
              <a:t>chlorosis</a:t>
            </a:r>
            <a:r>
              <a:rPr lang="en-US" sz="1600" dirty="0"/>
              <a:t>, seen here in a </a:t>
            </a:r>
            <a:r>
              <a:rPr lang="en-US" sz="1600" dirty="0" err="1"/>
              <a:t>sweetgum</a:t>
            </a:r>
            <a:r>
              <a:rPr lang="en-US" sz="1600" dirty="0"/>
              <a:t> leaf. This </a:t>
            </a:r>
            <a:r>
              <a:rPr lang="en-US" sz="1600" dirty="0">
                <a:solidFill>
                  <a:srgbClr val="6CB255"/>
                </a:solidFill>
              </a:rPr>
              <a:t>(d)</a:t>
            </a:r>
            <a:r>
              <a:rPr lang="en-US" sz="1600" dirty="0"/>
              <a:t> palm is affected by potassium deficiency. (credit c: modification of work by Jim Conrad; credit d: modification of work by Malcolm Manners)</a:t>
            </a:r>
          </a:p>
        </p:txBody>
      </p:sp>
      <p:pic>
        <p:nvPicPr>
          <p:cNvPr id="2" name="Figure" descr="Photo (a) shows a tomato plant with two green tomato fruits. The fruits have turned dark brown on the bottom. Photo (b) shows a plant with green leaves; some of the leaves have turned yellow. Photo (c) shows a five-lobed leaf that is yellow with greenish veins. Photo (d) shows green palm leaves with yellow tip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964" r="-5796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31.4</a:t>
            </a:r>
          </a:p>
        </p:txBody>
      </p:sp>
    </p:spTree>
    <p:extLst>
      <p:ext uri="{BB962C8B-B14F-4D97-AF65-F5344CB8AC3E}">
        <p14:creationId xmlns:p14="http://schemas.microsoft.com/office/powerpoint/2010/main" val="2877527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A399D75-F4A9-4778-8BB6-A2EF6D7D446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four major components of soil are shown: inorganic minerals, organic matter, water, and air.</a:t>
            </a:r>
          </a:p>
        </p:txBody>
      </p:sp>
      <p:pic>
        <p:nvPicPr>
          <p:cNvPr id="2" name="Figure" descr=" Illustration shows a pie graph that outlines the composition of soil. Forty-five percent is inorganic mineral matter, 25 percent is water, 25 percent is air, and 5 percent is organic matter, including microorganisms and macroorganis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850" r="-5585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31.5</a:t>
            </a:r>
          </a:p>
        </p:txBody>
      </p:sp>
    </p:spTree>
    <p:extLst>
      <p:ext uri="{BB962C8B-B14F-4D97-AF65-F5344CB8AC3E}">
        <p14:creationId xmlns:p14="http://schemas.microsoft.com/office/powerpoint/2010/main" val="120941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29F16CE-1144-48A9-90B8-1314D02BD44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 Illustration shows a cross-section of soil layers, or horizons. The top layer, from zero to two inches, is the O horizon. The O horizon is a rich, deep brown color. From two to ten inches is the A horizon. This layer is slightly lighter in color than the O horizon, and extensive root systems are visible. From ten to thirty inches is the B horizon. The B horizon is reddish brown. Longer roots extend to the bottom of this layer. The C  horizon extends from 30 to 48 inches. This layer is rocky and devoid of roo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445" b="-3445"/>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This soil profile shows the different soil layers (O horizon, A horizon, B horizon, and C horizon) found in typical soils. (credit: modification of work by USDA)</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31.6</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D96573D-D672-4B84-87CE-8B3AF9ADB07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San Joaquin soil profile has an O horizon, A horizon, B horizon, and C horizon. (credit: modification of work by USDA)</a:t>
            </a:r>
          </a:p>
        </p:txBody>
      </p:sp>
      <p:pic>
        <p:nvPicPr>
          <p:cNvPr id="2" name="Figure" descr=" In the photo, soil has been cut away to reveal the soil profile. The O horizon is at the soil surface and is a rich black color. The brown A horizon starts beneath the O horizon and extends to about two-and-a-half feet beneath the surface. The B horizon is reddish brown and extends from the bottom of the A horizon to about two feet deep. The C horizon extends from the bottom of the B horizon to the bottom of the photo at a depth of four feet. The C horizon is light brown and has a coarser consistency than the A or B horiz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533" b="-12533"/>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31.7</a:t>
            </a:r>
          </a:p>
        </p:txBody>
      </p:sp>
    </p:spTree>
    <p:extLst>
      <p:ext uri="{BB962C8B-B14F-4D97-AF65-F5344CB8AC3E}">
        <p14:creationId xmlns:p14="http://schemas.microsoft.com/office/powerpoint/2010/main" val="296411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7328EB2-C020-4A69-9F2A-158F1C68A46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 Photo shows a man standing next to a wall of soil in a pit that is as deep as he is t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58" b="-1258"/>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This soil scientist is studying the horizons and composition of soil at a research </a:t>
            </a:r>
            <a:r>
              <a:rPr lang="it-IT" sz="1600" dirty="0">
                <a:solidFill>
                  <a:srgbClr val="000000"/>
                </a:solidFill>
              </a:rPr>
              <a:t>site. (credit: USDA)</a:t>
            </a:r>
            <a:endParaRPr lang="en-US" sz="16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31.8</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3589810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281</TotalTime>
  <Words>1594</Words>
  <Application>Microsoft Office PowerPoint</Application>
  <PresentationFormat>On-screen Show (4:3)</PresentationFormat>
  <Paragraphs>51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Black</vt:lpstr>
      <vt:lpstr>Calibri</vt:lpstr>
      <vt:lpstr>Essential</vt:lpstr>
      <vt:lpstr>BIOLOGY</vt:lpstr>
      <vt:lpstr>Figure 31.1</vt:lpstr>
      <vt:lpstr>Figure 31.2</vt:lpstr>
      <vt:lpstr>Figure 31.3</vt:lpstr>
      <vt:lpstr>Figure 31.4</vt:lpstr>
      <vt:lpstr>Figure 31.5</vt:lpstr>
      <vt:lpstr>Figure 31.6</vt:lpstr>
      <vt:lpstr>Figure 31.7</vt:lpstr>
      <vt:lpstr>Figure 31.8</vt:lpstr>
      <vt:lpstr>Figure 31.9</vt:lpstr>
      <vt:lpstr>Figure 31.10</vt:lpstr>
      <vt:lpstr>Figure 31.11</vt:lpstr>
      <vt:lpstr>Figure 31.12</vt:lpstr>
      <vt:lpstr>Figure 31.13</vt:lpstr>
      <vt:lpstr>Figure 31.14</vt:lpstr>
      <vt:lpstr>Figure 31.15</vt:lpstr>
      <vt:lpstr>Figure 31.16</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31 - SOIL AND PLANT NUTRITION</dc:title>
  <dc:creator>Spuddy McSpare</dc:creator>
  <cp:lastModifiedBy>Conversion_08</cp:lastModifiedBy>
  <cp:revision>56</cp:revision>
  <dcterms:created xsi:type="dcterms:W3CDTF">2012-06-04T02:13:36Z</dcterms:created>
  <dcterms:modified xsi:type="dcterms:W3CDTF">2017-09-21T10:36:00Z</dcterms:modified>
</cp:coreProperties>
</file>