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3"/>
  </p:handoutMasterIdLst>
  <p:sldIdLst>
    <p:sldId id="256" r:id="rId2"/>
    <p:sldId id="277" r:id="rId3"/>
    <p:sldId id="283" r:id="rId4"/>
    <p:sldId id="284" r:id="rId5"/>
    <p:sldId id="285" r:id="rId6"/>
    <p:sldId id="273" r:id="rId7"/>
    <p:sldId id="278"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THE STUDY OF LIFE</a:t>
            </a:r>
          </a:p>
          <a:p>
            <a:pPr algn="ctr"/>
            <a:r>
              <a:rPr lang="en-US" sz="1600" cap="none" dirty="0">
                <a:solidFill>
                  <a:schemeClr val="tx1"/>
                </a:solidFill>
                <a:latin typeface="+mn-lt"/>
              </a:rPr>
              <a:t>PowerPoint Image Slideshow</a:t>
            </a:r>
          </a:p>
        </p:txBody>
      </p:sp>
      <p:sp>
        <p:nvSpPr>
          <p:cNvPr id="7" name="Title">
            <a:extLst>
              <a:ext uri="{FF2B5EF4-FFF2-40B4-BE49-F238E27FC236}">
                <a16:creationId xmlns:a16="http://schemas.microsoft.com/office/drawing/2014/main" id="{EBC801B9-C87E-4291-B44E-C238E543987D}"/>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69C4B5-DB94-48BC-B3FE-73BF533942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Genome Project was a 13-year collaborative effort among researchers working in several different fields of science. The project, which sequenced the entire human genome, was completed in 2003. (credit: the U.S. Department of Energy Genome Programs </a:t>
            </a:r>
            <a:r>
              <a:rPr lang="hu-HU" sz="1600" dirty="0"/>
              <a:t>(http://genomics.energy.gov))</a:t>
            </a:r>
            <a:endParaRPr lang="en-US" sz="1600" dirty="0"/>
          </a:p>
        </p:txBody>
      </p:sp>
      <p:pic>
        <p:nvPicPr>
          <p:cNvPr id="2" name="Figure" descr="The human genome project’s logo is shown, depicting a human being inside a DNA double helix. The words chemistry, biology, physics, ethics, informatics, and engineering surround the circular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606" r="-65606"/>
          <a:stretch>
            <a:fillRect/>
          </a:stretch>
        </p:blipFill>
        <p:spPr/>
      </p:pic>
      <p:pic>
        <p:nvPicPr>
          <p:cNvPr id="9" name="OpenStaxLogo" descr="openstax college logo">
            <a:extLst>
              <a:ext uri="{FF2B5EF4-FFF2-40B4-BE49-F238E27FC236}">
                <a16:creationId xmlns:a16="http://schemas.microsoft.com/office/drawing/2014/main" id="{180E7C77-6328-4F30-AF05-00AC5D32EA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259600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8453A49-0AF5-4418-92AB-3BB12A93923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toad represents a highly organized structure consisting of cells, tissues, organs, and </a:t>
            </a:r>
            <a:r>
              <a:rPr lang="it-IT" sz="1600" dirty="0" err="1"/>
              <a:t>organ</a:t>
            </a:r>
            <a:r>
              <a:rPr lang="it-IT" sz="1600" dirty="0"/>
              <a:t> </a:t>
            </a:r>
            <a:r>
              <a:rPr lang="it-IT" sz="1600" dirty="0" err="1"/>
              <a:t>systems</a:t>
            </a:r>
            <a:r>
              <a:rPr lang="it-IT" sz="1600" dirty="0"/>
              <a:t>. (credit: “</a:t>
            </a:r>
            <a:r>
              <a:rPr lang="it-IT" sz="1600" dirty="0" err="1"/>
              <a:t>Ivengo</a:t>
            </a:r>
            <a:r>
              <a:rPr lang="it-IT" sz="1600" dirty="0"/>
              <a:t>”/</a:t>
            </a:r>
            <a:r>
              <a:rPr lang="it-IT" sz="1600" dirty="0" err="1"/>
              <a:t>Wikimedia</a:t>
            </a:r>
            <a:r>
              <a:rPr lang="it-IT" sz="1600" dirty="0"/>
              <a:t> </a:t>
            </a:r>
            <a:r>
              <a:rPr lang="it-IT" sz="1600" dirty="0" err="1"/>
              <a:t>Commons</a:t>
            </a:r>
            <a:r>
              <a:rPr lang="it-IT" sz="1600" dirty="0"/>
              <a:t>)</a:t>
            </a:r>
            <a:endParaRPr lang="en-US" sz="1600" dirty="0"/>
          </a:p>
        </p:txBody>
      </p:sp>
      <p:pic>
        <p:nvPicPr>
          <p:cNvPr id="2" name="Figure" descr="A photo shows a light-colored toad covered in bright green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53" r="-24953"/>
          <a:stretch>
            <a:fillRect/>
          </a:stretch>
        </p:blipFill>
        <p:spPr/>
      </p:pic>
      <p:pic>
        <p:nvPicPr>
          <p:cNvPr id="9" name="OpenStaxLogo" descr="openstax college logo">
            <a:extLst>
              <a:ext uri="{FF2B5EF4-FFF2-40B4-BE49-F238E27FC236}">
                <a16:creationId xmlns:a16="http://schemas.microsoft.com/office/drawing/2014/main" id="{E635E6A3-8640-4E96-9DEF-1F7211C5FD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139009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E80473-8B6A-413F-8B78-C9A29E05426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leaves of this sensitive plant (</a:t>
            </a:r>
            <a:r>
              <a:rPr lang="en-US" sz="1600" i="1" dirty="0"/>
              <a:t>Mimosa </a:t>
            </a:r>
            <a:r>
              <a:rPr lang="en-US" sz="1600" i="1" dirty="0" err="1"/>
              <a:t>pudica</a:t>
            </a:r>
            <a:r>
              <a:rPr lang="en-US" sz="1600" dirty="0"/>
              <a:t>) will instantly droop and fold when touched. After a few minutes, the plant returns to normal. (credit: Alex Lomas)</a:t>
            </a:r>
          </a:p>
        </p:txBody>
      </p:sp>
      <p:pic>
        <p:nvPicPr>
          <p:cNvPr id="2" name="Figure" descr="A photograph of the Mimosa pudica shows a plant with many tiny leaves connected to a central stem. Four of these stems connect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95FC9B14-3698-4091-87C2-4743151EA2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268032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BC2ED8-2F8B-4C04-9323-04E9BA16AD1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no two look alike, these kittens have inherited genes from both parents and share many of the same characteristics. (credit: Rocky Mountain Feline Rescue)</a:t>
            </a:r>
          </a:p>
        </p:txBody>
      </p:sp>
      <p:pic>
        <p:nvPicPr>
          <p:cNvPr id="2" name="Figure" descr="A photograph depicts a mother cat nursing three kittens: one has an orange and white tabby coat, another is black with a white foot, while the third has a black and white tabby co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42" r="-17542"/>
          <a:stretch>
            <a:fillRect/>
          </a:stretch>
        </p:blipFill>
        <p:spPr/>
      </p:pic>
      <p:pic>
        <p:nvPicPr>
          <p:cNvPr id="9" name="OpenStaxLogo" descr="openstax college logo">
            <a:extLst>
              <a:ext uri="{FF2B5EF4-FFF2-40B4-BE49-F238E27FC236}">
                <a16:creationId xmlns:a16="http://schemas.microsoft.com/office/drawing/2014/main" id="{6B43DEA9-48DC-442A-BB01-0EDC154BF6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308164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EAA005-C93A-48CD-935F-C3D02D746A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Polar bears (</a:t>
            </a:r>
            <a:r>
              <a:rPr lang="en-US" sz="1600" i="1" dirty="0" err="1"/>
              <a:t>Ursus</a:t>
            </a:r>
            <a:r>
              <a:rPr lang="en-US" sz="1600" i="1" dirty="0"/>
              <a:t> </a:t>
            </a:r>
            <a:r>
              <a:rPr lang="en-US" sz="1600" i="1" dirty="0" err="1"/>
              <a:t>maritimus</a:t>
            </a:r>
            <a:r>
              <a:rPr lang="en-US" sz="1600" dirty="0"/>
              <a:t>) and other mammals living in ice-covered regions maintain their body temperature by generating heat and reducing heat loss through thick fur and a dense layer of fat under their skin. (credit: “</a:t>
            </a:r>
            <a:r>
              <a:rPr lang="en-US" sz="1600" dirty="0" err="1"/>
              <a:t>longhorndave</a:t>
            </a:r>
            <a:r>
              <a:rPr lang="en-US" sz="1600" dirty="0"/>
              <a:t>”/Flickr)</a:t>
            </a:r>
          </a:p>
        </p:txBody>
      </p:sp>
      <p:pic>
        <p:nvPicPr>
          <p:cNvPr id="2" name="Figure" descr="A photos shows a white, furry polar b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152" r="-32152"/>
          <a:stretch>
            <a:fillRect/>
          </a:stretch>
        </p:blipFill>
        <p:spPr/>
      </p:pic>
      <p:pic>
        <p:nvPicPr>
          <p:cNvPr id="9" name="OpenStaxLogo" descr="openstax college logo">
            <a:extLst>
              <a:ext uri="{FF2B5EF4-FFF2-40B4-BE49-F238E27FC236}">
                <a16:creationId xmlns:a16="http://schemas.microsoft.com/office/drawing/2014/main" id="{FF27DE25-971B-4580-9E3A-FFA351FCC5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103745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3A962F8-00D4-403D-9665-B7560D14F9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 shows a California condor in flight with a tag on its 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39" b="-22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California condor (</a:t>
            </a:r>
            <a:r>
              <a:rPr lang="en-US" sz="1600" i="1" dirty="0" err="1">
                <a:solidFill>
                  <a:schemeClr val="tx1"/>
                </a:solidFill>
              </a:rPr>
              <a:t>Gymnogyps</a:t>
            </a:r>
            <a:r>
              <a:rPr lang="en-US" sz="1600" i="1" dirty="0">
                <a:solidFill>
                  <a:schemeClr val="tx1"/>
                </a:solidFill>
              </a:rPr>
              <a:t> </a:t>
            </a:r>
            <a:r>
              <a:rPr lang="en-US" sz="1600" i="1" dirty="0" err="1">
                <a:solidFill>
                  <a:schemeClr val="tx1"/>
                </a:solidFill>
              </a:rPr>
              <a:t>californianus</a:t>
            </a:r>
            <a:r>
              <a:rPr lang="en-US" sz="1600" dirty="0">
                <a:solidFill>
                  <a:schemeClr val="tx1"/>
                </a:solidFill>
              </a:rPr>
              <a:t>) uses chemical energy derived from food to power flight. California condors are an endangered species; this bird has a wing tag that helps biologists identify the individual. (credit: Pacific Southwest Region U.S. Fish and Wildlife Service)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1.14</a:t>
            </a:r>
          </a:p>
        </p:txBody>
      </p:sp>
      <p:pic>
        <p:nvPicPr>
          <p:cNvPr id="7" name="OpenStaxLogo" descr="openstax college logo">
            <a:extLst>
              <a:ext uri="{FF2B5EF4-FFF2-40B4-BE49-F238E27FC236}">
                <a16:creationId xmlns:a16="http://schemas.microsoft.com/office/drawing/2014/main" id="{4B35E94C-E9A2-44A4-B870-B704E085DC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6847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81764A-CB0F-446E-838F-1D6944DAFD8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All molecules, including this DNA molecule, are composed of atoms. (credit: “brian0918”/Wikimedia Commons)</a:t>
            </a:r>
            <a:endParaRPr lang="en-US" sz="1600" b="0" dirty="0">
              <a:solidFill>
                <a:srgbClr val="000000"/>
              </a:solidFill>
            </a:endParaRPr>
          </a:p>
        </p:txBody>
      </p:sp>
      <p:pic>
        <p:nvPicPr>
          <p:cNvPr id="2" name="Figure" descr="Molecular model depicts a DNA molecule, showing its double helix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79" r="-1627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87050DF0-D034-4F84-B454-426D2DB06E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1.15</a:t>
            </a:r>
          </a:p>
        </p:txBody>
      </p:sp>
    </p:spTree>
    <p:extLst>
      <p:ext uri="{BB962C8B-B14F-4D97-AF65-F5344CB8AC3E}">
        <p14:creationId xmlns:p14="http://schemas.microsoft.com/office/powerpoint/2010/main" val="214040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78252C-25F1-460F-BB01-A2F5D29F86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flow chart shows the hierarchy of living organisms. From smallest to largest, this hierarchy includes: (1) Organelles, such as nuclei, that exist inside cells. (2) Cells, such as a red blood cell. (3) Tissues, such as human skin tissue. (4) Organs such as the stomach make up the human digestive system, an example of an organ system. (5) Organisms, populations, and communities. In a forest, each pine tree is an organism. Together, all the pine trees make up a population. All the plant and animal species in the forest comprise a community. (6) Ecosystems: the coastal ecosystem in the Southeastern United States includes living organisms and the environment in which they live. (7) The biosphere: encompasses all the ecosystems on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183" r="-6118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biological levels of organization of living things are shown. From a single organelle to the entire biosphere, living organisms are parts of a highly structured hierarchy. (credit “organelles”: modification of work by Umberto </a:t>
            </a:r>
            <a:r>
              <a:rPr lang="en-US" sz="1600" dirty="0" err="1">
                <a:solidFill>
                  <a:schemeClr val="tx1"/>
                </a:solidFill>
              </a:rPr>
              <a:t>Salvagnin</a:t>
            </a:r>
            <a:r>
              <a:rPr lang="en-US" sz="1600" dirty="0">
                <a:solidFill>
                  <a:schemeClr val="tx1"/>
                </a:solidFill>
              </a:rPr>
              <a:t>; credit “cells”: modification of work by Bruce Wetzel, Harry Schaefer/ National Cancer Institute; credit “tissues”: modification of work by </a:t>
            </a:r>
            <a:r>
              <a:rPr lang="en-US" sz="1600" dirty="0" err="1">
                <a:solidFill>
                  <a:schemeClr val="tx1"/>
                </a:solidFill>
              </a:rPr>
              <a:t>Kilbad</a:t>
            </a:r>
            <a:r>
              <a:rPr lang="en-US" sz="1600" dirty="0">
                <a:solidFill>
                  <a:schemeClr val="tx1"/>
                </a:solidFill>
              </a:rPr>
              <a:t>; </a:t>
            </a:r>
            <a:r>
              <a:rPr lang="en-US" sz="1600" dirty="0" err="1">
                <a:solidFill>
                  <a:schemeClr val="tx1"/>
                </a:solidFill>
              </a:rPr>
              <a:t>Fama</a:t>
            </a:r>
            <a:r>
              <a:rPr lang="en-US" sz="1600" dirty="0">
                <a:solidFill>
                  <a:schemeClr val="tx1"/>
                </a:solidFill>
              </a:rPr>
              <a:t> </a:t>
            </a:r>
            <a:r>
              <a:rPr lang="en-US" sz="1600" dirty="0" err="1">
                <a:solidFill>
                  <a:schemeClr val="tx1"/>
                </a:solidFill>
              </a:rPr>
              <a:t>Clamosa</a:t>
            </a:r>
            <a:r>
              <a:rPr lang="en-US" sz="1600" dirty="0">
                <a:solidFill>
                  <a:schemeClr val="tx1"/>
                </a:solidFill>
              </a:rPr>
              <a:t>; Mikael </a:t>
            </a:r>
            <a:r>
              <a:rPr lang="en-US" sz="1600" dirty="0" err="1">
                <a:solidFill>
                  <a:schemeClr val="tx1"/>
                </a:solidFill>
              </a:rPr>
              <a:t>Häggström</a:t>
            </a:r>
            <a:r>
              <a:rPr lang="en-US" sz="1600" dirty="0">
                <a:solidFill>
                  <a:schemeClr val="tx1"/>
                </a:solidFill>
              </a:rPr>
              <a:t>; credit “organs”: modification of work by Mariana Ruiz </a:t>
            </a:r>
            <a:r>
              <a:rPr lang="en-US" sz="1600" dirty="0" err="1">
                <a:solidFill>
                  <a:schemeClr val="tx1"/>
                </a:solidFill>
              </a:rPr>
              <a:t>Villareal</a:t>
            </a:r>
            <a:r>
              <a:rPr lang="en-US" sz="1600" dirty="0">
                <a:solidFill>
                  <a:schemeClr val="tx1"/>
                </a:solidFill>
              </a:rPr>
              <a:t>; credit “organisms”: modification of work by “Crystal”/Flickr; credit “ecosystems”: modification of work by US Fish and Wildlife Service Headquarters; credit “biosphere”: modification of work by NASA)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1.16</a:t>
            </a:r>
          </a:p>
        </p:txBody>
      </p:sp>
      <p:pic>
        <p:nvPicPr>
          <p:cNvPr id="7" name="OpenStaxLogo" descr="openstax college logo">
            <a:extLst>
              <a:ext uri="{FF2B5EF4-FFF2-40B4-BE49-F238E27FC236}">
                <a16:creationId xmlns:a16="http://schemas.microsoft.com/office/drawing/2014/main" id="{4C438268-6B6A-4B4B-BA7E-1D3F15A567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50245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6012C7-BD61-4AF3-BB9B-D6DD1C2BACF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This phylogenetic tree was constructed by microbiologist Carl </a:t>
            </a:r>
            <a:r>
              <a:rPr lang="en-US" sz="1600" dirty="0" err="1"/>
              <a:t>Woese</a:t>
            </a:r>
            <a:r>
              <a:rPr lang="en-US" sz="1600" dirty="0"/>
              <a:t> using data obtained from sequencing ribosomal RNA genes. The tree shows the separation of living organisms into three domains: Bacteria, </a:t>
            </a:r>
            <a:r>
              <a:rPr lang="en-US" sz="1600" dirty="0" err="1"/>
              <a:t>Archaea</a:t>
            </a:r>
            <a:r>
              <a:rPr lang="en-US" sz="1600" dirty="0"/>
              <a:t>, and </a:t>
            </a:r>
            <a:r>
              <a:rPr lang="en-US" sz="1600" dirty="0" err="1"/>
              <a:t>Eukarya</a:t>
            </a:r>
            <a:r>
              <a:rPr lang="en-US" sz="1600" dirty="0"/>
              <a:t>. Bacteria and </a:t>
            </a:r>
            <a:r>
              <a:rPr lang="en-US" sz="1600" dirty="0" err="1"/>
              <a:t>Archaea</a:t>
            </a:r>
            <a:r>
              <a:rPr lang="en-US" sz="1600" dirty="0"/>
              <a:t> are prokaryotes, single-celled organisms lacking intracellular organelles. (credit: Eric </a:t>
            </a:r>
            <a:r>
              <a:rPr lang="en-US" sz="1600" dirty="0" err="1"/>
              <a:t>Gaba</a:t>
            </a:r>
            <a:r>
              <a:rPr lang="en-US" sz="1600" dirty="0"/>
              <a:t>; NASA Astrobiology Institute)</a:t>
            </a:r>
          </a:p>
        </p:txBody>
      </p:sp>
      <p:pic>
        <p:nvPicPr>
          <p:cNvPr id="2" name="Figure" descr="This phylogenetic tree shows that the three domains of life, bacteria, archaea and eukarya, all arose from a common ances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748" r="-27748"/>
          <a:stretch>
            <a:fillRect/>
          </a:stretch>
        </p:blipFill>
        <p:spPr/>
      </p:pic>
      <p:pic>
        <p:nvPicPr>
          <p:cNvPr id="9" name="OpenStaxLogo" descr="openstax college logo">
            <a:extLst>
              <a:ext uri="{FF2B5EF4-FFF2-40B4-BE49-F238E27FC236}">
                <a16:creationId xmlns:a16="http://schemas.microsoft.com/office/drawing/2014/main" id="{F037E9C5-CE97-4843-B9CD-37C0F46886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1.17</a:t>
            </a:r>
          </a:p>
        </p:txBody>
      </p:sp>
    </p:spTree>
    <p:extLst>
      <p:ext uri="{BB962C8B-B14F-4D97-AF65-F5344CB8AC3E}">
        <p14:creationId xmlns:p14="http://schemas.microsoft.com/office/powerpoint/2010/main" val="237821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D7A570E-D2A2-4328-B039-A2B30DA173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These images represent different domains. The </a:t>
            </a:r>
            <a:r>
              <a:rPr lang="en-US" sz="1600" dirty="0">
                <a:solidFill>
                  <a:srgbClr val="6CB255"/>
                </a:solidFill>
              </a:rPr>
              <a:t>(a)</a:t>
            </a:r>
            <a:r>
              <a:rPr lang="en-US" sz="1600" dirty="0"/>
              <a:t> bacteria in this micrograph belong to Domain Bacteria, while the </a:t>
            </a:r>
            <a:r>
              <a:rPr lang="en-US" sz="1600" dirty="0">
                <a:solidFill>
                  <a:srgbClr val="6CB255"/>
                </a:solidFill>
              </a:rPr>
              <a:t>(b)</a:t>
            </a:r>
            <a:r>
              <a:rPr lang="en-US" sz="1600" dirty="0"/>
              <a:t> extremophiles (not visible) living in this hot vent belong to Domain </a:t>
            </a:r>
            <a:r>
              <a:rPr lang="en-US" sz="1600" dirty="0" err="1"/>
              <a:t>Archaea</a:t>
            </a:r>
            <a:r>
              <a:rPr lang="en-US" sz="1600" dirty="0"/>
              <a:t>. Both the </a:t>
            </a:r>
            <a:r>
              <a:rPr lang="en-US" sz="1600" dirty="0">
                <a:solidFill>
                  <a:srgbClr val="6CB255"/>
                </a:solidFill>
              </a:rPr>
              <a:t>(c)</a:t>
            </a:r>
            <a:r>
              <a:rPr lang="en-US" sz="1600" dirty="0"/>
              <a:t> sunflower and </a:t>
            </a:r>
            <a:r>
              <a:rPr lang="en-US" sz="1600" dirty="0">
                <a:solidFill>
                  <a:srgbClr val="6CB255"/>
                </a:solidFill>
              </a:rPr>
              <a:t>(d) </a:t>
            </a:r>
            <a:r>
              <a:rPr lang="en-US" sz="1600" dirty="0"/>
              <a:t>lion are part of Domain </a:t>
            </a:r>
            <a:r>
              <a:rPr lang="en-US" sz="1600" dirty="0" err="1"/>
              <a:t>Eukarya</a:t>
            </a:r>
            <a:r>
              <a:rPr lang="en-US" sz="1600" dirty="0"/>
              <a:t>. (credit a: modification of work by Drew March; credit b: modification of work by Steve </a:t>
            </a:r>
            <a:r>
              <a:rPr lang="en-US" sz="1600" dirty="0" err="1"/>
              <a:t>Jurvetson</a:t>
            </a:r>
            <a:r>
              <a:rPr lang="en-US" sz="1600" dirty="0"/>
              <a:t>; credit c: </a:t>
            </a:r>
            <a:r>
              <a:rPr lang="pl-PL" sz="1600" dirty="0" err="1"/>
              <a:t>modification</a:t>
            </a:r>
            <a:r>
              <a:rPr lang="pl-PL" sz="1600" dirty="0"/>
              <a:t> of </a:t>
            </a:r>
            <a:r>
              <a:rPr lang="pl-PL" sz="1600" dirty="0" err="1"/>
              <a:t>work</a:t>
            </a:r>
            <a:r>
              <a:rPr lang="pl-PL" sz="1600" dirty="0"/>
              <a:t> by Michael </a:t>
            </a:r>
            <a:r>
              <a:rPr lang="pl-PL" sz="1600" dirty="0" err="1"/>
              <a:t>Arrighi</a:t>
            </a:r>
            <a:r>
              <a:rPr lang="pl-PL" sz="1600" dirty="0"/>
              <a:t>; </a:t>
            </a:r>
            <a:r>
              <a:rPr lang="pl-PL" sz="1600" dirty="0" err="1"/>
              <a:t>credit</a:t>
            </a:r>
            <a:r>
              <a:rPr lang="pl-PL" sz="1600" dirty="0"/>
              <a:t> d: </a:t>
            </a:r>
            <a:r>
              <a:rPr lang="pl-PL" sz="1600" dirty="0" err="1"/>
              <a:t>modification</a:t>
            </a:r>
            <a:r>
              <a:rPr lang="pl-PL" sz="1600" dirty="0"/>
              <a:t> of </a:t>
            </a:r>
            <a:r>
              <a:rPr lang="pl-PL" sz="1600" dirty="0" err="1"/>
              <a:t>work</a:t>
            </a:r>
            <a:r>
              <a:rPr lang="pl-PL" sz="1600" dirty="0"/>
              <a:t> by Leszek </a:t>
            </a:r>
            <a:r>
              <a:rPr lang="pl-PL" sz="1600" dirty="0" err="1"/>
              <a:t>Leszcynski</a:t>
            </a:r>
            <a:r>
              <a:rPr lang="pl-PL" sz="1600" dirty="0"/>
              <a:t>)</a:t>
            </a:r>
            <a:endParaRPr lang="en-US" sz="1600" dirty="0"/>
          </a:p>
        </p:txBody>
      </p:sp>
      <p:pic>
        <p:nvPicPr>
          <p:cNvPr id="2" name="Figure" descr="Photo depict: A: bacterial cells. Photo depict: B: a natural hot vent. Photo depict: C: a sunflower. Photo depict: D: a l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158" r="-69158"/>
          <a:stretch>
            <a:fillRect/>
          </a:stretch>
        </p:blipFill>
        <p:spPr/>
      </p:pic>
      <p:pic>
        <p:nvPicPr>
          <p:cNvPr id="9" name="OpenStaxLogo" descr="openstax college logo">
            <a:extLst>
              <a:ext uri="{FF2B5EF4-FFF2-40B4-BE49-F238E27FC236}">
                <a16:creationId xmlns:a16="http://schemas.microsoft.com/office/drawing/2014/main" id="{C602D497-3AB6-4AB1-B133-D84A3759FC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118967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22B8A2-D927-4ACA-9F7E-D931E80F9E4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NASA image is a composite of several satellite-based views of Earth. To make the whole-Earth image, NASA scientists combine observations of different parts of the planet. (credit: NASA/GSFC/NOAA/USGS)</a:t>
            </a:r>
          </a:p>
        </p:txBody>
      </p:sp>
      <p:pic>
        <p:nvPicPr>
          <p:cNvPr id="2" name="Figure" descr="Photo depicts Earth from sp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15" r="-11815"/>
          <a:stretch>
            <a:fillRect/>
          </a:stretch>
        </p:blipFill>
        <p:spPr/>
      </p:pic>
      <p:pic>
        <p:nvPicPr>
          <p:cNvPr id="9" name="OpenStaxLogo" descr="openstax college logo">
            <a:extLst>
              <a:ext uri="{FF2B5EF4-FFF2-40B4-BE49-F238E27FC236}">
                <a16:creationId xmlns:a16="http://schemas.microsoft.com/office/drawing/2014/main" id="{1E7EEF6A-39CB-47E8-893B-49D366FA8A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AC2836-DD77-456E-987D-20406EAF7C3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forensic scientist works in a DNA extraction room at the U.S. Army Criminal Investigation Laboratory at Fort </a:t>
            </a:r>
            <a:r>
              <a:rPr lang="en-US" sz="1600" dirty="0" err="1"/>
              <a:t>Gillem</a:t>
            </a:r>
            <a:r>
              <a:rPr lang="en-US" sz="1600" dirty="0"/>
              <a:t>, GA. (credit: United States Army CID Command Public </a:t>
            </a:r>
            <a:r>
              <a:rPr lang="fr-FR" sz="1600" dirty="0" err="1"/>
              <a:t>Affairs</a:t>
            </a:r>
            <a:r>
              <a:rPr lang="fr-FR" sz="1600" dirty="0"/>
              <a:t>)</a:t>
            </a:r>
            <a:endParaRPr lang="en-US" sz="1600" dirty="0"/>
          </a:p>
        </p:txBody>
      </p:sp>
      <p:pic>
        <p:nvPicPr>
          <p:cNvPr id="2" name="Figure" descr="Photo depicts a scientist working in the la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6" r="-30246"/>
          <a:stretch>
            <a:fillRect/>
          </a:stretch>
        </p:blipFill>
        <p:spPr/>
      </p:pic>
      <p:pic>
        <p:nvPicPr>
          <p:cNvPr id="9" name="OpenStaxLogo" descr="openstax college logo">
            <a:extLst>
              <a:ext uri="{FF2B5EF4-FFF2-40B4-BE49-F238E27FC236}">
                <a16:creationId xmlns:a16="http://schemas.microsoft.com/office/drawing/2014/main" id="{4A2F77FB-9131-47A7-B50E-A16037657F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1.19</a:t>
            </a:r>
          </a:p>
        </p:txBody>
      </p:sp>
    </p:spTree>
    <p:extLst>
      <p:ext uri="{BB962C8B-B14F-4D97-AF65-F5344CB8AC3E}">
        <p14:creationId xmlns:p14="http://schemas.microsoft.com/office/powerpoint/2010/main" val="182786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6C03A7-7E52-4D4D-8E92-DA69A85DC36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Researchers work on excavating dinosaur fossils at a site in </a:t>
            </a:r>
            <a:r>
              <a:rPr lang="en-US" sz="1600" dirty="0" err="1"/>
              <a:t>Castellón</a:t>
            </a:r>
            <a:r>
              <a:rPr lang="en-US" sz="1600" dirty="0"/>
              <a:t>, Spain. (credit: </a:t>
            </a:r>
            <a:r>
              <a:rPr lang="it-IT" sz="1600" dirty="0"/>
              <a:t>Mario Modesto)</a:t>
            </a:r>
            <a:endParaRPr lang="en-US" sz="1600" dirty="0"/>
          </a:p>
        </p:txBody>
      </p:sp>
      <p:pic>
        <p:nvPicPr>
          <p:cNvPr id="2" name="Figure" descr="Photo depicts scientist digging fossils out of the di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504" r="-38504"/>
          <a:stretch>
            <a:fillRect/>
          </a:stretch>
        </p:blipFill>
        <p:spPr/>
      </p:pic>
      <p:pic>
        <p:nvPicPr>
          <p:cNvPr id="9" name="OpenStaxLogo" descr="openstax college logo">
            <a:extLst>
              <a:ext uri="{FF2B5EF4-FFF2-40B4-BE49-F238E27FC236}">
                <a16:creationId xmlns:a16="http://schemas.microsoft.com/office/drawing/2014/main" id="{3EC29714-C876-4C11-81DD-F42DEE1E60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1.20</a:t>
            </a:r>
          </a:p>
        </p:txBody>
      </p:sp>
    </p:spTree>
    <p:extLst>
      <p:ext uri="{BB962C8B-B14F-4D97-AF65-F5344CB8AC3E}">
        <p14:creationId xmlns:p14="http://schemas.microsoft.com/office/powerpoint/2010/main" val="279617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7AB9540-6714-444A-9490-F25EE917013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Formerly called blue-green algae, these </a:t>
            </a:r>
            <a:r>
              <a:rPr lang="en-US" sz="1600" dirty="0">
                <a:solidFill>
                  <a:srgbClr val="6CB255"/>
                </a:solidFill>
              </a:rPr>
              <a:t>(a)</a:t>
            </a:r>
            <a:r>
              <a:rPr lang="en-US" sz="1600" dirty="0"/>
              <a:t> cyanobacteria, shown here at 300x magnification under a light microscope, are some of Earth’s oldest life forms. These </a:t>
            </a:r>
            <a:r>
              <a:rPr lang="en-US" sz="1600" dirty="0">
                <a:solidFill>
                  <a:srgbClr val="6CB255"/>
                </a:solidFill>
              </a:rPr>
              <a:t>(b)</a:t>
            </a:r>
            <a:r>
              <a:rPr lang="en-US" sz="1600" dirty="0"/>
              <a:t> stromatolites along the shores of Lake Thetis in Western Australia are ancient structures formed by the layering of cyanobacteria in shallow waters. (credit a: modification of work by NASA; credit b: modification of work by Ruth Ellison; scale-bar data from Matt Russell)</a:t>
            </a:r>
          </a:p>
        </p:txBody>
      </p:sp>
      <p:pic>
        <p:nvPicPr>
          <p:cNvPr id="2" name="Figure" descr="Photo A depicts round colonies of blue-green algae. Each algae cell is about 5 microns across. Photo B depicts round fossil structures called stromatalites along a watery shore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27" r="-1127"/>
          <a:stretch>
            <a:fillRect/>
          </a:stretch>
        </p:blipFill>
        <p:spPr/>
      </p:pic>
      <p:pic>
        <p:nvPicPr>
          <p:cNvPr id="9" name="OpenStaxLogo" descr="openstax college logo">
            <a:extLst>
              <a:ext uri="{FF2B5EF4-FFF2-40B4-BE49-F238E27FC236}">
                <a16:creationId xmlns:a16="http://schemas.microsoft.com/office/drawing/2014/main" id="{A8D51355-FA8B-46A5-A0E0-40DA9562D6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705D49-9C9F-4FFA-BE32-52EE9C454CD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Escherichia coli </a:t>
            </a:r>
            <a:r>
              <a:rPr lang="en-US" sz="1600" dirty="0"/>
              <a:t>(</a:t>
            </a:r>
            <a:r>
              <a:rPr lang="en-US" sz="1600" i="1" dirty="0"/>
              <a:t>E. coli</a:t>
            </a:r>
            <a:r>
              <a:rPr lang="en-US" sz="1600" dirty="0"/>
              <a:t>) bacteria, seen in this scanning electron micrograph, are normal residents of our digestive tracts that aid in the absorption of vitamin K and other nutrients. However, virulent strains are sometimes responsible for disease outbreaks. (credit: Eric </a:t>
            </a:r>
            <a:r>
              <a:rPr lang="en-US" sz="1600" dirty="0" err="1"/>
              <a:t>Erbe</a:t>
            </a:r>
            <a:r>
              <a:rPr lang="en-US" sz="1600" dirty="0"/>
              <a:t>, digital colorization by Christopher </a:t>
            </a:r>
            <a:r>
              <a:rPr lang="en-US" sz="1600" dirty="0" err="1"/>
              <a:t>Pooley</a:t>
            </a:r>
            <a:r>
              <a:rPr lang="en-US" sz="1600" dirty="0"/>
              <a:t>, both of USDA, ARS, EMU)</a:t>
            </a:r>
          </a:p>
        </p:txBody>
      </p:sp>
      <p:pic>
        <p:nvPicPr>
          <p:cNvPr id="2" name="Figure" descr="Photo depicts E. coli bacteria aggregat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pic>
        <p:nvPicPr>
          <p:cNvPr id="9" name="OpenStaxLogo" descr="openstax college logo">
            <a:extLst>
              <a:ext uri="{FF2B5EF4-FFF2-40B4-BE49-F238E27FC236}">
                <a16:creationId xmlns:a16="http://schemas.microsoft.com/office/drawing/2014/main" id="{5F2F3E2E-F5B2-4983-90DC-8F5AE4EF5C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668029-792E-4826-A0C3-647D8D56FA3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diversity of scientific fields includes astronomy, biology, computer science, geology, logic, physics, chemistry, mathematics, and many other fields. (credit: “Image Editor”/Flickr)</a:t>
            </a:r>
          </a:p>
        </p:txBody>
      </p:sp>
      <p:pic>
        <p:nvPicPr>
          <p:cNvPr id="2" name="Figure" descr="A collage includes a photo of planets in our solar system, a DNA molecule, scientific equipment, a cross-section of the ocean floor, scientific symbols, a magnetic field, beakers of fluid, and a geometry probl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777193A2-76B6-4E1C-A420-19924F4F2C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807D15-C9DF-4EAF-AFD2-FCD429D90B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Sir Francis Bacon (1561–1626) is credited with being the first to define the scientific </a:t>
            </a:r>
            <a:r>
              <a:rPr lang="nl-NL" sz="1600" dirty="0" err="1">
                <a:solidFill>
                  <a:schemeClr val="tx1"/>
                </a:solidFill>
              </a:rPr>
              <a:t>method</a:t>
            </a:r>
            <a:r>
              <a:rPr lang="nl-NL" sz="1600" dirty="0">
                <a:solidFill>
                  <a:schemeClr val="tx1"/>
                </a:solidFill>
              </a:rPr>
              <a:t>. (credit: Paul van Somer)</a:t>
            </a:r>
            <a:endParaRPr lang="en-US" sz="1600" b="0" dirty="0">
              <a:solidFill>
                <a:schemeClr val="tx1"/>
              </a:solidFill>
            </a:endParaRPr>
          </a:p>
        </p:txBody>
      </p:sp>
      <p:pic>
        <p:nvPicPr>
          <p:cNvPr id="2" name="Figure" descr="Painting depicts Sir Francis Bacon in a long r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894" r="-1289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8202C19B-6279-45E4-8AF8-CB068566FE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1.5</a:t>
            </a:r>
          </a:p>
        </p:txBody>
      </p:sp>
    </p:spTree>
    <p:extLst>
      <p:ext uri="{BB962C8B-B14F-4D97-AF65-F5344CB8AC3E}">
        <p14:creationId xmlns:p14="http://schemas.microsoft.com/office/powerpoint/2010/main" val="32850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A03C54-A813-4BA5-AE70-5CA4EC1CA9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A flow chart shows the steps in the scientific method. In step 1, an observation is made. In step 2, a question is asked about the observation. In step 3, an answer to the question, called a hypothesis, is proposed. In step 4, a prediction is made based on the hypothesis. In step 5, an experiment is done to test the prediction. In step 6, the results are analyzed to determine whether or not the hypothesis is correct. If the hypothesis is incorrect, another hypothesis is made. In either case, the results are repor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238" r="-1523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scientific method consists of a series of well-defined steps. If a hypothesis is not supported by experimental data, a new hypothesis can be proposed.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1.6</a:t>
            </a:r>
          </a:p>
        </p:txBody>
      </p:sp>
      <p:pic>
        <p:nvPicPr>
          <p:cNvPr id="7" name="OpenStaxLogo" descr="openstax college logo">
            <a:extLst>
              <a:ext uri="{FF2B5EF4-FFF2-40B4-BE49-F238E27FC236}">
                <a16:creationId xmlns:a16="http://schemas.microsoft.com/office/drawing/2014/main" id="{799C39D1-A83A-4CF6-BF13-57540AB714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88471B-A21E-42AA-95C0-B45A3B470C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Scientists use two types of reasoning, inductive and deductive reasoning, to advance scientific knowledge. As is the case in this example, the conclusion from inductive reasoning can often become the premise for inductive reasoning.</a:t>
            </a:r>
            <a:endParaRPr lang="en-US" sz="1600" b="0" dirty="0">
              <a:solidFill>
                <a:schemeClr val="tx1"/>
              </a:solidFill>
            </a:endParaRPr>
          </a:p>
        </p:txBody>
      </p:sp>
      <p:pic>
        <p:nvPicPr>
          <p:cNvPr id="2" name="Figure" descr="Diagram defines two types of reasoning. In inductive reasoning, a general conclusion is drawn from a number of observations. In deductive reasoning, specific results are predicted from a general premise. An example of inductive reasoning is given. In this example, three observations are made: (1) Members of a species are not all the same. (2) Individuals compete for resources. (3) Species are generally adapted to their environment. From these observations, the following conclusion is drawn: Individuals most adapted to their environment are more likely to survive and pass their traits on to the next generation. An example of deductive reasoning is also given. In this example, the general premise is that individuals most adapted to their environment are more likely to survive and pass their traits on to the next generation. From this premise, it is predicted that, if global climate change causes the temperature in an ecosystem to increase, those individuals better adapted to a warmer climate will outcompete those that are n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6" b="-27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9B93D13-F976-42D6-BD2A-49D683A2A2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a:t>
            </a:r>
          </a:p>
        </p:txBody>
      </p:sp>
    </p:spTree>
    <p:extLst>
      <p:ext uri="{BB962C8B-B14F-4D97-AF65-F5344CB8AC3E}">
        <p14:creationId xmlns:p14="http://schemas.microsoft.com/office/powerpoint/2010/main" val="319218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564406-E639-4BC1-9479-F3DE37B6E7A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After Hurricane Ike struck the Gulf Coast in 2008, the U.S. Fish and Wildlife Service rescued this brown pelican. Thanks to applied science, scientists knew how to rehabilitate the bird. </a:t>
            </a:r>
            <a:r>
              <a:rPr lang="it-IT" sz="1600" dirty="0"/>
              <a:t>(credit: FEMA)</a:t>
            </a:r>
            <a:endParaRPr lang="en-US" sz="1600" dirty="0"/>
          </a:p>
        </p:txBody>
      </p:sp>
      <p:pic>
        <p:nvPicPr>
          <p:cNvPr id="2" name="Figure" descr="A photo shows a rescue worker holding a brown pelican with a broken wing wrapped in a red ca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9469B110-5F42-487E-A1C2-087DE65127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a:t>
            </a:r>
          </a:p>
        </p:txBody>
      </p:sp>
    </p:spTree>
    <p:extLst>
      <p:ext uri="{BB962C8B-B14F-4D97-AF65-F5344CB8AC3E}">
        <p14:creationId xmlns:p14="http://schemas.microsoft.com/office/powerpoint/2010/main" val="1547117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2156</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lpstr>Figure 1.16</vt:lpstr>
      <vt:lpstr>Figure 1.17</vt:lpstr>
      <vt:lpstr>Figure 1.18</vt:lpstr>
      <vt:lpstr>Figure 1.19</vt:lpstr>
      <vt:lpstr>Figure 1.20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1 - THE STUDY OF LIFE</dc:title>
  <dc:creator>Spuddy McSpare</dc:creator>
  <cp:lastModifiedBy>Conversion_08</cp:lastModifiedBy>
  <cp:revision>87</cp:revision>
  <dcterms:created xsi:type="dcterms:W3CDTF">2012-06-04T02:13:36Z</dcterms:created>
  <dcterms:modified xsi:type="dcterms:W3CDTF">2017-09-14T18:44:23Z</dcterms:modified>
</cp:coreProperties>
</file>