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20"/>
  </p:notesMasterIdLst>
  <p:handoutMasterIdLst>
    <p:handoutMasterId r:id="rId21"/>
  </p:handoutMasterIdLst>
  <p:sldIdLst>
    <p:sldId id="256" r:id="rId2"/>
    <p:sldId id="277" r:id="rId3"/>
    <p:sldId id="358" r:id="rId4"/>
    <p:sldId id="359" r:id="rId5"/>
    <p:sldId id="360" r:id="rId6"/>
    <p:sldId id="365" r:id="rId7"/>
    <p:sldId id="366" r:id="rId8"/>
    <p:sldId id="330" r:id="rId9"/>
    <p:sldId id="345" r:id="rId10"/>
    <p:sldId id="367" r:id="rId11"/>
    <p:sldId id="346" r:id="rId12"/>
    <p:sldId id="347" r:id="rId13"/>
    <p:sldId id="348" r:id="rId14"/>
    <p:sldId id="349" r:id="rId15"/>
    <p:sldId id="368" r:id="rId16"/>
    <p:sldId id="363" r:id="rId17"/>
    <p:sldId id="331" r:id="rId18"/>
    <p:sldId id="3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4614" autoAdjust="0"/>
  </p:normalViewPr>
  <p:slideViewPr>
    <p:cSldViewPr snapToGrid="0" snapToObjects="1">
      <p:cViewPr varScale="1">
        <p:scale>
          <a:sx n="108" d="100"/>
          <a:sy n="108" d="100"/>
        </p:scale>
        <p:origin x="171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5A767B-9337-402F-998F-0589D3F4CFD6}" type="datetimeFigureOut">
              <a:rPr lang="en-US" smtClean="0"/>
              <a:t>09/20/17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E339B-B7E8-4F9C-8586-2C987CA9E81D}" type="slidenum">
              <a:rPr lang="en-US" smtClean="0"/>
              <a:t>‹#›</a:t>
            </a:fld>
            <a:endParaRPr lang="en-US"/>
          </a:p>
        </p:txBody>
      </p:sp>
    </p:spTree>
    <p:extLst>
      <p:ext uri="{BB962C8B-B14F-4D97-AF65-F5344CB8AC3E}">
        <p14:creationId xmlns:p14="http://schemas.microsoft.com/office/powerpoint/2010/main" val="1002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7"/>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20,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200" y="1107619"/>
            <a:ext cx="4031619" cy="4607689"/>
          </a:xfrm>
        </p:spPr>
        <p:txBody>
          <a:bodyPr/>
          <a:lstStyle/>
          <a:p>
            <a:endParaRPr lang="en-US" dirty="0"/>
          </a:p>
        </p:txBody>
      </p:sp>
      <p:sp>
        <p:nvSpPr>
          <p:cNvPr id="11" name="Text Placeholder 10"/>
          <p:cNvSpPr>
            <a:spLocks noGrp="1"/>
          </p:cNvSpPr>
          <p:nvPr>
            <p:ph type="body" sz="quarter" idx="14"/>
          </p:nvPr>
        </p:nvSpPr>
        <p:spPr>
          <a:xfrm>
            <a:off x="4606926"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20,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7"/>
            <a:ext cx="8062912" cy="659535"/>
          </a:xfrm>
        </p:spPr>
        <p:txBody>
          <a:bodyPr/>
          <a:lstStyle/>
          <a:p>
            <a:r>
              <a:rPr lang="en-US" dirty="0"/>
              <a:t>Click to edit</a:t>
            </a:r>
          </a:p>
        </p:txBody>
      </p:sp>
      <p:sp>
        <p:nvSpPr>
          <p:cNvPr id="8" name="Picture Placeholder 8"/>
          <p:cNvSpPr>
            <a:spLocks noGrp="1"/>
          </p:cNvSpPr>
          <p:nvPr>
            <p:ph type="pic" sz="quarter" idx="13"/>
          </p:nvPr>
        </p:nvSpPr>
        <p:spPr>
          <a:xfrm>
            <a:off x="457201" y="1122387"/>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1"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20,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7"/>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20,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8"/>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7" y="2517425"/>
            <a:ext cx="2010683"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1"/>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20,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6"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22AE25B5-740A-47F8-80C5-E06B7BDCAC2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6" name="Figure" descr="Biology">
            <a:extLst>
              <a:ext uri="{FF2B5EF4-FFF2-40B4-BE49-F238E27FC236}">
                <a16:creationId xmlns:a16="http://schemas.microsoft.com/office/drawing/2014/main" id="{CC3B291A-C4F5-45BC-A282-484C6C09E37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7829"/>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20 PHYLOGENIES AND THE HISTORY OF LIFE</a:t>
            </a:r>
          </a:p>
          <a:p>
            <a:pPr algn="ctr"/>
            <a:r>
              <a:rPr lang="en-US" sz="1600" cap="none" dirty="0">
                <a:solidFill>
                  <a:schemeClr val="tx1"/>
                </a:solidFill>
                <a:latin typeface="+mn-lt"/>
              </a:rPr>
              <a:t>PowerPoint Image Slideshow</a:t>
            </a:r>
          </a:p>
        </p:txBody>
      </p:sp>
      <p:sp>
        <p:nvSpPr>
          <p:cNvPr id="9" name="Title">
            <a:extLst>
              <a:ext uri="{FF2B5EF4-FFF2-40B4-BE49-F238E27FC236}">
                <a16:creationId xmlns:a16="http://schemas.microsoft.com/office/drawing/2014/main" id="{BE19A448-C315-4331-AC95-78A903059DAA}"/>
              </a:ext>
            </a:extLst>
          </p:cNvPr>
          <p:cNvSpPr>
            <a:spLocks noGrp="1"/>
          </p:cNvSpPr>
          <p:nvPr>
            <p:ph type="title" idx="4294967295"/>
          </p:nvPr>
        </p:nvSpPr>
        <p:spPr>
          <a:xfrm>
            <a:off x="0" y="693427"/>
            <a:ext cx="9144000" cy="734640"/>
          </a:xfrm>
        </p:spPr>
        <p:txBody>
          <a:bodyPr>
            <a:norm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991CA7A-201C-41B8-9C50-A6A131CD347B}"/>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i="1" dirty="0" err="1">
                <a:solidFill>
                  <a:schemeClr val="tx1"/>
                </a:solidFill>
              </a:rPr>
              <a:t>Dalbergia</a:t>
            </a:r>
            <a:r>
              <a:rPr lang="en-US" sz="1600" i="1" dirty="0">
                <a:solidFill>
                  <a:schemeClr val="tx1"/>
                </a:solidFill>
              </a:rPr>
              <a:t> </a:t>
            </a:r>
            <a:r>
              <a:rPr lang="en-US" sz="1600" i="1" dirty="0" err="1">
                <a:solidFill>
                  <a:schemeClr val="tx1"/>
                </a:solidFill>
              </a:rPr>
              <a:t>sissoo</a:t>
            </a:r>
            <a:r>
              <a:rPr lang="en-US" sz="1600" i="1" dirty="0">
                <a:solidFill>
                  <a:schemeClr val="tx1"/>
                </a:solidFill>
              </a:rPr>
              <a:t> (D. </a:t>
            </a:r>
            <a:r>
              <a:rPr lang="en-US" sz="1600" i="1" dirty="0" err="1">
                <a:solidFill>
                  <a:schemeClr val="tx1"/>
                </a:solidFill>
              </a:rPr>
              <a:t>sissoo</a:t>
            </a:r>
            <a:r>
              <a:rPr lang="en-US" sz="1600" i="1" dirty="0">
                <a:solidFill>
                  <a:schemeClr val="tx1"/>
                </a:solidFill>
              </a:rPr>
              <a:t>) </a:t>
            </a:r>
            <a:r>
              <a:rPr lang="en-US" sz="1600" dirty="0">
                <a:solidFill>
                  <a:schemeClr val="tx1"/>
                </a:solidFill>
              </a:rPr>
              <a:t>is in the </a:t>
            </a:r>
            <a:r>
              <a:rPr lang="en-US" sz="1600" dirty="0" err="1">
                <a:solidFill>
                  <a:schemeClr val="tx1"/>
                </a:solidFill>
              </a:rPr>
              <a:t>Fabaceae</a:t>
            </a:r>
            <a:r>
              <a:rPr lang="en-US" sz="1600" dirty="0">
                <a:solidFill>
                  <a:schemeClr val="tx1"/>
                </a:solidFill>
              </a:rPr>
              <a:t>, or legume family. Scientists found that </a:t>
            </a:r>
            <a:r>
              <a:rPr lang="en-US" sz="1600" i="1" dirty="0">
                <a:solidFill>
                  <a:schemeClr val="tx1"/>
                </a:solidFill>
              </a:rPr>
              <a:t>D. </a:t>
            </a:r>
            <a:r>
              <a:rPr lang="en-US" sz="1600" i="1" dirty="0" err="1">
                <a:solidFill>
                  <a:schemeClr val="tx1"/>
                </a:solidFill>
              </a:rPr>
              <a:t>sissoo</a:t>
            </a:r>
            <a:r>
              <a:rPr lang="en-US" sz="1600" i="1" dirty="0">
                <a:solidFill>
                  <a:schemeClr val="tx1"/>
                </a:solidFill>
              </a:rPr>
              <a:t> </a:t>
            </a:r>
            <a:r>
              <a:rPr lang="en-US" sz="1600" dirty="0">
                <a:solidFill>
                  <a:schemeClr val="tx1"/>
                </a:solidFill>
              </a:rPr>
              <a:t>shares a DNA marker with species within the </a:t>
            </a:r>
            <a:r>
              <a:rPr lang="en-US" sz="1600" dirty="0" err="1">
                <a:solidFill>
                  <a:schemeClr val="tx1"/>
                </a:solidFill>
              </a:rPr>
              <a:t>Fabaceae</a:t>
            </a:r>
            <a:r>
              <a:rPr lang="en-US" sz="1600" dirty="0">
                <a:solidFill>
                  <a:schemeClr val="tx1"/>
                </a:solidFill>
              </a:rPr>
              <a:t> family that have antifungal properties. Subsequently, </a:t>
            </a:r>
            <a:r>
              <a:rPr lang="en-US" sz="1600" i="1" dirty="0">
                <a:solidFill>
                  <a:schemeClr val="tx1"/>
                </a:solidFill>
              </a:rPr>
              <a:t>D. </a:t>
            </a:r>
            <a:r>
              <a:rPr lang="en-US" sz="1600" i="1" dirty="0" err="1">
                <a:solidFill>
                  <a:schemeClr val="tx1"/>
                </a:solidFill>
              </a:rPr>
              <a:t>sissoo</a:t>
            </a:r>
            <a:r>
              <a:rPr lang="en-US" sz="1600" i="1" dirty="0">
                <a:solidFill>
                  <a:schemeClr val="tx1"/>
                </a:solidFill>
              </a:rPr>
              <a:t> </a:t>
            </a:r>
            <a:r>
              <a:rPr lang="en-US" sz="1600" dirty="0">
                <a:solidFill>
                  <a:schemeClr val="tx1"/>
                </a:solidFill>
              </a:rPr>
              <a:t>was shown to have fungicidal activity, supporting the idea that DNA markers can be used to screen for plants with potential medicinal properties.</a:t>
            </a:r>
          </a:p>
        </p:txBody>
      </p:sp>
      <p:pic>
        <p:nvPicPr>
          <p:cNvPr id="2" name="Figure" descr="The illustration shows a Dalbergia sissoo plant, which is short with pods and teardrop-shaped leav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561" r="-5561"/>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A466C6EC-CF78-4CB8-8463-36E9D9AEEDA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20.9</a:t>
            </a:r>
          </a:p>
        </p:txBody>
      </p:sp>
    </p:spTree>
    <p:extLst>
      <p:ext uri="{BB962C8B-B14F-4D97-AF65-F5344CB8AC3E}">
        <p14:creationId xmlns:p14="http://schemas.microsoft.com/office/powerpoint/2010/main" val="3478123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DCB5A9B-1D5B-4ADA-962D-F54158BD3F56}"/>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Lizards, rabbits, and humans all descend from a common ancestor that had an amniotic egg. Thus, lizards, rabbits, and humans all belong to the clade </a:t>
            </a:r>
            <a:r>
              <a:rPr lang="en-US" sz="1600" dirty="0" err="1"/>
              <a:t>Amniota</a:t>
            </a:r>
            <a:r>
              <a:rPr lang="en-US" sz="1600" dirty="0"/>
              <a:t>. Vertebrata is a larger clade that also includes fish and lamprey</a:t>
            </a:r>
            <a:r>
              <a:rPr lang="en-US" sz="1400" dirty="0"/>
              <a:t>.</a:t>
            </a:r>
            <a:endParaRPr lang="en-US" sz="1600" dirty="0"/>
          </a:p>
        </p:txBody>
      </p:sp>
      <p:pic>
        <p:nvPicPr>
          <p:cNvPr id="3" name="Figure" descr="The illustration shows the V-shaped Vertebrata clade, which includes lancelets, lampreys, fish, lizards, rabbits, and humans. Lancelets are at the left tip of the V, and humans are at the right tip. Four more lines are drawn parallel to the lancelet line; each of these lines starts further up the right arm of the V than the next. At the end of each line, from left to right, are lampreys, fish, lizards, and rabbits. Lizards, rabbits, and humans are in the clade Amniota, which form a small V nested in the upper right-hand corner of the V-shaped Vertebrata clade."/>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170" r="-10170"/>
          <a:stretch>
            <a:fillRect/>
          </a:stretch>
        </p:blipFill>
        <p:spPr/>
      </p:pic>
      <p:pic>
        <p:nvPicPr>
          <p:cNvPr id="10" name="OpenStaxLogo" descr="openstax college logo">
            <a:extLst>
              <a:ext uri="{FF2B5EF4-FFF2-40B4-BE49-F238E27FC236}">
                <a16:creationId xmlns:a16="http://schemas.microsoft.com/office/drawing/2014/main" id="{F8754E46-BA5A-4E12-9D41-439D76DCD67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20.10</a:t>
            </a:r>
          </a:p>
        </p:txBody>
      </p:sp>
    </p:spTree>
    <p:extLst>
      <p:ext uri="{BB962C8B-B14F-4D97-AF65-F5344CB8AC3E}">
        <p14:creationId xmlns:p14="http://schemas.microsoft.com/office/powerpoint/2010/main" val="1996129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62186CC-0424-451E-9A76-BBDF0F6C7EB9}"/>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All the organisms within a clade stem from a single point on the tree. A clade may contain multiple groups, as in the case of animals, fungi and plants, or a single group, as in the case of flagellates. Groups that diverge at a different branch point, or that do not include all groups in a single branch point, are not considered clades.</a:t>
            </a:r>
          </a:p>
        </p:txBody>
      </p:sp>
      <p:pic>
        <p:nvPicPr>
          <p:cNvPr id="3" name="Figure" descr="Illustrations show a phylogenetic tree that includes eukaryotic species. A central line represents the trunk of the tree. From this trunk, various groups branch. In order from the bottom, these are diplomonads, microsporidia, trichomonads, flagellates, entamoebae, slime molds, and ciliates. At the top of the tree, animals, fungi and plants all branch from the same point and are shaded to show that they belong in the same clade. Flagellates are on a branch by themselves, and they also form their own clade and are shaded to show this. In another image, Flagellates and ciliates are shaded to show that they branch from different points on the tree and are not considered clades. Likewise, a grouping of animals and plants but not fungi would not be considered a clade cannot exclude a branch originating at the same point as the othe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3108" r="-53108"/>
          <a:stretch>
            <a:fillRect/>
          </a:stretch>
        </p:blipFill>
        <p:spPr/>
      </p:pic>
      <p:pic>
        <p:nvPicPr>
          <p:cNvPr id="9" name="OpenStaxLogo" descr="openstax college logo">
            <a:extLst>
              <a:ext uri="{FF2B5EF4-FFF2-40B4-BE49-F238E27FC236}">
                <a16:creationId xmlns:a16="http://schemas.microsoft.com/office/drawing/2014/main" id="{B731AC25-2D15-443C-B2C8-541218EB498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20.11</a:t>
            </a:r>
          </a:p>
        </p:txBody>
      </p:sp>
    </p:spTree>
    <p:extLst>
      <p:ext uri="{BB962C8B-B14F-4D97-AF65-F5344CB8AC3E}">
        <p14:creationId xmlns:p14="http://schemas.microsoft.com/office/powerpoint/2010/main" val="1844182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B50F3B7-4D4F-42EE-B996-45AAC910926E}"/>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a:t>
            </a:r>
            <a:r>
              <a:rPr lang="en-US" sz="1600" dirty="0">
                <a:solidFill>
                  <a:srgbClr val="6CB255"/>
                </a:solidFill>
              </a:rPr>
              <a:t>(a) </a:t>
            </a:r>
            <a:r>
              <a:rPr lang="en-US" sz="1600" dirty="0"/>
              <a:t>concept of the “tree of life” goes back to an 1837 sketch by Charles Darwin. Like an </a:t>
            </a:r>
            <a:r>
              <a:rPr lang="en-US" sz="1600" dirty="0">
                <a:solidFill>
                  <a:srgbClr val="6CB255"/>
                </a:solidFill>
              </a:rPr>
              <a:t>(b) </a:t>
            </a:r>
            <a:r>
              <a:rPr lang="en-US" sz="1600" dirty="0"/>
              <a:t>oak tree, the “tree of life” has a single trunk and many branches. (credit b: modification of work by “Amada44”/Wikimedia Commons)</a:t>
            </a:r>
          </a:p>
        </p:txBody>
      </p:sp>
      <p:pic>
        <p:nvPicPr>
          <p:cNvPr id="4" name="Figure" descr="Image a shows Charles Darwin’s sketch of lines branching, like those on a tree. Photo b shows a photo of an oak tree with many branch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8055" r="-8055"/>
          <a:stretch>
            <a:fillRect/>
          </a:stretch>
        </p:blipFill>
        <p:spPr/>
      </p:pic>
      <p:pic>
        <p:nvPicPr>
          <p:cNvPr id="10" name="OpenStaxLogo" descr="openstax college logo">
            <a:extLst>
              <a:ext uri="{FF2B5EF4-FFF2-40B4-BE49-F238E27FC236}">
                <a16:creationId xmlns:a16="http://schemas.microsoft.com/office/drawing/2014/main" id="{37D14A5E-66F4-4700-A815-9A8F5BC11E2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20.12</a:t>
            </a:r>
          </a:p>
        </p:txBody>
      </p:sp>
    </p:spTree>
    <p:extLst>
      <p:ext uri="{BB962C8B-B14F-4D97-AF65-F5344CB8AC3E}">
        <p14:creationId xmlns:p14="http://schemas.microsoft.com/office/powerpoint/2010/main" val="1374436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FCBF23E-7CB4-47C8-8444-8ACED40ACC91}"/>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220" dirty="0">
                <a:solidFill>
                  <a:srgbClr val="6CB255"/>
                </a:solidFill>
              </a:rPr>
              <a:t>(a) </a:t>
            </a:r>
            <a:r>
              <a:rPr lang="en-US" sz="1220" dirty="0"/>
              <a:t>Red aphids get their color from red carotenoid pigment. Genes necessary to make this pigment are present in certain fungi, and scientists speculate that aphids acquired these genes through HGT after consuming fungi for food. If genes for making carotenoids are inactivated by mutation, the aphids revert back to </a:t>
            </a:r>
            <a:r>
              <a:rPr lang="en-US" sz="1220" dirty="0">
                <a:solidFill>
                  <a:srgbClr val="6CB255"/>
                </a:solidFill>
              </a:rPr>
              <a:t>(b) </a:t>
            </a:r>
            <a:r>
              <a:rPr lang="en-US" sz="1220" dirty="0"/>
              <a:t>their green color. Red coloration makes the aphids a lot more conspicuous to predators, but evidence suggests that red aphids are more resistant to insecticides than green ones. Thus, red aphids may be more fit to survive in some environments than green ones. (credit a: modification of work by Benny Mazur; credit b: modification of work by Mick Talbot)</a:t>
            </a:r>
          </a:p>
        </p:txBody>
      </p:sp>
      <p:pic>
        <p:nvPicPr>
          <p:cNvPr id="3" name="Figure" descr="Photo a shows small, oval-shaped red aphids crawling on a leaf. Photo b shows green aphid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564" b="-6564"/>
          <a:stretch>
            <a:fillRect/>
          </a:stretch>
        </p:blipFill>
        <p:spPr/>
      </p:pic>
      <p:pic>
        <p:nvPicPr>
          <p:cNvPr id="9" name="OpenStaxLogo" descr="openstax college logo">
            <a:extLst>
              <a:ext uri="{FF2B5EF4-FFF2-40B4-BE49-F238E27FC236}">
                <a16:creationId xmlns:a16="http://schemas.microsoft.com/office/drawing/2014/main" id="{90DCD4C4-0711-4D56-ADBC-49FFD4B84F7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20.13</a:t>
            </a:r>
          </a:p>
        </p:txBody>
      </p:sp>
    </p:spTree>
    <p:extLst>
      <p:ext uri="{BB962C8B-B14F-4D97-AF65-F5344CB8AC3E}">
        <p14:creationId xmlns:p14="http://schemas.microsoft.com/office/powerpoint/2010/main" val="2090455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80A4780-A386-4E3D-86F0-E1A2464285CA}"/>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Part A shows a eukaryotic cell. The illustration indicates that, within the nucleus, operational genes were inherited from an ancestral Eubacteria, and informational genes were inherited from an ancestral Archaebacteria. Part B indicates that the outer membrane of Gram-negative bacteria is derived from Archaea, and the inner membrane is derived from Gram-positive bacteri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683" b="-5683"/>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chemeClr val="tx1"/>
                </a:solidFill>
              </a:rPr>
              <a:t>The theory that mitochondria and chloroplasts are </a:t>
            </a:r>
            <a:r>
              <a:rPr lang="en-US" sz="1600" dirty="0" err="1">
                <a:solidFill>
                  <a:schemeClr val="tx1"/>
                </a:solidFill>
              </a:rPr>
              <a:t>endosymbiotic</a:t>
            </a:r>
            <a:r>
              <a:rPr lang="en-US" sz="1600" dirty="0">
                <a:solidFill>
                  <a:schemeClr val="tx1"/>
                </a:solidFill>
              </a:rPr>
              <a:t> in origin is now widely accepted. More controversial is the proposal that </a:t>
            </a:r>
            <a:r>
              <a:rPr lang="en-US" sz="1600" dirty="0">
                <a:solidFill>
                  <a:srgbClr val="6CB255"/>
                </a:solidFill>
              </a:rPr>
              <a:t>(a) </a:t>
            </a:r>
            <a:r>
              <a:rPr lang="en-US" sz="1600" dirty="0">
                <a:solidFill>
                  <a:schemeClr val="tx1"/>
                </a:solidFill>
              </a:rPr>
              <a:t>the eukaryotic nucleus resulted from the fusion of </a:t>
            </a:r>
            <a:r>
              <a:rPr lang="en-US" sz="1600" dirty="0" err="1">
                <a:solidFill>
                  <a:schemeClr val="tx1"/>
                </a:solidFill>
              </a:rPr>
              <a:t>archaeal</a:t>
            </a:r>
            <a:r>
              <a:rPr lang="en-US" sz="1600" dirty="0">
                <a:solidFill>
                  <a:schemeClr val="tx1"/>
                </a:solidFill>
              </a:rPr>
              <a:t> and bacterial genomes, and that </a:t>
            </a:r>
            <a:r>
              <a:rPr lang="en-US" sz="1600" dirty="0">
                <a:solidFill>
                  <a:srgbClr val="6CB255"/>
                </a:solidFill>
              </a:rPr>
              <a:t>(b) </a:t>
            </a:r>
            <a:r>
              <a:rPr lang="en-US" sz="1600" dirty="0">
                <a:solidFill>
                  <a:schemeClr val="tx1"/>
                </a:solidFill>
              </a:rPr>
              <a:t>Gram-negative bacteria, which have two membranes, resulted from the fusion of </a:t>
            </a:r>
            <a:r>
              <a:rPr lang="en-US" sz="1600" dirty="0" err="1">
                <a:solidFill>
                  <a:schemeClr val="tx1"/>
                </a:solidFill>
              </a:rPr>
              <a:t>Archaea</a:t>
            </a:r>
            <a:r>
              <a:rPr lang="en-US" sz="1600" dirty="0">
                <a:solidFill>
                  <a:schemeClr val="tx1"/>
                </a:solidFill>
              </a:rPr>
              <a:t> and Gram-positive bacteria, each of which has a </a:t>
            </a:r>
            <a:r>
              <a:rPr lang="da-DK" sz="1600" dirty="0">
                <a:solidFill>
                  <a:schemeClr val="tx1"/>
                </a:solidFill>
              </a:rPr>
              <a:t>single </a:t>
            </a:r>
            <a:r>
              <a:rPr lang="da-DK" sz="1600" dirty="0" err="1">
                <a:solidFill>
                  <a:schemeClr val="tx1"/>
                </a:solidFill>
              </a:rPr>
              <a:t>membrane</a:t>
            </a:r>
            <a:r>
              <a:rPr lang="da-DK" sz="1600" dirty="0">
                <a:solidFill>
                  <a:schemeClr val="tx1"/>
                </a:solidFill>
              </a:rPr>
              <a:t>.</a:t>
            </a:r>
            <a:endParaRPr lang="en-US" sz="1600" dirty="0">
              <a:solidFill>
                <a:schemeClr val="tx1"/>
              </a:solidFill>
            </a:endParaRPr>
          </a:p>
        </p:txBody>
      </p:sp>
      <p:sp>
        <p:nvSpPr>
          <p:cNvPr id="5" name="Figure Number"/>
          <p:cNvSpPr>
            <a:spLocks noGrp="1"/>
          </p:cNvSpPr>
          <p:nvPr>
            <p:ph type="title"/>
          </p:nvPr>
        </p:nvSpPr>
        <p:spPr/>
        <p:txBody>
          <a:bodyPr>
            <a:normAutofit/>
          </a:bodyPr>
          <a:lstStyle/>
          <a:p>
            <a:pPr algn="r"/>
            <a:r>
              <a:rPr lang="en-US" sz="2400" dirty="0">
                <a:solidFill>
                  <a:srgbClr val="6CB255"/>
                </a:solidFill>
              </a:rPr>
              <a:t>Figure 20.14</a:t>
            </a:r>
          </a:p>
        </p:txBody>
      </p:sp>
      <p:pic>
        <p:nvPicPr>
          <p:cNvPr id="7" name="OpenStaxLogo" descr="openstax college logo">
            <a:extLst>
              <a:ext uri="{FF2B5EF4-FFF2-40B4-BE49-F238E27FC236}">
                <a16:creationId xmlns:a16="http://schemas.microsoft.com/office/drawing/2014/main" id="{3E641C9B-3D04-4444-AA3A-F8398E25F42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2584232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E10370F-4D75-46E5-9865-54614811A2DE}"/>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Three alternate hypotheses of eukaryotic and prokaryotic evolution are </a:t>
            </a:r>
            <a:r>
              <a:rPr lang="en-US" sz="1600" dirty="0">
                <a:solidFill>
                  <a:srgbClr val="6CB255"/>
                </a:solidFill>
              </a:rPr>
              <a:t>(a</a:t>
            </a:r>
            <a:r>
              <a:rPr lang="en-US" sz="1600" dirty="0"/>
              <a:t>) the </a:t>
            </a:r>
            <a:r>
              <a:rPr lang="en-US" sz="1600" dirty="0" err="1"/>
              <a:t>nucleusfirst</a:t>
            </a:r>
            <a:r>
              <a:rPr lang="en-US" sz="1600" dirty="0"/>
              <a:t> hypothesis, </a:t>
            </a:r>
            <a:r>
              <a:rPr lang="en-US" sz="1600" dirty="0">
                <a:solidFill>
                  <a:srgbClr val="6CB255"/>
                </a:solidFill>
              </a:rPr>
              <a:t>(b)</a:t>
            </a:r>
            <a:r>
              <a:rPr lang="en-US" sz="1600" dirty="0"/>
              <a:t> the mitochondrion-first hypothesis, and </a:t>
            </a:r>
            <a:r>
              <a:rPr lang="en-US" sz="1600" dirty="0">
                <a:solidFill>
                  <a:srgbClr val="6CB255"/>
                </a:solidFill>
              </a:rPr>
              <a:t>(c)</a:t>
            </a:r>
            <a:r>
              <a:rPr lang="en-US" sz="1600" dirty="0"/>
              <a:t> the eukaryote-first hypothesis.</a:t>
            </a:r>
          </a:p>
        </p:txBody>
      </p:sp>
      <p:pic>
        <p:nvPicPr>
          <p:cNvPr id="3" name="Figure" descr="Part A shows the nucleus-first hypothesis. According to this hypothesis, a primary endosymbiotic event resulted in an ancestral eukaryotic cell acquiring a nucleus, and a secondary endosymbiotic event resulted in the acquisition of a mitochondrion. Part B shows the mitochondrion-first hypothesis. According to this hypothesis, the mitochondrion was acquired before the nucleus, but both were acquired by endosymbiosis. Part C shows the eukaryote-first hypothesis. According to this hypothesis, prokaryotes evolved from eukaryotic cells that lost their nuclei and organell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1792" r="-51792"/>
          <a:stretch>
            <a:fillRect/>
          </a:stretch>
        </p:blipFill>
        <p:spPr/>
      </p:pic>
      <p:pic>
        <p:nvPicPr>
          <p:cNvPr id="9" name="OpenStaxLogo" descr="openstax college logo">
            <a:extLst>
              <a:ext uri="{FF2B5EF4-FFF2-40B4-BE49-F238E27FC236}">
                <a16:creationId xmlns:a16="http://schemas.microsoft.com/office/drawing/2014/main" id="{015FF248-A48D-4431-93BE-665E3B73167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20.15</a:t>
            </a:r>
          </a:p>
        </p:txBody>
      </p:sp>
    </p:spTree>
    <p:extLst>
      <p:ext uri="{BB962C8B-B14F-4D97-AF65-F5344CB8AC3E}">
        <p14:creationId xmlns:p14="http://schemas.microsoft.com/office/powerpoint/2010/main" val="3070898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F5FAACB-D207-4B98-81AA-BAC68FD31966}"/>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500" dirty="0"/>
              <a:t>In the </a:t>
            </a:r>
            <a:r>
              <a:rPr lang="en-US" sz="1500" dirty="0">
                <a:solidFill>
                  <a:srgbClr val="6CB255"/>
                </a:solidFill>
              </a:rPr>
              <a:t>(a)</a:t>
            </a:r>
            <a:r>
              <a:rPr lang="en-US" sz="1500" dirty="0"/>
              <a:t> phylogenetic model proposed by W. Ford Doolittle, the “tree of life” arose from a community of ancestral cells, has multiple trunks, and has connections between branches where horizontal gene transfer has occurred. Visually, this concept is better represented by </a:t>
            </a:r>
            <a:r>
              <a:rPr lang="en-US" sz="1500" dirty="0">
                <a:solidFill>
                  <a:srgbClr val="6CB255"/>
                </a:solidFill>
              </a:rPr>
              <a:t>(b)</a:t>
            </a:r>
            <a:r>
              <a:rPr lang="en-US" sz="1500" dirty="0"/>
              <a:t> the multi-trunked </a:t>
            </a:r>
            <a:r>
              <a:rPr lang="en-US" sz="1500" b="1" dirty="0" err="1"/>
              <a:t>Ficus</a:t>
            </a:r>
            <a:r>
              <a:rPr lang="en-US" sz="1500" b="1" dirty="0"/>
              <a:t> </a:t>
            </a:r>
            <a:r>
              <a:rPr lang="en-US" sz="1500" dirty="0"/>
              <a:t>than by the single trunk of the oak similar to the tree drawn by Darwin </a:t>
            </a:r>
            <a:r>
              <a:rPr lang="en-US" sz="1500" dirty="0">
                <a:solidFill>
                  <a:srgbClr val="212F62"/>
                </a:solidFill>
              </a:rPr>
              <a:t>Figure 20.12</a:t>
            </a:r>
            <a:r>
              <a:rPr lang="en-US" sz="1500" dirty="0"/>
              <a:t>. (credit b: modification of work by “</a:t>
            </a:r>
            <a:r>
              <a:rPr lang="en-US" sz="1500" dirty="0" err="1"/>
              <a:t>psyberartist</a:t>
            </a:r>
            <a:r>
              <a:rPr lang="en-US" sz="1500" dirty="0"/>
              <a:t>”/Flickr)</a:t>
            </a:r>
          </a:p>
        </p:txBody>
      </p:sp>
      <p:pic>
        <p:nvPicPr>
          <p:cNvPr id="3" name="Figure" descr="Illustration (a) shows the web of life. The base of this web is an ancestral community of primitive cells. This pool of ancestral cells gave rise to the three domains of life. However, because of gene transfer and endosymbiosis events, connections occur between the branches at various points. Thus, eukaryotic chloroplasts and mitochondria originated in bacterial lineages, and archaea and bacteria have exchanged gen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3007" r="-23007"/>
          <a:stretch>
            <a:fillRect/>
          </a:stretch>
        </p:blipFill>
        <p:spPr/>
      </p:pic>
      <p:pic>
        <p:nvPicPr>
          <p:cNvPr id="9" name="OpenStaxLogo" descr="openstax college logo">
            <a:extLst>
              <a:ext uri="{FF2B5EF4-FFF2-40B4-BE49-F238E27FC236}">
                <a16:creationId xmlns:a16="http://schemas.microsoft.com/office/drawing/2014/main" id="{4C87A355-039F-4287-9581-CBBA2B3C2E3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20.16</a:t>
            </a:r>
          </a:p>
        </p:txBody>
      </p:sp>
    </p:spTree>
    <p:extLst>
      <p:ext uri="{BB962C8B-B14F-4D97-AF65-F5344CB8AC3E}">
        <p14:creationId xmlns:p14="http://schemas.microsoft.com/office/powerpoint/2010/main" val="941939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A1B6410-5014-4AFE-87B4-7A65A98A710D}"/>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According to the “ring of life” phylogenetic model, the three domains of life evolved from a pool of primitive prokaryotes.</a:t>
            </a:r>
          </a:p>
        </p:txBody>
      </p:sp>
      <p:pic>
        <p:nvPicPr>
          <p:cNvPr id="4" name="Figure" descr="Illustration shows a ring with the words “pool of primitive prokaryotes” in the middle. Three arrows point outward from the ring, pointing at the three domains, Bacteria, Archaea, and Eukarya, indicating that all three domains arose from a common pool of prokaryot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4481" r="-34481"/>
          <a:stretch>
            <a:fillRect/>
          </a:stretch>
        </p:blipFill>
        <p:spPr/>
      </p:pic>
      <p:pic>
        <p:nvPicPr>
          <p:cNvPr id="9" name="OpenStaxLogo" descr="openstax college logo">
            <a:extLst>
              <a:ext uri="{FF2B5EF4-FFF2-40B4-BE49-F238E27FC236}">
                <a16:creationId xmlns:a16="http://schemas.microsoft.com/office/drawing/2014/main" id="{343995AF-88E2-4BE2-BB7D-73F518E0DFD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20.17</a:t>
            </a:r>
          </a:p>
        </p:txBody>
      </p:sp>
    </p:spTree>
    <p:extLst>
      <p:ext uri="{BB962C8B-B14F-4D97-AF65-F5344CB8AC3E}">
        <p14:creationId xmlns:p14="http://schemas.microsoft.com/office/powerpoint/2010/main" val="141584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a:extLst>
              <a:ext uri="{FF2B5EF4-FFF2-40B4-BE49-F238E27FC236}">
                <a16:creationId xmlns:a16="http://schemas.microsoft.com/office/drawing/2014/main" id="{2640DEB6-7B93-45CF-9109-F7FEE5AD0988}"/>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life of a bee is very different from the life of a flower, but the two organisms are related. Both are members the domain </a:t>
            </a:r>
            <a:r>
              <a:rPr lang="en-US" sz="1600" dirty="0" err="1"/>
              <a:t>Eukarya</a:t>
            </a:r>
            <a:r>
              <a:rPr lang="en-US" sz="1600" dirty="0"/>
              <a:t> and have cells containing many similar organelles, genes, and proteins. (credit: modification of work by John </a:t>
            </a:r>
            <a:r>
              <a:rPr lang="en-US" sz="1600" dirty="0" err="1"/>
              <a:t>Beetham</a:t>
            </a:r>
            <a:r>
              <a:rPr lang="en-US" sz="1600" dirty="0"/>
              <a:t>)</a:t>
            </a:r>
          </a:p>
        </p:txBody>
      </p:sp>
      <p:pic>
        <p:nvPicPr>
          <p:cNvPr id="3" name="Figure" descr="Photo shows a bee collecting nectar from a flow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591" r="-7591"/>
          <a:stretch>
            <a:fillRect/>
          </a:stretch>
        </p:blipFill>
        <p:spPr/>
      </p:pic>
      <p:pic>
        <p:nvPicPr>
          <p:cNvPr id="9" name="OpenStaxLogo" descr="openstax college logo">
            <a:extLst>
              <a:ext uri="{FF2B5EF4-FFF2-40B4-BE49-F238E27FC236}">
                <a16:creationId xmlns:a16="http://schemas.microsoft.com/office/drawing/2014/main" id="{3877B6A5-9305-4D0E-B4B5-3934F3403F1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20.1</a:t>
            </a:r>
          </a:p>
        </p:txBody>
      </p:sp>
    </p:spTree>
    <p:extLst>
      <p:ext uri="{BB962C8B-B14F-4D97-AF65-F5344CB8AC3E}">
        <p14:creationId xmlns:p14="http://schemas.microsoft.com/office/powerpoint/2010/main" val="103999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A0B24032-F2A7-4577-8DE0-B67546681417}"/>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Both of these phylogenetic trees shows the relationship of the three domains of life—Bacteria, </a:t>
            </a:r>
            <a:r>
              <a:rPr lang="en-US" sz="1600" dirty="0" err="1"/>
              <a:t>Archaea</a:t>
            </a:r>
            <a:r>
              <a:rPr lang="en-US" sz="1600" dirty="0"/>
              <a:t>, and </a:t>
            </a:r>
            <a:r>
              <a:rPr lang="en-US" sz="1600" dirty="0" err="1"/>
              <a:t>Eukarya</a:t>
            </a:r>
            <a:r>
              <a:rPr lang="en-US" sz="1600" dirty="0"/>
              <a:t>—but the </a:t>
            </a:r>
            <a:r>
              <a:rPr lang="en-US" sz="1600" dirty="0">
                <a:solidFill>
                  <a:srgbClr val="6CB255"/>
                </a:solidFill>
              </a:rPr>
              <a:t>(a)</a:t>
            </a:r>
            <a:r>
              <a:rPr lang="en-US" sz="1600" dirty="0"/>
              <a:t> rooted tree attempts to identify when various species diverged from a common ancestor while the </a:t>
            </a:r>
            <a:r>
              <a:rPr lang="en-US" sz="1600" dirty="0">
                <a:solidFill>
                  <a:srgbClr val="6CB255"/>
                </a:solidFill>
              </a:rPr>
              <a:t>(b) </a:t>
            </a:r>
            <a:r>
              <a:rPr lang="en-US" sz="1600" dirty="0" err="1"/>
              <a:t>unrooted</a:t>
            </a:r>
            <a:r>
              <a:rPr lang="en-US" sz="1600" dirty="0"/>
              <a:t> tree does not. (credit a: modification of work by Eric </a:t>
            </a:r>
            <a:r>
              <a:rPr lang="en-US" sz="1600" dirty="0" err="1"/>
              <a:t>Gaba</a:t>
            </a:r>
            <a:r>
              <a:rPr lang="en-US" sz="1600" dirty="0"/>
              <a:t>)</a:t>
            </a:r>
          </a:p>
        </p:txBody>
      </p:sp>
      <p:pic>
        <p:nvPicPr>
          <p:cNvPr id="4" name="Figure" descr="The phylogenetic tree in part a is rooted and resembles a living tree, with a common ancestor indicated as the base of the trunk. Two branches form from the trunk. The left branch leads to the domain Bacteria. The right branch branches again, giving rise to Archaea and Eukarya. Smaller branches within each domain indicate the groups present in that domain. The phylogenetic tree in part B is unrooted. It does not resemble a living tree; rather, groups of organisms within the Archaea, Eukarya, and Bacteria domains are arranged in a circle. Lines connect the groups within each domain. The groups within Archaea and Eukarya are then connected together. A line from the Archaea/ Eukarya domains, and another from the Bacteria meet in the center of the circle. There is no root, and therefore no indication of which domain arose firs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2155" b="-22155"/>
          <a:stretch>
            <a:fillRect/>
          </a:stretch>
        </p:blipFill>
        <p:spPr/>
      </p:pic>
      <p:pic>
        <p:nvPicPr>
          <p:cNvPr id="9" name="OpenStaxLogo" descr="openstax college logo">
            <a:extLst>
              <a:ext uri="{FF2B5EF4-FFF2-40B4-BE49-F238E27FC236}">
                <a16:creationId xmlns:a16="http://schemas.microsoft.com/office/drawing/2014/main" id="{E86A6078-ED28-40CD-9943-CE03B0E3B69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20.2</a:t>
            </a:r>
          </a:p>
        </p:txBody>
      </p:sp>
    </p:spTree>
    <p:extLst>
      <p:ext uri="{BB962C8B-B14F-4D97-AF65-F5344CB8AC3E}">
        <p14:creationId xmlns:p14="http://schemas.microsoft.com/office/powerpoint/2010/main" val="334110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1E9D492-72DB-49F2-B274-7DEFD1F68120}"/>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500" dirty="0"/>
              <a:t>The root of a phylogenetic tree indicates that an ancestral lineage gave rise to all organisms on the tree. A branch point indicates where two lineages diverged. A lineage that evolved early and remains </a:t>
            </a:r>
            <a:r>
              <a:rPr lang="en-US" sz="1500" dirty="0" err="1"/>
              <a:t>unbranched</a:t>
            </a:r>
            <a:r>
              <a:rPr lang="en-US" sz="1500" dirty="0"/>
              <a:t> is a basal taxon. When two lineages stem from the same branch point, they are sister taxa. A branch with more than two lineages is a </a:t>
            </a:r>
            <a:r>
              <a:rPr lang="en-US" sz="1500" dirty="0" err="1"/>
              <a:t>polytomy</a:t>
            </a:r>
            <a:r>
              <a:rPr lang="en-US" sz="1500" dirty="0"/>
              <a:t>.</a:t>
            </a:r>
          </a:p>
        </p:txBody>
      </p:sp>
      <p:pic>
        <p:nvPicPr>
          <p:cNvPr id="3" name="Figure" descr="Illustration shows a phylogenetic tree that starts at a root, indicating that all organisms on the tree share a common ancestor. Shortly after the root, the tree branches out. One branch gives rise to a single, basal lineage, and the other gives rise to all other organisms on the tree. The next branch forks at one point into four different lineages, an example of polytomy. The final branch gives rise to two lineages, an example of sister taxa."/>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6012" r="-26012"/>
          <a:stretch>
            <a:fillRect/>
          </a:stretch>
        </p:blipFill>
        <p:spPr/>
      </p:pic>
      <p:pic>
        <p:nvPicPr>
          <p:cNvPr id="10" name="OpenStaxLogo" descr="openstax college logo">
            <a:extLst>
              <a:ext uri="{FF2B5EF4-FFF2-40B4-BE49-F238E27FC236}">
                <a16:creationId xmlns:a16="http://schemas.microsoft.com/office/drawing/2014/main" id="{46CCDD9A-8358-48B3-AB28-2AA9562A5FF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20.3</a:t>
            </a:r>
          </a:p>
        </p:txBody>
      </p:sp>
    </p:spTree>
    <p:extLst>
      <p:ext uri="{BB962C8B-B14F-4D97-AF65-F5344CB8AC3E}">
        <p14:creationId xmlns:p14="http://schemas.microsoft.com/office/powerpoint/2010/main" val="187350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31C698F-7CA4-4A0F-8021-9944D79DC903}"/>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ladder-like phylogenetic tree of vertebrates is rooted by an organism that lacked a vertebral column. At each branch point, organisms with different characters are placed in different groups based on the characteristics they share.</a:t>
            </a:r>
          </a:p>
        </p:txBody>
      </p:sp>
      <p:pic>
        <p:nvPicPr>
          <p:cNvPr id="4" name="Figure" descr="The ladder-like phylogenetic tree starts with a trunk at the left. A question next to the trunk asks whether a vertebral column is present. If the answer is no, a branch leads downward to lancelet. If the answer is yes, a branch leads upward to another question: is a hinged jaw present? If the answer is no, a branch leads downward to lamprey. If the answer is yes, a branch leads upward to another question: are legs present? If the answer is no, a branch leads downward to fish. If the answer is yes, a branch leads upward to another question: does the egg have amnion? If the answer is no, the branch leads downward to frog. If the answer is yes, the branch leads upward to another question: is hair present? If the answer is no, the branch leads downward to lizard. If the answer is yes, the branch leads upward to rabbit."/>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8813" r="-18813"/>
          <a:stretch>
            <a:fillRect/>
          </a:stretch>
        </p:blipFill>
        <p:spPr/>
      </p:pic>
      <p:pic>
        <p:nvPicPr>
          <p:cNvPr id="9" name="OpenStaxLogo" descr="openstax college logo">
            <a:extLst>
              <a:ext uri="{FF2B5EF4-FFF2-40B4-BE49-F238E27FC236}">
                <a16:creationId xmlns:a16="http://schemas.microsoft.com/office/drawing/2014/main" id="{4BD87CFF-4337-4CF0-B95B-5BBD4E5F8E1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20.4</a:t>
            </a:r>
          </a:p>
        </p:txBody>
      </p:sp>
    </p:spTree>
    <p:extLst>
      <p:ext uri="{BB962C8B-B14F-4D97-AF65-F5344CB8AC3E}">
        <p14:creationId xmlns:p14="http://schemas.microsoft.com/office/powerpoint/2010/main" val="352193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9E866DE-AF90-4FD8-9AFF-074E1F85D4E5}"/>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The taxonomic classification system uses a hierarchical model to organize living organisms into increasingly specific categories. The common dog, </a:t>
            </a:r>
            <a:r>
              <a:rPr lang="en-US" sz="1600" i="1" dirty="0" err="1">
                <a:solidFill>
                  <a:schemeClr val="tx1"/>
                </a:solidFill>
              </a:rPr>
              <a:t>Canis</a:t>
            </a:r>
            <a:r>
              <a:rPr lang="en-US" sz="1600" i="1" dirty="0">
                <a:solidFill>
                  <a:schemeClr val="tx1"/>
                </a:solidFill>
              </a:rPr>
              <a:t> lupus </a:t>
            </a:r>
            <a:r>
              <a:rPr lang="en-US" sz="1600" i="1" dirty="0" err="1">
                <a:solidFill>
                  <a:schemeClr val="tx1"/>
                </a:solidFill>
              </a:rPr>
              <a:t>familiaris</a:t>
            </a:r>
            <a:r>
              <a:rPr lang="en-US" sz="1600" dirty="0">
                <a:solidFill>
                  <a:schemeClr val="tx1"/>
                </a:solidFill>
              </a:rPr>
              <a:t>, is a subspecies of </a:t>
            </a:r>
            <a:r>
              <a:rPr lang="en-US" sz="1600" i="1" dirty="0" err="1">
                <a:solidFill>
                  <a:schemeClr val="tx1"/>
                </a:solidFill>
              </a:rPr>
              <a:t>Canis</a:t>
            </a:r>
            <a:r>
              <a:rPr lang="en-US" sz="1600" i="1" dirty="0">
                <a:solidFill>
                  <a:schemeClr val="tx1"/>
                </a:solidFill>
              </a:rPr>
              <a:t> lupus</a:t>
            </a:r>
            <a:r>
              <a:rPr lang="en-US" sz="1600" dirty="0">
                <a:solidFill>
                  <a:schemeClr val="tx1"/>
                </a:solidFill>
              </a:rPr>
              <a:t>, which also includes the wolf and dingo. (credit “dog”: modification of work </a:t>
            </a:r>
            <a:r>
              <a:rPr lang="hu-HU" sz="1600" dirty="0">
                <a:solidFill>
                  <a:schemeClr val="tx1"/>
                </a:solidFill>
              </a:rPr>
              <a:t>by Janneke Vreugdenhil</a:t>
            </a:r>
            <a:r>
              <a:rPr lang="hu-HU" sz="1600" dirty="0"/>
              <a:t>)</a:t>
            </a:r>
            <a:endParaRPr lang="en-US" sz="1600" dirty="0">
              <a:solidFill>
                <a:schemeClr val="tx1"/>
              </a:solidFill>
            </a:endParaRPr>
          </a:p>
        </p:txBody>
      </p:sp>
      <p:pic>
        <p:nvPicPr>
          <p:cNvPr id="2" name="Figure" descr="The illustration shows the classification of a dog, which belongs in the domain Eukarya, kingdom Animalia, phylum Chordata, class Mammalia, order Carnivore, family Canidae, genus Canis, species Canis lupus, and the subspecies is Canis lupus familiar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0086" r="-20086"/>
          <a:stretch>
            <a:fillRect/>
          </a:stretch>
        </p:blipFill>
        <p:spPr>
          <a:xfrm>
            <a:off x="457200" y="1107617"/>
            <a:ext cx="4032250" cy="5256213"/>
          </a:xfrm>
        </p:spPr>
      </p:pic>
      <p:pic>
        <p:nvPicPr>
          <p:cNvPr id="7" name="OpenStaxLogo" descr="openstax college logo">
            <a:extLst>
              <a:ext uri="{FF2B5EF4-FFF2-40B4-BE49-F238E27FC236}">
                <a16:creationId xmlns:a16="http://schemas.microsoft.com/office/drawing/2014/main" id="{958FBD4D-3594-4A7C-8C88-B15FA213DE4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20.5</a:t>
            </a:r>
          </a:p>
        </p:txBody>
      </p:sp>
    </p:spTree>
    <p:extLst>
      <p:ext uri="{BB962C8B-B14F-4D97-AF65-F5344CB8AC3E}">
        <p14:creationId xmlns:p14="http://schemas.microsoft.com/office/powerpoint/2010/main" val="178508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2849883-25FF-4647-B4E3-55062812B439}"/>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Illustration shows the taxonomic groups shared by various species. All of the organisms shown are in the domain Eukarya: plants, insects, fish, rabbits, cats, foxes, jackals wolves, and dogs. Of theses, insects, fish, rabbits, cats, foxes, jackals, wolves and dogs are in the kingdom Animalia. Within the kingdom Animalia, fish, rabbits, cats, foxes, jackals, wolves, and dogs are in the phylum Chordata. Rabbits, cats, foxes, jackals, wolves, and dogs are in the class Mammalia. Cats, foxes, jackals, wolves, and dogs are in the order Carnivora. Foxes, jackals, wolves, and dogs are in the family Canidae. Jackals, wolves and dogs are in the genus Canis. Wolves and Dogs and have the species name Canis lupus. Dogs have the subspecies name Canis lupus familiar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4645" b="-14645"/>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At each sublevel in the taxonomic classification system, organisms become more similar. Dogs and wolves are the same species because they can breed and produce viable offspring, but they are different enough to be classified as different subspecies. (credit “plant”: modification of work by “</a:t>
            </a:r>
            <a:r>
              <a:rPr lang="en-US" sz="1600" dirty="0" err="1">
                <a:solidFill>
                  <a:srgbClr val="000000"/>
                </a:solidFill>
              </a:rPr>
              <a:t>berduchwal</a:t>
            </a:r>
            <a:r>
              <a:rPr lang="en-US" sz="1600" dirty="0">
                <a:solidFill>
                  <a:srgbClr val="000000"/>
                </a:solidFill>
              </a:rPr>
              <a:t>”/Flickr; credit “insect”: modification of work by Jon Sullivan; credit “fish”: modification of work by Christian </a:t>
            </a:r>
            <a:r>
              <a:rPr lang="en-US" sz="1600" dirty="0" err="1">
                <a:solidFill>
                  <a:srgbClr val="000000"/>
                </a:solidFill>
              </a:rPr>
              <a:t>Mehlführer</a:t>
            </a:r>
            <a:r>
              <a:rPr lang="en-US" sz="1600" dirty="0">
                <a:solidFill>
                  <a:srgbClr val="000000"/>
                </a:solidFill>
              </a:rPr>
              <a:t>; credit “rabbit”: modification of work by Aidan </a:t>
            </a:r>
            <a:r>
              <a:rPr lang="en-US" sz="1600" dirty="0" err="1">
                <a:solidFill>
                  <a:srgbClr val="000000"/>
                </a:solidFill>
              </a:rPr>
              <a:t>Wojtas</a:t>
            </a:r>
            <a:r>
              <a:rPr lang="en-US" sz="1600" dirty="0">
                <a:solidFill>
                  <a:srgbClr val="000000"/>
                </a:solidFill>
              </a:rPr>
              <a:t>; credit “cat”: modification of work by Jonathan </a:t>
            </a:r>
            <a:r>
              <a:rPr lang="en-US" sz="1600" dirty="0" err="1">
                <a:solidFill>
                  <a:srgbClr val="000000"/>
                </a:solidFill>
              </a:rPr>
              <a:t>Lidbeck</a:t>
            </a:r>
            <a:r>
              <a:rPr lang="en-US" sz="1600" dirty="0">
                <a:solidFill>
                  <a:srgbClr val="000000"/>
                </a:solidFill>
              </a:rPr>
              <a:t>; credit “fox”: modification of work by Kevin </a:t>
            </a:r>
            <a:r>
              <a:rPr lang="en-US" sz="1600" dirty="0" err="1">
                <a:solidFill>
                  <a:srgbClr val="000000"/>
                </a:solidFill>
              </a:rPr>
              <a:t>Bacher</a:t>
            </a:r>
            <a:r>
              <a:rPr lang="en-US" sz="1600" dirty="0">
                <a:solidFill>
                  <a:srgbClr val="000000"/>
                </a:solidFill>
              </a:rPr>
              <a:t>, NPS; credit “jackal”: modification of work by Thomas A. Hermann, NBII, USGS; credit “wolf”: modification of work by Robert Dewar; credit “dog”: modification of work by “</a:t>
            </a:r>
            <a:r>
              <a:rPr lang="cs-CZ" sz="1600" dirty="0" err="1">
                <a:solidFill>
                  <a:srgbClr val="000000"/>
                </a:solidFill>
              </a:rPr>
              <a:t>digital_image_fan</a:t>
            </a:r>
            <a:r>
              <a:rPr lang="en-US" sz="1600" dirty="0">
                <a:solidFill>
                  <a:srgbClr val="000000"/>
                </a:solidFill>
              </a:rPr>
              <a:t>”</a:t>
            </a:r>
            <a:r>
              <a:rPr lang="cs-CZ" sz="1600" dirty="0">
                <a:solidFill>
                  <a:srgbClr val="000000"/>
                </a:solidFill>
              </a:rPr>
              <a:t>/</a:t>
            </a:r>
            <a:r>
              <a:rPr lang="cs-CZ" sz="1600" dirty="0" err="1">
                <a:solidFill>
                  <a:srgbClr val="000000"/>
                </a:solidFill>
              </a:rPr>
              <a:t>Flickr</a:t>
            </a:r>
            <a:r>
              <a:rPr lang="cs-CZ" sz="1600" dirty="0">
                <a:solidFill>
                  <a:srgbClr val="000000"/>
                </a:solidFill>
              </a:rPr>
              <a:t>)</a:t>
            </a:r>
            <a:endParaRPr lang="en-US" sz="1600" dirty="0">
              <a:solidFill>
                <a:srgbClr val="000000"/>
              </a:solidFill>
            </a:endParaRPr>
          </a:p>
        </p:txBody>
      </p:sp>
      <p:sp>
        <p:nvSpPr>
          <p:cNvPr id="5" name="Figure Number"/>
          <p:cNvSpPr>
            <a:spLocks noGrp="1"/>
          </p:cNvSpPr>
          <p:nvPr>
            <p:ph type="title"/>
          </p:nvPr>
        </p:nvSpPr>
        <p:spPr/>
        <p:txBody>
          <a:bodyPr>
            <a:normAutofit/>
          </a:bodyPr>
          <a:lstStyle/>
          <a:p>
            <a:pPr algn="r"/>
            <a:r>
              <a:rPr lang="en-US" sz="2400" dirty="0">
                <a:solidFill>
                  <a:srgbClr val="6CB255"/>
                </a:solidFill>
              </a:rPr>
              <a:t>Figure 20.6</a:t>
            </a:r>
          </a:p>
        </p:txBody>
      </p:sp>
      <p:pic>
        <p:nvPicPr>
          <p:cNvPr id="7" name="OpenStaxLogo" descr="openstax college logo">
            <a:extLst>
              <a:ext uri="{FF2B5EF4-FFF2-40B4-BE49-F238E27FC236}">
                <a16:creationId xmlns:a16="http://schemas.microsoft.com/office/drawing/2014/main" id="{2688FDFD-49B4-4063-84E0-7E3274B6C31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851159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88D59C6-0E2A-4B2E-9FEA-EDEA008EAF33}"/>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Bat and bird wings are homologous structures, indicating that bats and birds share a common evolutionary past. (credit a: modification of work by Steve </a:t>
            </a:r>
            <a:r>
              <a:rPr lang="en-US" sz="1600" dirty="0" err="1"/>
              <a:t>Hillebrand</a:t>
            </a:r>
            <a:r>
              <a:rPr lang="en-US" sz="1600" dirty="0"/>
              <a:t>, USFWS; credit b: modification of work by U.S. DOI BLM)</a:t>
            </a:r>
          </a:p>
        </p:txBody>
      </p:sp>
      <p:pic>
        <p:nvPicPr>
          <p:cNvPr id="3" name="Figure" descr="Photo a shows a bird in flight with a corresponding drawing of a bird wing. Photo b is a bat in flight with a corresponding drawing of a bat wing. Both the bird wing and the bat wing share common bones, analogous to the bones in the arms and fingers of humans. However, in the bat wing, the finger bones are long and separate and form a scaffolding on which the wing’s membrane is stretched. In the bird wing, the finger bones are short and fused together at the front of the wing."/>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043" r="-1043"/>
          <a:stretch>
            <a:fillRect/>
          </a:stretch>
        </p:blipFill>
        <p:spPr/>
      </p:pic>
      <p:pic>
        <p:nvPicPr>
          <p:cNvPr id="9" name="OpenStaxLogo" descr="openstax college logo">
            <a:extLst>
              <a:ext uri="{FF2B5EF4-FFF2-40B4-BE49-F238E27FC236}">
                <a16:creationId xmlns:a16="http://schemas.microsoft.com/office/drawing/2014/main" id="{7E51CF86-6529-4F09-B6A8-D700FC69C08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20.7</a:t>
            </a:r>
          </a:p>
        </p:txBody>
      </p:sp>
    </p:spTree>
    <p:extLst>
      <p:ext uri="{BB962C8B-B14F-4D97-AF65-F5344CB8AC3E}">
        <p14:creationId xmlns:p14="http://schemas.microsoft.com/office/powerpoint/2010/main" val="53217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7C8ABD1-BF9B-4B8C-9C2D-918F0F7A7CAF}"/>
              </a:ext>
            </a:extLst>
          </p:cNvPr>
          <p:cNvSpPr>
            <a:spLocks noGrp="1"/>
          </p:cNvSpPr>
          <p:nvPr>
            <p:ph type="ftr" sz="quarter" idx="11"/>
          </p:nvPr>
        </p:nvSpPr>
        <p:spPr>
          <a:xfrm>
            <a:off x="683490" y="6492875"/>
            <a:ext cx="78366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320" dirty="0"/>
              <a:t>The </a:t>
            </a:r>
            <a:r>
              <a:rPr lang="en-US" sz="1320" dirty="0">
                <a:solidFill>
                  <a:srgbClr val="6CB255"/>
                </a:solidFill>
              </a:rPr>
              <a:t>(c)</a:t>
            </a:r>
            <a:r>
              <a:rPr lang="en-US" sz="1320" dirty="0"/>
              <a:t> wing of a honeybee is similar in shape to a </a:t>
            </a:r>
            <a:r>
              <a:rPr lang="en-US" sz="1320" dirty="0">
                <a:solidFill>
                  <a:srgbClr val="6CB255"/>
                </a:solidFill>
              </a:rPr>
              <a:t>(b)</a:t>
            </a:r>
            <a:r>
              <a:rPr lang="en-US" sz="1320" dirty="0"/>
              <a:t> bird wing and </a:t>
            </a:r>
            <a:r>
              <a:rPr lang="en-US" sz="1320" dirty="0">
                <a:solidFill>
                  <a:srgbClr val="6CB255"/>
                </a:solidFill>
              </a:rPr>
              <a:t>(a)</a:t>
            </a:r>
            <a:r>
              <a:rPr lang="en-US" sz="1320" dirty="0"/>
              <a:t> bat wing, and it serves the same function. However, the honeybee wing is not composed of bones and has a distinctly different structure and embryonic origin. These wing types (insect versus bat and bird) illustrate an analogy—similar structures that do not share an evolutionary history. (credit a: modification of work by Steve </a:t>
            </a:r>
            <a:r>
              <a:rPr lang="en-US" sz="1320" dirty="0" err="1"/>
              <a:t>Hillebrand</a:t>
            </a:r>
            <a:r>
              <a:rPr lang="en-US" sz="1320" dirty="0"/>
              <a:t>, USFWS; credit b: modification of work by U.S. DOI BLM; credit c: modification of work by Jon Sullivan)</a:t>
            </a:r>
          </a:p>
        </p:txBody>
      </p:sp>
      <p:pic>
        <p:nvPicPr>
          <p:cNvPr id="4" name="Figure" descr="Photo a shows a bat wing, photo b shows a bird wing, and photo c shows a honeybee wing, and all three are similar in overall shape. However, the bird wing and bat wing are both made from homologous bones that are similar in appearance. The honeybee wing is made of a thin, membranous material rather than b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9918" r="-39918"/>
          <a:stretch>
            <a:fillRect/>
          </a:stretch>
        </p:blipFill>
        <p:spPr/>
      </p:pic>
      <p:pic>
        <p:nvPicPr>
          <p:cNvPr id="10" name="OpenStaxLogo" descr="openstax college logo">
            <a:extLst>
              <a:ext uri="{FF2B5EF4-FFF2-40B4-BE49-F238E27FC236}">
                <a16:creationId xmlns:a16="http://schemas.microsoft.com/office/drawing/2014/main" id="{5EC90ECD-8E41-474A-AB3C-521F5F3E4CB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20.8</a:t>
            </a:r>
          </a:p>
        </p:txBody>
      </p:sp>
    </p:spTree>
    <p:extLst>
      <p:ext uri="{BB962C8B-B14F-4D97-AF65-F5344CB8AC3E}">
        <p14:creationId xmlns:p14="http://schemas.microsoft.com/office/powerpoint/2010/main" val="38666637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651</TotalTime>
  <Words>2188</Words>
  <Application>Microsoft Office PowerPoint</Application>
  <PresentationFormat>On-screen Show (4:3)</PresentationFormat>
  <Paragraphs>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Black</vt:lpstr>
      <vt:lpstr>Calibri</vt:lpstr>
      <vt:lpstr>Essential</vt:lpstr>
      <vt:lpstr>Biology</vt:lpstr>
      <vt:lpstr>Figure 20.1</vt:lpstr>
      <vt:lpstr>Figure 20.2</vt:lpstr>
      <vt:lpstr>Figure 20.3</vt:lpstr>
      <vt:lpstr>Figure 20.4</vt:lpstr>
      <vt:lpstr>Figure 20.5</vt:lpstr>
      <vt:lpstr>Figure 20.6</vt:lpstr>
      <vt:lpstr>Figure 20.7</vt:lpstr>
      <vt:lpstr>Figure 20.8</vt:lpstr>
      <vt:lpstr>Figure 20.9</vt:lpstr>
      <vt:lpstr>Figure 20.10</vt:lpstr>
      <vt:lpstr>Figure 20.11</vt:lpstr>
      <vt:lpstr>Figure 20.12</vt:lpstr>
      <vt:lpstr>Figure 20.13</vt:lpstr>
      <vt:lpstr>Figure 20.14</vt:lpstr>
      <vt:lpstr>Figure 20.15</vt:lpstr>
      <vt:lpstr>Figure 20.16</vt:lpstr>
      <vt:lpstr>Figure 20.17</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20 - PHYLOGENIES AND THE HISTORY OF LIFE</dc:title>
  <dc:creator>Spuddy McSpare</dc:creator>
  <cp:lastModifiedBy>Conversion_02</cp:lastModifiedBy>
  <cp:revision>212</cp:revision>
  <cp:lastPrinted>2013-06-08T18:01:06Z</cp:lastPrinted>
  <dcterms:created xsi:type="dcterms:W3CDTF">2012-06-04T02:13:36Z</dcterms:created>
  <dcterms:modified xsi:type="dcterms:W3CDTF">2017-09-19T17:10:07Z</dcterms:modified>
</cp:coreProperties>
</file>