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1"/>
  </p:notesMasterIdLst>
  <p:handoutMasterIdLst>
    <p:handoutMasterId r:id="rId22"/>
  </p:handoutMasterIdLst>
  <p:sldIdLst>
    <p:sldId id="256" r:id="rId2"/>
    <p:sldId id="277" r:id="rId3"/>
    <p:sldId id="319" r:id="rId4"/>
    <p:sldId id="320" r:id="rId5"/>
    <p:sldId id="283" r:id="rId6"/>
    <p:sldId id="321" r:id="rId7"/>
    <p:sldId id="300" r:id="rId8"/>
    <p:sldId id="303" r:id="rId9"/>
    <p:sldId id="302" r:id="rId10"/>
    <p:sldId id="322" r:id="rId11"/>
    <p:sldId id="323" r:id="rId12"/>
    <p:sldId id="324" r:id="rId13"/>
    <p:sldId id="285" r:id="rId14"/>
    <p:sldId id="325" r:id="rId15"/>
    <p:sldId id="326" r:id="rId16"/>
    <p:sldId id="327" r:id="rId17"/>
    <p:sldId id="304" r:id="rId18"/>
    <p:sldId id="328" r:id="rId19"/>
    <p:sldId id="3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4712" autoAdjust="0"/>
  </p:normalViewPr>
  <p:slideViewPr>
    <p:cSldViewPr snapToGrid="0" snapToObjects="1">
      <p:cViewPr varScale="1">
        <p:scale>
          <a:sx n="105" d="100"/>
          <a:sy n="105" d="100"/>
        </p:scale>
        <p:origin x="6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4B7EB-5B32-4DE5-B4C8-450F7906A019}" type="datetimeFigureOut">
              <a:rPr lang="en-US" smtClean="0"/>
              <a:t>09/19/17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79678-BD58-4FBE-B8FE-984AFB571FB5}" type="slidenum">
              <a:rPr lang="en-US" smtClean="0"/>
              <a:t>‹#›</a:t>
            </a:fld>
            <a:endParaRPr lang="en-US"/>
          </a:p>
        </p:txBody>
      </p:sp>
    </p:spTree>
    <p:extLst>
      <p:ext uri="{BB962C8B-B14F-4D97-AF65-F5344CB8AC3E}">
        <p14:creationId xmlns:p14="http://schemas.microsoft.com/office/powerpoint/2010/main" val="231711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a:t>Click to edit</a:t>
            </a:r>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19,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6"/>
            <a:ext cx="1507111"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7" y="2518313"/>
            <a:ext cx="2010683"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2279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CELL COMMUNICATION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F161F078-F652-462F-96EF-492747FCE833}"/>
              </a:ext>
            </a:extLst>
          </p:cNvPr>
          <p:cNvSpPr>
            <a:spLocks noGrp="1"/>
          </p:cNvSpPr>
          <p:nvPr>
            <p:ph type="title" idx="4294967295"/>
          </p:nvPr>
        </p:nvSpPr>
        <p:spPr>
          <a:xfrm>
            <a:off x="0" y="688078"/>
            <a:ext cx="9144000" cy="734640"/>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73B925-1B6D-4D65-93C4-05F0069B17F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The molecular structures of estradiol, testosterone, and cholesterol are shown. All three molecules share a four-ring structure but differ in the types of functional groups attached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90" b="-3690"/>
          <a:stretch>
            <a:fillRect/>
          </a:stretch>
        </p:blipFill>
        <p:spPr>
          <a:xfrm>
            <a:off x="4488493"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Steroid hormones have similar chemical structures to their precursor, cholesterol. Because these molecules are small and hydrophobic, they can diffuse directly across the plasma membrane into the cell, where they interact with internal receptors.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9.9</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7"/>
            <a:ext cx="1051735" cy="751709"/>
          </a:xfrm>
          <a:prstGeom prst="rect">
            <a:avLst/>
          </a:prstGeom>
        </p:spPr>
      </p:pic>
    </p:spTree>
    <p:extLst>
      <p:ext uri="{BB962C8B-B14F-4D97-AF65-F5344CB8AC3E}">
        <p14:creationId xmlns:p14="http://schemas.microsoft.com/office/powerpoint/2010/main" val="141971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7551230-4C0F-4A31-B843-61253574E31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 epidermal growth factor (EGF) receptor (EGFR) is a receptor tyrosine kinase involved in the regulation of cell growth, wound healing, and tissue repair. When EGF binds to the EGFR, a cascade of downstream events causes the cell to grow and divide. If EGFR is activated at inappropriate times, uncontrolled cell growth (cancer) may occur.</a:t>
            </a:r>
            <a:endParaRPr lang="en-US" sz="1600" b="0" dirty="0">
              <a:solidFill>
                <a:srgbClr val="000000"/>
              </a:solidFill>
            </a:endParaRPr>
          </a:p>
        </p:txBody>
      </p:sp>
      <p:pic>
        <p:nvPicPr>
          <p:cNvPr id="3" name="Figure" descr="This illustration shows the epidermal growth factor receptor, which is embedded in the plasma membrane. Upon binding of a signaling molecule to the receptor’s extracellular domain, the receptor dimerizes, and intracellular residues are phosphorylated. Phosphorylation of the receptor triggers the phosphorylation of a protein called MEK by RAF. MEK, in turn, phosphorylates ERK. ERK stimulates protein translation in the cytoplasm, and transcription in the nucleus. Activation of ERK stimulates cell proliferation, cell migration and adhesion, and angiogenesis (growth of new blood vessels). ERK inhibits apopto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311" r="-37311"/>
          <a:stretch>
            <a:fillRect/>
          </a:stretch>
        </p:blipFill>
        <p:spPr>
          <a:xfrm>
            <a:off x="457200" y="1162483"/>
            <a:ext cx="4031619" cy="4607689"/>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9.10</a:t>
            </a:r>
          </a:p>
        </p:txBody>
      </p:sp>
    </p:spTree>
    <p:extLst>
      <p:ext uri="{BB962C8B-B14F-4D97-AF65-F5344CB8AC3E}">
        <p14:creationId xmlns:p14="http://schemas.microsoft.com/office/powerpoint/2010/main" val="415391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54F2294-B2EA-418E-BB92-C4B4064CC3B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Molecular structures of phosphoserine, phosphothreonine and phosphotyrosine are shown. In each molecule, a phosphate is attached to an oxygen on the amino ac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 b="-59"/>
          <a:stretch>
            <a:fillRect/>
          </a:stretch>
        </p:blipFill>
        <p:spPr>
          <a:xfrm>
            <a:off x="4488493"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In protein phosphorylation, a phosphate group (PO</a:t>
            </a:r>
            <a:r>
              <a:rPr lang="en-US" sz="1600" baseline="-15000" dirty="0">
                <a:solidFill>
                  <a:srgbClr val="000000"/>
                </a:solidFill>
              </a:rPr>
              <a:t>4</a:t>
            </a:r>
            <a:r>
              <a:rPr lang="en-US" sz="1600" baseline="42000" dirty="0">
                <a:solidFill>
                  <a:srgbClr val="000000"/>
                </a:solidFill>
              </a:rPr>
              <a:t>-3</a:t>
            </a:r>
            <a:r>
              <a:rPr lang="en-US" sz="1600" dirty="0">
                <a:solidFill>
                  <a:srgbClr val="000000"/>
                </a:solidFill>
              </a:rPr>
              <a:t> ) is added to residues of the amino acids serine, threonine, and tyrosine.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9.11</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7"/>
            <a:ext cx="1051735" cy="751709"/>
          </a:xfrm>
          <a:prstGeom prst="rect">
            <a:avLst/>
          </a:prstGeom>
        </p:spPr>
      </p:pic>
    </p:spTree>
    <p:extLst>
      <p:ext uri="{BB962C8B-B14F-4D97-AF65-F5344CB8AC3E}">
        <p14:creationId xmlns:p14="http://schemas.microsoft.com/office/powerpoint/2010/main" val="58207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B4AD1C2-43FD-4616-AC3A-00A556CBD67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mechanism for the formation of cyclic AMP (</a:t>
            </a:r>
            <a:r>
              <a:rPr lang="en-US" sz="1600" dirty="0" err="1"/>
              <a:t>cAMP</a:t>
            </a:r>
            <a:r>
              <a:rPr lang="en-US" sz="1600" dirty="0"/>
              <a:t>). </a:t>
            </a:r>
            <a:r>
              <a:rPr lang="en-US" sz="1600" dirty="0" err="1"/>
              <a:t>cAMP</a:t>
            </a:r>
            <a:r>
              <a:rPr lang="en-US" sz="1600" dirty="0"/>
              <a:t> serves as a second messenger to activate or inactivate proteins within the cell. Termination of the signal occurs when an enzyme called </a:t>
            </a:r>
            <a:r>
              <a:rPr lang="en-US" sz="1600" dirty="0" err="1"/>
              <a:t>phosphodiesterase</a:t>
            </a:r>
            <a:r>
              <a:rPr lang="en-US" sz="1600" dirty="0"/>
              <a:t> converts </a:t>
            </a:r>
            <a:r>
              <a:rPr lang="en-US" sz="1600" dirty="0" err="1"/>
              <a:t>cAMP</a:t>
            </a:r>
            <a:r>
              <a:rPr lang="en-US" sz="1600" dirty="0"/>
              <a:t> into AMP.</a:t>
            </a:r>
          </a:p>
        </p:txBody>
      </p:sp>
      <p:pic>
        <p:nvPicPr>
          <p:cNvPr id="3" name="Figure" descr="Cyclic AMP is made from ATP by the enzyme adenylyl cyclase. In the process, a pyrophosphate molecule composed of two phosphate residues is released. Cyclic AMP gets its name because the phosphate group is attached to the ribose ring in two places, forming a cir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6" r="-12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lstStyle/>
          <a:p>
            <a:r>
              <a:rPr lang="en-US" dirty="0"/>
              <a:t>Figure 9.12</a:t>
            </a:r>
          </a:p>
        </p:txBody>
      </p:sp>
    </p:spTree>
    <p:extLst>
      <p:ext uri="{BB962C8B-B14F-4D97-AF65-F5344CB8AC3E}">
        <p14:creationId xmlns:p14="http://schemas.microsoft.com/office/powerpoint/2010/main" val="202371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CBE9343-6EBD-4495-AD3B-DCC137474FD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 enzyme phospholipase C breaks down PIP</a:t>
            </a:r>
            <a:r>
              <a:rPr lang="en-US" sz="1600" baseline="-25000" dirty="0">
                <a:solidFill>
                  <a:srgbClr val="000000"/>
                </a:solidFill>
              </a:rPr>
              <a:t>2</a:t>
            </a:r>
            <a:r>
              <a:rPr lang="en-US" sz="1600" dirty="0">
                <a:solidFill>
                  <a:srgbClr val="000000"/>
                </a:solidFill>
              </a:rPr>
              <a:t> into IP</a:t>
            </a:r>
            <a:r>
              <a:rPr lang="en-US" sz="1600" baseline="-25000" dirty="0">
                <a:solidFill>
                  <a:srgbClr val="000000"/>
                </a:solidFill>
              </a:rPr>
              <a:t>3</a:t>
            </a:r>
            <a:r>
              <a:rPr lang="en-US" sz="1600" dirty="0">
                <a:solidFill>
                  <a:srgbClr val="000000"/>
                </a:solidFill>
              </a:rPr>
              <a:t> and DAG, both of which serve as second messengers.</a:t>
            </a:r>
            <a:endParaRPr lang="en-US" sz="1600" b="0" dirty="0">
              <a:solidFill>
                <a:srgbClr val="000000"/>
              </a:solidFill>
            </a:endParaRPr>
          </a:p>
        </p:txBody>
      </p:sp>
      <p:pic>
        <p:nvPicPr>
          <p:cNvPr id="4" name="Figure" descr="The molecular structures of PIP_2, DAG, and IP_3 are shown. PIP_2 is a phospholipid that is cleaved by phospholipase C to form DAG, which has a long hydrophobic tail, and IP_3, a ring structure with three phosphates attach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528" b="-11528"/>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9.13</a:t>
            </a:r>
          </a:p>
        </p:txBody>
      </p:sp>
    </p:spTree>
    <p:extLst>
      <p:ext uri="{BB962C8B-B14F-4D97-AF65-F5344CB8AC3E}">
        <p14:creationId xmlns:p14="http://schemas.microsoft.com/office/powerpoint/2010/main" val="240516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214CF11-7290-4CFC-AD38-310F6A4A13E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This illustration shows the pathway by which ERK, a MAP kinase, activates protein synthesis. Phosphorylated ERK phosphorylates MNK1, which in turn phosphorylates eIF-4E, which is associated with mRNA. When eIF-4E is phosphorylated, the mRNA unfolds and protein synthesis beg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69" r="-1469"/>
          <a:stretch>
            <a:fillRect/>
          </a:stretch>
        </p:blipFill>
        <p:spPr>
          <a:xfrm>
            <a:off x="4370389"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ERK is a MAP kinase that activates translation when it is phosphorylated. ERK phosphorylates MNK1, which in turn phosphorylates eIF-4E, an elongation initiation factor that, with other initiation factors, is associated with mRNA. When eIF-4E becomes phosphorylated, the mRNA unfolds, allowing protein synthesis in the nucleus to begin. (See </a:t>
            </a:r>
            <a:r>
              <a:rPr lang="en-US" sz="1600" dirty="0"/>
              <a:t>Figure 9.10 </a:t>
            </a:r>
            <a:r>
              <a:rPr lang="en-US" sz="1600" dirty="0">
                <a:solidFill>
                  <a:srgbClr val="000000"/>
                </a:solidFill>
              </a:rPr>
              <a:t>for the phosphorylation pathway that activates ERK.)	</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9.14</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7"/>
            <a:ext cx="1051735" cy="751709"/>
          </a:xfrm>
          <a:prstGeom prst="rect">
            <a:avLst/>
          </a:prstGeom>
        </p:spPr>
      </p:pic>
    </p:spTree>
    <p:extLst>
      <p:ext uri="{BB962C8B-B14F-4D97-AF65-F5344CB8AC3E}">
        <p14:creationId xmlns:p14="http://schemas.microsoft.com/office/powerpoint/2010/main" val="386766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3DF289-8D30-464A-9CBF-378818F491E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The histological section of a foot of a   15-day-old mouse embryo, visualized using light microscopy, reveals areas of tissue between the toes, which apoptosis will eliminate before the mouse reaches its full gestational age at 27 days. (credit: modification of work by Michal </a:t>
            </a:r>
            <a:r>
              <a:rPr lang="en-US" sz="1600" dirty="0" err="1">
                <a:solidFill>
                  <a:srgbClr val="000000"/>
                </a:solidFill>
              </a:rPr>
              <a:t>Mañas</a:t>
            </a:r>
            <a:r>
              <a:rPr lang="en-US" sz="1600" dirty="0">
                <a:solidFill>
                  <a:srgbClr val="000000"/>
                </a:solidFill>
              </a:rPr>
              <a:t>)</a:t>
            </a:r>
            <a:endParaRPr lang="en-US" sz="1600" b="0" dirty="0">
              <a:solidFill>
                <a:srgbClr val="000000"/>
              </a:solidFill>
            </a:endParaRPr>
          </a:p>
        </p:txBody>
      </p:sp>
      <p:pic>
        <p:nvPicPr>
          <p:cNvPr id="3" name="Figure" descr="This photo shows a histological section of a foot of a 15-day-old mouse embryo. Tissue connects the space between the t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865" r="-15865"/>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9.15</a:t>
            </a:r>
          </a:p>
        </p:txBody>
      </p:sp>
    </p:spTree>
    <p:extLst>
      <p:ext uri="{BB962C8B-B14F-4D97-AF65-F5344CB8AC3E}">
        <p14:creationId xmlns:p14="http://schemas.microsoft.com/office/powerpoint/2010/main" val="321602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AB142A-35AE-45DD-9024-D1B8447A09B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Budding </a:t>
            </a:r>
            <a:r>
              <a:rPr lang="en-US" sz="1600" i="1" dirty="0"/>
              <a:t>Saccharomyces </a:t>
            </a:r>
            <a:r>
              <a:rPr lang="en-US" sz="1600" i="1" dirty="0" err="1"/>
              <a:t>cerevisiae</a:t>
            </a:r>
            <a:r>
              <a:rPr lang="en-US" sz="1600" i="1" dirty="0"/>
              <a:t> </a:t>
            </a:r>
            <a:r>
              <a:rPr lang="en-US" sz="1600" dirty="0"/>
              <a:t>yeast cells can communicate by releasing a signaling molecule called mating factor. In this micrograph, they are visualized using differential interference contrast microscopy, a light microscopy technique that enhances the contrast of the sample.</a:t>
            </a:r>
          </a:p>
        </p:txBody>
      </p:sp>
      <p:pic>
        <p:nvPicPr>
          <p:cNvPr id="4" name="Figure" descr="The photo shows yeast cells, some of which have buds protruding from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lstStyle/>
          <a:p>
            <a:r>
              <a:rPr lang="en-US" dirty="0"/>
              <a:t>Figure 9.16</a:t>
            </a:r>
          </a:p>
        </p:txBody>
      </p:sp>
    </p:spTree>
    <p:extLst>
      <p:ext uri="{BB962C8B-B14F-4D97-AF65-F5344CB8AC3E}">
        <p14:creationId xmlns:p14="http://schemas.microsoft.com/office/powerpoint/2010/main" val="135104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188077-A288-437C-A829-E032B8BF233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The left part of this illustration shows a single bacterial cell. The cell produces autoinducers, which diffuse away from the cell and cannot bind the intracellular receptor. The right part of this illustration shows many bacterial cells. More autoinducers are present, which bind receptors that in turn bind DNA and regulate the expression of certain genes. Autoinducer gene expression is turned on, resulting in a positive-feedback lo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7" r="-4007"/>
          <a:stretch>
            <a:fillRect/>
          </a:stretch>
        </p:blipFill>
        <p:spPr>
          <a:xfrm>
            <a:off x="4370389"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err="1">
                <a:solidFill>
                  <a:srgbClr val="000000"/>
                </a:solidFill>
              </a:rPr>
              <a:t>Autoinducers</a:t>
            </a:r>
            <a:r>
              <a:rPr lang="en-US" sz="1600" dirty="0">
                <a:solidFill>
                  <a:srgbClr val="000000"/>
                </a:solidFill>
              </a:rPr>
              <a:t> are small molecules or proteins produced by bacteria that regulate </a:t>
            </a:r>
            <a:r>
              <a:rPr lang="nb-NO" sz="1600" dirty="0">
                <a:solidFill>
                  <a:srgbClr val="000000"/>
                </a:solidFill>
              </a:rPr>
              <a:t>gene </a:t>
            </a:r>
            <a:r>
              <a:rPr lang="nb-NO" sz="1600" dirty="0" err="1">
                <a:solidFill>
                  <a:srgbClr val="000000"/>
                </a:solidFill>
              </a:rPr>
              <a:t>expression</a:t>
            </a:r>
            <a:r>
              <a:rPr lang="nb-NO" sz="1600" dirty="0">
                <a:solidFill>
                  <a:srgbClr val="000000"/>
                </a:solidFill>
              </a:rPr>
              <a:t>.	</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9.17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7"/>
            <a:ext cx="1051735" cy="751709"/>
          </a:xfrm>
          <a:prstGeom prst="rect">
            <a:avLst/>
          </a:prstGeom>
        </p:spPr>
      </p:pic>
    </p:spTree>
    <p:extLst>
      <p:ext uri="{BB962C8B-B14F-4D97-AF65-F5344CB8AC3E}">
        <p14:creationId xmlns:p14="http://schemas.microsoft.com/office/powerpoint/2010/main" val="55888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E9FC630-3310-43CE-98B7-BC86D43452C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60" dirty="0"/>
              <a:t>Cell-cell communication enables these </a:t>
            </a:r>
            <a:r>
              <a:rPr lang="en-US" sz="1060" dirty="0">
                <a:solidFill>
                  <a:srgbClr val="6CB255"/>
                </a:solidFill>
              </a:rPr>
              <a:t>(a)</a:t>
            </a:r>
            <a:r>
              <a:rPr lang="en-US" sz="1060" dirty="0"/>
              <a:t> </a:t>
            </a:r>
            <a:r>
              <a:rPr lang="en-US" sz="1060" i="1" dirty="0"/>
              <a:t>Staphylococcus </a:t>
            </a:r>
            <a:r>
              <a:rPr lang="en-US" sz="1060" i="1" dirty="0" err="1"/>
              <a:t>aureus</a:t>
            </a:r>
            <a:r>
              <a:rPr lang="en-US" sz="1060" i="1" dirty="0"/>
              <a:t> </a:t>
            </a:r>
            <a:r>
              <a:rPr lang="en-US" sz="1060" dirty="0"/>
              <a:t>bacteria to work together to form a biofilm inside a hospital patient’s catheter, seen here via scanning electron microscopy. </a:t>
            </a:r>
            <a:r>
              <a:rPr lang="en-US" sz="1060" i="1" dirty="0"/>
              <a:t>S. </a:t>
            </a:r>
            <a:r>
              <a:rPr lang="en-US" sz="1060" i="1" dirty="0" err="1"/>
              <a:t>aureus</a:t>
            </a:r>
            <a:r>
              <a:rPr lang="en-US" sz="1060" i="1" dirty="0"/>
              <a:t> </a:t>
            </a:r>
            <a:r>
              <a:rPr lang="en-US" sz="1060" dirty="0"/>
              <a:t>is the main cause of hospital-acquired infections.            </a:t>
            </a:r>
            <a:r>
              <a:rPr lang="en-US" sz="1060" dirty="0">
                <a:solidFill>
                  <a:srgbClr val="6CB255"/>
                </a:solidFill>
              </a:rPr>
              <a:t>(b) </a:t>
            </a:r>
            <a:r>
              <a:rPr lang="en-US" sz="1060" dirty="0"/>
              <a:t>Hawaiian bobtail squid have a symbiotic relationship with the bioluminescent bacteria </a:t>
            </a:r>
            <a:r>
              <a:rPr lang="en-US" sz="1060" i="1" dirty="0"/>
              <a:t>Vibrio </a:t>
            </a:r>
            <a:r>
              <a:rPr lang="en-US" sz="1060" i="1" dirty="0" err="1"/>
              <a:t>fischeri</a:t>
            </a:r>
            <a:r>
              <a:rPr lang="en-US" sz="1060" dirty="0"/>
              <a:t>. The </a:t>
            </a:r>
            <a:r>
              <a:rPr lang="ro-RO" sz="1100" dirty="0"/>
              <a:t>luminescence</a:t>
            </a:r>
            <a:r>
              <a:rPr lang="en-US" sz="1060" dirty="0"/>
              <a:t> makes it difficult to see the squid from below because it effectively eliminates its shadow. In return for camouflage, the squid provides food for the bacteria. Free-living </a:t>
            </a:r>
            <a:r>
              <a:rPr lang="en-US" sz="1060" i="1" dirty="0"/>
              <a:t>V. </a:t>
            </a:r>
            <a:r>
              <a:rPr lang="en-US" sz="1060" i="1" dirty="0" err="1"/>
              <a:t>fischeri</a:t>
            </a:r>
            <a:r>
              <a:rPr lang="en-US" sz="1060" i="1" dirty="0"/>
              <a:t> </a:t>
            </a:r>
            <a:r>
              <a:rPr lang="en-US" sz="1060" dirty="0"/>
              <a:t>do not produce luciferase, the enzyme responsible for luminescence, but </a:t>
            </a:r>
            <a:r>
              <a:rPr lang="en-US" sz="1060" i="1" dirty="0"/>
              <a:t>V. </a:t>
            </a:r>
            <a:r>
              <a:rPr lang="en-US" sz="1060" i="1" dirty="0" err="1"/>
              <a:t>fischeri</a:t>
            </a:r>
            <a:r>
              <a:rPr lang="en-US" sz="1060" i="1" dirty="0"/>
              <a:t> </a:t>
            </a:r>
            <a:r>
              <a:rPr lang="en-US" sz="1060" dirty="0"/>
              <a:t>living in a symbiotic relationship with the squid do. Quorum sensing determines whether the bacteria should produce the luciferase enzyme. (credit a: modifications of work by CDC/Janice Carr; credit b: modifications of work by Cliff1066/Flickr)</a:t>
            </a:r>
          </a:p>
        </p:txBody>
      </p:sp>
      <p:pic>
        <p:nvPicPr>
          <p:cNvPr id="3" name="Figure" descr="Part a: This electron micrograph shows a film of bacteria. Part b: This photo shows a Hawaiian bobtail squi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4" r="-2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lstStyle/>
          <a:p>
            <a:r>
              <a:rPr lang="en-US" dirty="0"/>
              <a:t>Figure 9.18</a:t>
            </a:r>
          </a:p>
        </p:txBody>
      </p:sp>
    </p:spTree>
    <p:extLst>
      <p:ext uri="{BB962C8B-B14F-4D97-AF65-F5344CB8AC3E}">
        <p14:creationId xmlns:p14="http://schemas.microsoft.com/office/powerpoint/2010/main" val="275028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64CE0F1E-D9A9-48F6-93CB-213399BB0E4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Have you ever become separated from a friend while in a crowd? If so, you know the challenge of searching for someone when surrounded by thousands of other people. If you and your friend have cell phones, your chances of finding each other are good. A cell phone’s ability to send and receive messages makes it an ideal communication device. (credit: modification of work by Vincent and Bella Productions)</a:t>
            </a:r>
          </a:p>
        </p:txBody>
      </p:sp>
      <p:pic>
        <p:nvPicPr>
          <p:cNvPr id="3" name="Figure" descr="This photo shows a crowd of people at a festiv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46" r="-60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lstStyle/>
          <a:p>
            <a:r>
              <a:rPr lang="en-US" dirty="0"/>
              <a:t>Figure 9.1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3C1D1B0-B477-43BB-A653-816B0DE0F59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chemeClr val="tx1"/>
                </a:solidFill>
              </a:rPr>
              <a:t>In chemical signaling, a cell may target itself (</a:t>
            </a:r>
            <a:r>
              <a:rPr lang="en-US" sz="1600" dirty="0" err="1">
                <a:solidFill>
                  <a:schemeClr val="tx1"/>
                </a:solidFill>
              </a:rPr>
              <a:t>autocrine</a:t>
            </a:r>
            <a:r>
              <a:rPr lang="en-US" sz="1600" dirty="0">
                <a:solidFill>
                  <a:schemeClr val="tx1"/>
                </a:solidFill>
              </a:rPr>
              <a:t> signaling), a cell connected by gap junctions, a nearby cell (paracrine signaling), or a distant cell (endocrine signaling). Paracrine signaling acts on nearby cells, endocrine signaling uses the circulatory system to transport ligands, and </a:t>
            </a:r>
            <a:r>
              <a:rPr lang="en-US" sz="1600" dirty="0" err="1">
                <a:solidFill>
                  <a:schemeClr val="tx1"/>
                </a:solidFill>
              </a:rPr>
              <a:t>autocrine</a:t>
            </a:r>
            <a:r>
              <a:rPr lang="en-US" sz="1600" dirty="0">
                <a:solidFill>
                  <a:schemeClr val="tx1"/>
                </a:solidFill>
              </a:rPr>
              <a:t> signaling acts on the signaling cell. Signaling via gap junctions involves signaling molecules moving directly between adjacent cells.</a:t>
            </a:r>
            <a:endParaRPr lang="en-US" sz="1600" b="0" dirty="0">
              <a:solidFill>
                <a:schemeClr val="tx1"/>
              </a:solidFill>
            </a:endParaRPr>
          </a:p>
        </p:txBody>
      </p:sp>
      <p:pic>
        <p:nvPicPr>
          <p:cNvPr id="3" name="Figure" descr="The illustration shows four forms of chemical signaling. In autocrine signaling, a cell targets itself. In signaling across a gap junction, a cell targets a cell connected via gap junctions. In paracrine signaling, a cell targets a nearby cell. In endocrine signaling, a cell targets a distant cell via the bloodstre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371" b="-9371"/>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9.2</a:t>
            </a:r>
          </a:p>
        </p:txBody>
      </p:sp>
    </p:spTree>
    <p:extLst>
      <p:ext uri="{BB962C8B-B14F-4D97-AF65-F5344CB8AC3E}">
        <p14:creationId xmlns:p14="http://schemas.microsoft.com/office/powerpoint/2010/main" val="393243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C4D4821-29CD-4F43-A79C-FB146D1BDAE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This illustration shows closely juxtaposed bulbous protrusions of presynaptic and postsynaptic cells. The presynaptic cell stores neurotransmitter in synaptic vesicles. When signaling occurs, the vesicles fuse with the cell membrane, thereby releasing the neutrotransmitter, which then binds to receptors on the postsynaptic cell. An enzyme on the surface of the postsynaptic cell destroys the neurotrasmitter, thereby terminating the sig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29" r="-5329"/>
          <a:stretch>
            <a:fillRect/>
          </a:stretch>
        </p:blipFill>
        <p:spPr>
          <a:xfrm>
            <a:off x="4370389"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The distance between the presynaptic cell and the postsynaptic cell—called the synaptic gap—is very small and allows for rapid diffusion of the neurotransmitter. Enzymes in the synaptic cleft degrade some types of neurotransmitters to terminate the signal.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9.3</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7"/>
            <a:ext cx="1051735" cy="751709"/>
          </a:xfrm>
          <a:prstGeom prst="rect">
            <a:avLst/>
          </a:prstGeom>
        </p:spPr>
      </p:pic>
    </p:spTree>
    <p:extLst>
      <p:ext uri="{BB962C8B-B14F-4D97-AF65-F5344CB8AC3E}">
        <p14:creationId xmlns:p14="http://schemas.microsoft.com/office/powerpoint/2010/main" val="386245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64B49F-8E79-479E-A920-52A3DF77FC8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Hydrophobic signaling molecules typically diffuse across the plasma membrane and interact with intracellular receptors in the cytoplasm. Many intracellular receptors are transcription factors that interact with DNA in the nucleus and regulate gene expression.</a:t>
            </a:r>
          </a:p>
        </p:txBody>
      </p:sp>
      <p:pic>
        <p:nvPicPr>
          <p:cNvPr id="3" name="Figure" descr="This illustration shows a hydrophobic signaling molecule that diffuses across the plasma membrane and binds an intracellular receptor in the cytoplasm. The intracellular receptor-signaling molecule complex then travels to the nucleus and binds DN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830" r="-588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lstStyle/>
          <a:p>
            <a:r>
              <a:rPr lang="en-US" dirty="0"/>
              <a:t>Figure 9.4</a:t>
            </a:r>
          </a:p>
        </p:txBody>
      </p:sp>
    </p:spTree>
    <p:extLst>
      <p:ext uri="{BB962C8B-B14F-4D97-AF65-F5344CB8AC3E}">
        <p14:creationId xmlns:p14="http://schemas.microsoft.com/office/powerpoint/2010/main" val="30145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37D919-610B-4C04-B202-72CF839DF21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Gated ion channels form a pore through the plasma membrane that opens when the signaling molecule binds. The open pore then allows ions to flow into or out of the cell.</a:t>
            </a:r>
          </a:p>
        </p:txBody>
      </p:sp>
      <p:pic>
        <p:nvPicPr>
          <p:cNvPr id="4" name="Figure" descr="This illustration shows a gated ion channel that is closed in the absence of a signaling molecule. When a signaling molecule binds, a pore in the middle of the channel opens, allowing ions to enter the ce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61" r="-124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lstStyle/>
          <a:p>
            <a:r>
              <a:rPr lang="en-US" dirty="0"/>
              <a:t>Figure 9.5</a:t>
            </a:r>
          </a:p>
        </p:txBody>
      </p:sp>
    </p:spTree>
    <p:extLst>
      <p:ext uri="{BB962C8B-B14F-4D97-AF65-F5344CB8AC3E}">
        <p14:creationId xmlns:p14="http://schemas.microsoft.com/office/powerpoint/2010/main" val="407645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A3ADEFF-9B5D-44EE-A9DA-70B59C85CF1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err="1">
                <a:solidFill>
                  <a:srgbClr val="000000"/>
                </a:solidFill>
              </a:rPr>
              <a:t>Heterotrimeric</a:t>
            </a:r>
            <a:r>
              <a:rPr lang="en-US" sz="1600" dirty="0">
                <a:solidFill>
                  <a:srgbClr val="000000"/>
                </a:solidFill>
              </a:rPr>
              <a:t> G proteins have three subunits: </a:t>
            </a:r>
            <a:r>
              <a:rPr lang="en-US" sz="1600" i="1" dirty="0">
                <a:solidFill>
                  <a:srgbClr val="000000"/>
                </a:solidFill>
              </a:rPr>
              <a:t>α</a:t>
            </a:r>
            <a:r>
              <a:rPr lang="en-US" sz="1600" dirty="0">
                <a:solidFill>
                  <a:srgbClr val="000000"/>
                </a:solidFill>
              </a:rPr>
              <a:t>, </a:t>
            </a:r>
            <a:r>
              <a:rPr lang="en-US" sz="1600" i="1" dirty="0">
                <a:solidFill>
                  <a:srgbClr val="000000"/>
                </a:solidFill>
              </a:rPr>
              <a:t>β</a:t>
            </a:r>
            <a:r>
              <a:rPr lang="en-US" sz="1600" dirty="0">
                <a:solidFill>
                  <a:srgbClr val="000000"/>
                </a:solidFill>
              </a:rPr>
              <a:t>, and </a:t>
            </a:r>
            <a:r>
              <a:rPr lang="en-US" sz="1600" i="1" dirty="0" err="1">
                <a:solidFill>
                  <a:srgbClr val="000000"/>
                </a:solidFill>
              </a:rPr>
              <a:t>γ</a:t>
            </a:r>
            <a:r>
              <a:rPr lang="en-US" sz="1600" dirty="0">
                <a:solidFill>
                  <a:srgbClr val="000000"/>
                </a:solidFill>
              </a:rPr>
              <a:t>. When a signaling molecule binds to a G-protein-coupled receptor in the plasma membrane, a GDP molecule associated with the</a:t>
            </a:r>
            <a:r>
              <a:rPr lang="en-US" sz="1600" i="1" dirty="0">
                <a:solidFill>
                  <a:srgbClr val="000000"/>
                </a:solidFill>
              </a:rPr>
              <a:t>α </a:t>
            </a:r>
            <a:r>
              <a:rPr lang="en-US" sz="1600" dirty="0">
                <a:solidFill>
                  <a:srgbClr val="000000"/>
                </a:solidFill>
              </a:rPr>
              <a:t>subunit is exchanged for GTP. The </a:t>
            </a:r>
            <a:r>
              <a:rPr lang="en-US" sz="1600" i="1" dirty="0">
                <a:solidFill>
                  <a:srgbClr val="000000"/>
                </a:solidFill>
              </a:rPr>
              <a:t>β </a:t>
            </a:r>
            <a:r>
              <a:rPr lang="en-US" sz="1600" dirty="0">
                <a:solidFill>
                  <a:srgbClr val="000000"/>
                </a:solidFill>
              </a:rPr>
              <a:t>and </a:t>
            </a:r>
            <a:r>
              <a:rPr lang="en-US" sz="1600" i="1" dirty="0" err="1">
                <a:solidFill>
                  <a:srgbClr val="000000"/>
                </a:solidFill>
              </a:rPr>
              <a:t>γ</a:t>
            </a:r>
            <a:r>
              <a:rPr lang="en-US" sz="1600" i="1" dirty="0">
                <a:solidFill>
                  <a:srgbClr val="000000"/>
                </a:solidFill>
              </a:rPr>
              <a:t> </a:t>
            </a:r>
            <a:r>
              <a:rPr lang="en-US" sz="1600" dirty="0">
                <a:solidFill>
                  <a:srgbClr val="000000"/>
                </a:solidFill>
              </a:rPr>
              <a:t>subunits dissociate from the </a:t>
            </a:r>
            <a:r>
              <a:rPr lang="en-US" sz="1600" i="1" dirty="0">
                <a:solidFill>
                  <a:srgbClr val="000000"/>
                </a:solidFill>
              </a:rPr>
              <a:t>α </a:t>
            </a:r>
            <a:r>
              <a:rPr lang="en-US" sz="1600" dirty="0">
                <a:solidFill>
                  <a:srgbClr val="000000"/>
                </a:solidFill>
              </a:rPr>
              <a:t>subunit, and a cellular response is triggered either by the </a:t>
            </a:r>
            <a:r>
              <a:rPr lang="en-US" sz="1600" i="1" dirty="0">
                <a:solidFill>
                  <a:srgbClr val="000000"/>
                </a:solidFill>
              </a:rPr>
              <a:t>α </a:t>
            </a:r>
            <a:r>
              <a:rPr lang="en-US" sz="1600" dirty="0">
                <a:solidFill>
                  <a:srgbClr val="000000"/>
                </a:solidFill>
              </a:rPr>
              <a:t>subunit or the dissociated </a:t>
            </a:r>
            <a:r>
              <a:rPr lang="en-US" sz="1600" i="1" dirty="0">
                <a:solidFill>
                  <a:srgbClr val="000000"/>
                </a:solidFill>
              </a:rPr>
              <a:t>β</a:t>
            </a:r>
            <a:r>
              <a:rPr lang="en-US" sz="1600" i="1" dirty="0" err="1">
                <a:solidFill>
                  <a:srgbClr val="000000"/>
                </a:solidFill>
              </a:rPr>
              <a:t>γ</a:t>
            </a:r>
            <a:r>
              <a:rPr lang="en-US" sz="1600" i="1" dirty="0">
                <a:solidFill>
                  <a:srgbClr val="000000"/>
                </a:solidFill>
              </a:rPr>
              <a:t> </a:t>
            </a:r>
            <a:r>
              <a:rPr lang="en-US" sz="1600" dirty="0">
                <a:solidFill>
                  <a:srgbClr val="000000"/>
                </a:solidFill>
              </a:rPr>
              <a:t>pair. Hydrolysis of GTP to GDP terminates the signal.</a:t>
            </a:r>
            <a:endParaRPr lang="en-US" sz="1600" b="0" dirty="0">
              <a:solidFill>
                <a:srgbClr val="000000"/>
              </a:solidFill>
            </a:endParaRPr>
          </a:p>
        </p:txBody>
      </p:sp>
      <p:pic>
        <p:nvPicPr>
          <p:cNvPr id="3" name="Figure" descr="This illustration shows the activation pathway for a heterotrimeric G-protein, which has three subunits: alpha beta, and gamma, all associated with the inside of the plasma membrane. When a signaling molecule binds to a G-protein-coupled receptor in the plasma membrane, a GDP molecule associated with the alpha subunit is exchanged for GTP. The alpha subunit dissociates from the beta and gamma subunits and triggers a cellular response. Hydrolysis of GTP to GDP terminates the sig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95" b="-795"/>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9.6</a:t>
            </a:r>
          </a:p>
        </p:txBody>
      </p:sp>
    </p:spTree>
    <p:extLst>
      <p:ext uri="{BB962C8B-B14F-4D97-AF65-F5344CB8AC3E}">
        <p14:creationId xmlns:p14="http://schemas.microsoft.com/office/powerpoint/2010/main" val="405077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047BCB-DF7D-4FB0-B707-867B5806680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This 1866 poster warns people about a cholera epidemic and gives advice for preventing the dise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47" r="-4847"/>
          <a:stretch>
            <a:fillRect/>
          </a:stretch>
        </p:blipFill>
        <p:spPr>
          <a:xfrm>
            <a:off x="4370389" y="1107619"/>
            <a:ext cx="4031619" cy="4607689"/>
          </a:xfrm>
        </p:spPr>
      </p:pic>
      <p:sp>
        <p:nvSpPr>
          <p:cNvPr id="14" name="Figure Legend"/>
          <p:cNvSpPr>
            <a:spLocks noGrp="1"/>
          </p:cNvSpPr>
          <p:nvPr>
            <p:ph type="body" sz="quarter" idx="14"/>
          </p:nvPr>
        </p:nvSpPr>
        <p:spPr>
          <a:xfrm>
            <a:off x="457201" y="1107618"/>
            <a:ext cx="3913188" cy="5256973"/>
          </a:xfrm>
        </p:spPr>
        <p:txBody>
          <a:bodyPr>
            <a:noAutofit/>
          </a:bodyPr>
          <a:lstStyle/>
          <a:p>
            <a:r>
              <a:rPr lang="en-US" sz="1600" dirty="0">
                <a:solidFill>
                  <a:srgbClr val="000000"/>
                </a:solidFill>
              </a:rPr>
              <a:t>Transmitted primarily through contaminated drinking water, cholera is a major cause of death in the developing world and in areas where natural disasters interrupt the availability of clean water. Modern sanitation eliminates the threat of cholera outbreaks, such as the one that swept through New York City in 1866. This poster from that era shows how, at that time, the way that the disease was transmitted was not understood. (credit: New York City Sanitary Commission)</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9.7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7"/>
            <a:ext cx="1051735" cy="751709"/>
          </a:xfrm>
          <a:prstGeom prst="rect">
            <a:avLst/>
          </a:prstGeom>
        </p:spPr>
      </p:pic>
    </p:spTree>
    <p:extLst>
      <p:ext uri="{BB962C8B-B14F-4D97-AF65-F5344CB8AC3E}">
        <p14:creationId xmlns:p14="http://schemas.microsoft.com/office/powerpoint/2010/main" val="255783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592F521-FEC8-44AC-8440-C6B5D269EFF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6" y="1107618"/>
            <a:ext cx="3913188" cy="5256973"/>
          </a:xfrm>
        </p:spPr>
        <p:txBody>
          <a:bodyPr>
            <a:noAutofit/>
          </a:bodyPr>
          <a:lstStyle/>
          <a:p>
            <a:r>
              <a:rPr lang="en-US" sz="1600" dirty="0">
                <a:solidFill>
                  <a:srgbClr val="000000"/>
                </a:solidFill>
              </a:rPr>
              <a:t>A receptor tyrosine kinase is an enzyme-linked receptor with a single </a:t>
            </a:r>
            <a:r>
              <a:rPr lang="en-US" sz="1600" dirty="0" err="1">
                <a:solidFill>
                  <a:srgbClr val="000000"/>
                </a:solidFill>
              </a:rPr>
              <a:t>transmembrane</a:t>
            </a:r>
            <a:r>
              <a:rPr lang="en-US" sz="1600" dirty="0">
                <a:solidFill>
                  <a:srgbClr val="000000"/>
                </a:solidFill>
              </a:rPr>
              <a:t> region, and extracellular and intracellular domains. Binding of a signaling molecule to the extracellular domain causes the receptor to </a:t>
            </a:r>
            <a:r>
              <a:rPr lang="en-US" sz="1600" dirty="0" err="1">
                <a:solidFill>
                  <a:srgbClr val="000000"/>
                </a:solidFill>
              </a:rPr>
              <a:t>dimerize</a:t>
            </a:r>
            <a:r>
              <a:rPr lang="en-US" sz="1600" dirty="0">
                <a:solidFill>
                  <a:srgbClr val="000000"/>
                </a:solidFill>
              </a:rPr>
              <a:t>. Tyrosine residues on the intracellular domain are then </a:t>
            </a:r>
            <a:r>
              <a:rPr lang="en-US" sz="1600" dirty="0" err="1">
                <a:solidFill>
                  <a:srgbClr val="000000"/>
                </a:solidFill>
              </a:rPr>
              <a:t>autophosphorylated</a:t>
            </a:r>
            <a:r>
              <a:rPr lang="en-US" sz="1600" dirty="0">
                <a:solidFill>
                  <a:srgbClr val="000000"/>
                </a:solidFill>
              </a:rPr>
              <a:t>, triggering a downstream cellular response. The signal is terminated by a phosphatase that removes the phosphates from the </a:t>
            </a:r>
            <a:r>
              <a:rPr lang="fr-FR" sz="1600" dirty="0" err="1">
                <a:solidFill>
                  <a:srgbClr val="000000"/>
                </a:solidFill>
              </a:rPr>
              <a:t>phosphotyrosine</a:t>
            </a:r>
            <a:r>
              <a:rPr lang="fr-FR" sz="1600" dirty="0">
                <a:solidFill>
                  <a:srgbClr val="000000"/>
                </a:solidFill>
              </a:rPr>
              <a:t> </a:t>
            </a:r>
            <a:r>
              <a:rPr lang="fr-FR" sz="1600" dirty="0" err="1">
                <a:solidFill>
                  <a:srgbClr val="000000"/>
                </a:solidFill>
              </a:rPr>
              <a:t>residues</a:t>
            </a:r>
            <a:r>
              <a:rPr lang="fr-FR" sz="1600" dirty="0">
                <a:solidFill>
                  <a:srgbClr val="000000"/>
                </a:solidFill>
              </a:rPr>
              <a:t>.</a:t>
            </a:r>
            <a:endParaRPr lang="en-US" sz="1600" b="0" dirty="0">
              <a:solidFill>
                <a:srgbClr val="000000"/>
              </a:solidFill>
            </a:endParaRPr>
          </a:p>
        </p:txBody>
      </p:sp>
      <p:pic>
        <p:nvPicPr>
          <p:cNvPr id="4" name="Figure" descr="This illustration shows two receptor tyrosine kinase monomers embedded in the plasma membrane. Upon binding of a signaling molecule to the extracellular domain, the receptors dimerize. Tyrosine residues on the intracellular surface are then phosphorylated, triggering a cellular respon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248" r="-31248"/>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7"/>
            <a:ext cx="1051735"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9.8</a:t>
            </a:r>
          </a:p>
        </p:txBody>
      </p:sp>
    </p:spTree>
    <p:extLst>
      <p:ext uri="{BB962C8B-B14F-4D97-AF65-F5344CB8AC3E}">
        <p14:creationId xmlns:p14="http://schemas.microsoft.com/office/powerpoint/2010/main" val="562686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548</TotalTime>
  <Words>2088</Words>
  <Application>Microsoft Office PowerPoint</Application>
  <PresentationFormat>On-screen Show (4:3)</PresentationFormat>
  <Paragraphs>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BIOLOGY</vt:lpstr>
      <vt:lpstr>Figure 9.1</vt:lpstr>
      <vt:lpstr>Figure 9.2</vt:lpstr>
      <vt:lpstr>Figure 9.3</vt:lpstr>
      <vt:lpstr>Figure 9.4</vt:lpstr>
      <vt:lpstr>Figure 9.5</vt:lpstr>
      <vt:lpstr>Figure 9.6</vt:lpstr>
      <vt:lpstr>Figure 9.7</vt:lpstr>
      <vt:lpstr>Figure 9.8</vt:lpstr>
      <vt:lpstr>Figure 9.9</vt:lpstr>
      <vt:lpstr>Figure 9.10</vt:lpstr>
      <vt:lpstr>Figure 9.11</vt:lpstr>
      <vt:lpstr>Figure 9.12</vt:lpstr>
      <vt:lpstr>Figure 9.13</vt:lpstr>
      <vt:lpstr>Figure 9.14</vt:lpstr>
      <vt:lpstr>Figure 9.15</vt:lpstr>
      <vt:lpstr>Figure 9.16</vt:lpstr>
      <vt:lpstr>Figure 9.17</vt:lpstr>
      <vt:lpstr>Figure 9.18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9 - CELL COMMUNICATION</dc:title>
  <dc:creator>Spuddy McSpare</dc:creator>
  <cp:lastModifiedBy>Conversion_07</cp:lastModifiedBy>
  <cp:revision>134</cp:revision>
  <cp:lastPrinted>2013-06-08T16:55:09Z</cp:lastPrinted>
  <dcterms:created xsi:type="dcterms:W3CDTF">2012-06-04T02:13:36Z</dcterms:created>
  <dcterms:modified xsi:type="dcterms:W3CDTF">2017-09-19T14:45:20Z</dcterms:modified>
</cp:coreProperties>
</file>