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912" r:id="rId1"/>
  </p:sldMasterIdLst>
  <p:notesMasterIdLst>
    <p:notesMasterId r:id="rId13"/>
  </p:notesMasterIdLst>
  <p:handoutMasterIdLst>
    <p:handoutMasterId r:id="rId14"/>
  </p:handoutMasterIdLst>
  <p:sldIdLst>
    <p:sldId id="256" r:id="rId2"/>
    <p:sldId id="277" r:id="rId3"/>
    <p:sldId id="273" r:id="rId4"/>
    <p:sldId id="280" r:id="rId5"/>
    <p:sldId id="279" r:id="rId6"/>
    <p:sldId id="282" r:id="rId7"/>
    <p:sldId id="285" r:id="rId8"/>
    <p:sldId id="284" r:id="rId9"/>
    <p:sldId id="290" r:id="rId10"/>
    <p:sldId id="289" r:id="rId11"/>
    <p:sldId id="288" r:id="rId1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5D419"/>
    <a:srgbClr val="6CB255"/>
    <a:srgbClr val="212F62"/>
    <a:srgbClr val="72A510"/>
    <a:srgbClr val="A4EC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34587" autoAdjust="0"/>
    <p:restoredTop sz="95887" autoAdjust="0"/>
  </p:normalViewPr>
  <p:slideViewPr>
    <p:cSldViewPr snapToGrid="0" snapToObjects="1">
      <p:cViewPr varScale="1">
        <p:scale>
          <a:sx n="109" d="100"/>
          <a:sy n="109" d="100"/>
        </p:scale>
        <p:origin x="-1674"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defRPr>
            </a:lvl1pPr>
          </a:lstStyle>
          <a:p>
            <a:pPr>
              <a:defRPr/>
            </a:pPr>
            <a:fld id="{E5310F03-FC83-4E11-8558-AE8A84515371}" type="datetimeFigureOut">
              <a:rPr lang="en-US"/>
              <a:pPr>
                <a:defRPr/>
              </a:pPr>
              <a:t>09/05/17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defRPr>
            </a:lvl1pPr>
          </a:lstStyle>
          <a:p>
            <a:pPr>
              <a:defRPr/>
            </a:pPr>
            <a:fld id="{5E2D4EAB-08FF-4A94-84C5-535EB0AB39EB}" type="slidenum">
              <a:rPr lang="en-US"/>
              <a:pPr>
                <a:defRPr/>
              </a:pPr>
              <a:t>‹#›</a:t>
            </a:fld>
            <a:endParaRPr lang="en-US"/>
          </a:p>
        </p:txBody>
      </p:sp>
    </p:spTree>
    <p:extLst>
      <p:ext uri="{BB962C8B-B14F-4D97-AF65-F5344CB8AC3E}">
        <p14:creationId xmlns:p14="http://schemas.microsoft.com/office/powerpoint/2010/main" val="414961554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4CB80BE-2C3C-4E2A-856D-4153116DED3B}" type="datetimeFigureOut">
              <a:rPr lang="en-US" smtClean="0"/>
              <a:t>09/05/17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073E33-DA49-45B8-BF54-375E3FB0F57F}" type="slidenum">
              <a:rPr lang="en-US" smtClean="0"/>
              <a:t>‹#›</a:t>
            </a:fld>
            <a:endParaRPr lang="en-US"/>
          </a:p>
        </p:txBody>
      </p:sp>
    </p:spTree>
    <p:extLst>
      <p:ext uri="{BB962C8B-B14F-4D97-AF65-F5344CB8AC3E}">
        <p14:creationId xmlns:p14="http://schemas.microsoft.com/office/powerpoint/2010/main" val="38345656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41326"/>
            <a:ext cx="8062912" cy="659535"/>
          </a:xfrm>
        </p:spPr>
        <p:txBody>
          <a:bodyPr/>
          <a:lstStyle/>
          <a:p>
            <a:r>
              <a:rPr lang="en-US" dirty="0"/>
              <a:t>Click to edit</a:t>
            </a:r>
          </a:p>
        </p:txBody>
      </p:sp>
      <p:sp>
        <p:nvSpPr>
          <p:cNvPr id="9" name="Picture Placeholder 8"/>
          <p:cNvSpPr>
            <a:spLocks noGrp="1"/>
          </p:cNvSpPr>
          <p:nvPr>
            <p:ph type="pic" sz="quarter" idx="13"/>
          </p:nvPr>
        </p:nvSpPr>
        <p:spPr>
          <a:xfrm>
            <a:off x="457199" y="1107618"/>
            <a:ext cx="4031619" cy="4607689"/>
          </a:xfrm>
        </p:spPr>
        <p:txBody>
          <a:bodyPr rtlCol="0">
            <a:normAutofit/>
          </a:bodyPr>
          <a:lstStyle/>
          <a:p>
            <a:pPr lvl="0"/>
            <a:endParaRPr lang="en-US" noProof="0" dirty="0"/>
          </a:p>
        </p:txBody>
      </p:sp>
      <p:sp>
        <p:nvSpPr>
          <p:cNvPr id="11" name="Text Placeholder 10"/>
          <p:cNvSpPr>
            <a:spLocks noGrp="1"/>
          </p:cNvSpPr>
          <p:nvPr>
            <p:ph type="body" sz="quarter" idx="14"/>
          </p:nvPr>
        </p:nvSpPr>
        <p:spPr>
          <a:xfrm>
            <a:off x="4606925" y="1107618"/>
            <a:ext cx="3913188" cy="4607382"/>
          </a:xfrm>
        </p:spPr>
        <p:txBody>
          <a:bodyPr/>
          <a:lstStyle>
            <a:lvl1pPr>
              <a:buClr>
                <a:srgbClr val="6CB255"/>
              </a:buClr>
              <a:defRPr>
                <a:solidFill>
                  <a:srgbClr val="212F62"/>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5"/>
          </p:nvPr>
        </p:nvSpPr>
        <p:spPr/>
        <p:txBody>
          <a:bodyPr/>
          <a:lstStyle>
            <a:lvl1pPr>
              <a:defRPr/>
            </a:lvl1pPr>
          </a:lstStyle>
          <a:p>
            <a:pPr>
              <a:defRPr/>
            </a:pPr>
            <a:fld id="{33B4516C-7E47-4A51-B90D-029E2F65F4F7}" type="datetime4">
              <a:rPr lang="en-US" smtClean="0"/>
              <a:t>September 5, 2017</a:t>
            </a:fld>
            <a:endParaRPr lang="en-US"/>
          </a:p>
        </p:txBody>
      </p:sp>
      <p:sp>
        <p:nvSpPr>
          <p:cNvPr id="6" name="Footer Placeholder 5"/>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7"/>
          </p:nvPr>
        </p:nvSpPr>
        <p:spPr/>
        <p:txBody>
          <a:bodyPr/>
          <a:lstStyle>
            <a:lvl1pPr>
              <a:defRPr/>
            </a:lvl1pPr>
          </a:lstStyle>
          <a:p>
            <a:pPr>
              <a:defRPr/>
            </a:pPr>
            <a:fld id="{76124547-4185-4266-B4E4-2581C1A87319}"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p:nvPr>
        </p:nvSpPr>
        <p:spPr>
          <a:xfrm>
            <a:off x="457200" y="241326"/>
            <a:ext cx="8062912" cy="659535"/>
          </a:xfrm>
        </p:spPr>
        <p:txBody>
          <a:bodyPr/>
          <a:lstStyle/>
          <a:p>
            <a:r>
              <a:rPr lang="en-US" dirty="0"/>
              <a:t>Click to edit</a:t>
            </a:r>
          </a:p>
        </p:txBody>
      </p:sp>
      <p:sp>
        <p:nvSpPr>
          <p:cNvPr id="8" name="Picture Placeholder 8"/>
          <p:cNvSpPr>
            <a:spLocks noGrp="1"/>
          </p:cNvSpPr>
          <p:nvPr>
            <p:ph type="pic" sz="quarter" idx="13"/>
          </p:nvPr>
        </p:nvSpPr>
        <p:spPr>
          <a:xfrm>
            <a:off x="457199" y="1122386"/>
            <a:ext cx="8062913" cy="3500071"/>
          </a:xfrm>
        </p:spPr>
        <p:txBody>
          <a:bodyPr rtlCol="0">
            <a:normAutofit/>
          </a:bodyPr>
          <a:lstStyle/>
          <a:p>
            <a:pPr lvl="0"/>
            <a:endParaRPr lang="en-US" noProof="0" dirty="0"/>
          </a:p>
        </p:txBody>
      </p:sp>
      <p:sp>
        <p:nvSpPr>
          <p:cNvPr id="9" name="Text Placeholder 10"/>
          <p:cNvSpPr>
            <a:spLocks noGrp="1"/>
          </p:cNvSpPr>
          <p:nvPr>
            <p:ph type="body" sz="quarter" idx="14"/>
          </p:nvPr>
        </p:nvSpPr>
        <p:spPr>
          <a:xfrm>
            <a:off x="457200" y="4843982"/>
            <a:ext cx="8062912" cy="1166382"/>
          </a:xfrm>
        </p:spPr>
        <p:txBody>
          <a:bodyPr/>
          <a:lstStyle>
            <a:lvl1pPr>
              <a:buClr>
                <a:srgbClr val="6CB255"/>
              </a:buClr>
              <a:defRPr>
                <a:solidFill>
                  <a:srgbClr val="000000"/>
                </a:solidFill>
              </a:defRPr>
            </a:lvl1pPr>
            <a:lvl2pPr marL="731520" indent="-457200">
              <a:buClr>
                <a:srgbClr val="6CB255"/>
              </a:buClr>
              <a:buFont typeface="+mj-lt"/>
              <a:buAutoNum type="alphaLcParenR"/>
              <a:defRPr>
                <a:solidFill>
                  <a:schemeClr val="tx1"/>
                </a:solidFill>
              </a:defRPr>
            </a:lvl2pPr>
            <a:lvl3pPr marL="1257300" indent="-342900">
              <a:buClr>
                <a:srgbClr val="6CB255"/>
              </a:buClr>
              <a:buFont typeface="+mj-lt"/>
              <a:buAutoNum type="alphaLcParenR"/>
              <a:defRPr>
                <a:solidFill>
                  <a:schemeClr val="tx1"/>
                </a:solidFill>
              </a:defRPr>
            </a:lvl3pPr>
            <a:lvl4pPr marL="1714500" indent="-342900">
              <a:buClr>
                <a:srgbClr val="6CB255"/>
              </a:buClr>
              <a:buFont typeface="+mj-lt"/>
              <a:buAutoNum type="alphaLcParenR"/>
              <a:defRPr>
                <a:solidFill>
                  <a:schemeClr val="tx1"/>
                </a:solidFill>
              </a:defRPr>
            </a:lvl4pPr>
            <a:lvl5pPr marL="2171700" indent="-342900">
              <a:buClr>
                <a:srgbClr val="6CB255"/>
              </a:buClr>
              <a:buFont typeface="+mj-lt"/>
              <a:buAutoNum type="alphaLcParen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3"/>
          <p:cNvSpPr>
            <a:spLocks noGrp="1"/>
          </p:cNvSpPr>
          <p:nvPr>
            <p:ph type="dt" sz="half" idx="15"/>
          </p:nvPr>
        </p:nvSpPr>
        <p:spPr/>
        <p:txBody>
          <a:bodyPr/>
          <a:lstStyle>
            <a:lvl1pPr>
              <a:defRPr/>
            </a:lvl1pPr>
          </a:lstStyle>
          <a:p>
            <a:pPr>
              <a:defRPr/>
            </a:pPr>
            <a:fld id="{B17BEFA0-DA74-4C1B-930D-8F563C632A28}" type="datetime4">
              <a:rPr lang="en-US" smtClean="0"/>
              <a:t>September 5, 2017</a:t>
            </a:fld>
            <a:endParaRPr lang="en-US"/>
          </a:p>
        </p:txBody>
      </p:sp>
      <p:sp>
        <p:nvSpPr>
          <p:cNvPr id="6" name="Footer Placeholder 4"/>
          <p:cNvSpPr>
            <a:spLocks noGrp="1"/>
          </p:cNvSpPr>
          <p:nvPr>
            <p:ph type="ftr" sz="quarter" idx="16"/>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10" name="Slide Number Placeholder 5"/>
          <p:cNvSpPr>
            <a:spLocks noGrp="1"/>
          </p:cNvSpPr>
          <p:nvPr>
            <p:ph type="sldNum" sz="quarter" idx="17"/>
          </p:nvPr>
        </p:nvSpPr>
        <p:spPr/>
        <p:txBody>
          <a:bodyPr/>
          <a:lstStyle>
            <a:lvl1pPr>
              <a:defRPr/>
            </a:lvl1pPr>
          </a:lstStyle>
          <a:p>
            <a:pPr>
              <a:defRPr/>
            </a:pPr>
            <a:fld id="{2C3785B0-FE98-4A5B-9A50-1292CD97EBC4}"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3575050" y="1600200"/>
            <a:ext cx="5111750" cy="4480560"/>
          </a:xfrm>
        </p:spPr>
        <p:txBody>
          <a:bodyPr/>
          <a:lstStyle>
            <a:lvl1pPr>
              <a:defRPr sz="3200"/>
            </a:lvl1pPr>
            <a:lvl2pPr marL="788670" indent="-514350">
              <a:buFont typeface="+mj-lt"/>
              <a:buAutoNum type="alphaLcParenR"/>
              <a:defRPr sz="2800"/>
            </a:lvl2pPr>
            <a:lvl3pPr marL="1371600" indent="-457200">
              <a:buFont typeface="+mj-lt"/>
              <a:buAutoNum type="alphaLcParenR"/>
              <a:defRPr sz="2400"/>
            </a:lvl3pPr>
            <a:lvl4pPr marL="1828800" indent="-457200">
              <a:buFont typeface="+mj-lt"/>
              <a:buAutoNum type="alphaLcParenR"/>
              <a:defRPr sz="2000"/>
            </a:lvl4pPr>
            <a:lvl5pPr marL="2286000" indent="-457200">
              <a:buFont typeface="+mj-lt"/>
              <a:buAutoNum type="alphaLcParen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1600200"/>
            <a:ext cx="3008313" cy="448056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9" name="Title 1"/>
          <p:cNvSpPr>
            <a:spLocks noGrp="1"/>
          </p:cNvSpPr>
          <p:nvPr>
            <p:ph type="title"/>
          </p:nvPr>
        </p:nvSpPr>
        <p:spPr>
          <a:xfrm>
            <a:off x="457200" y="241326"/>
            <a:ext cx="8062912" cy="659535"/>
          </a:xfrm>
        </p:spPr>
        <p:txBody>
          <a:bodyPr/>
          <a:lstStyle/>
          <a:p>
            <a:r>
              <a:rPr lang="en-US" dirty="0"/>
              <a:t>Click to edit</a:t>
            </a:r>
          </a:p>
        </p:txBody>
      </p:sp>
      <p:sp>
        <p:nvSpPr>
          <p:cNvPr id="5" name="Date Placeholder 4"/>
          <p:cNvSpPr>
            <a:spLocks noGrp="1"/>
          </p:cNvSpPr>
          <p:nvPr>
            <p:ph type="dt" sz="half" idx="10"/>
          </p:nvPr>
        </p:nvSpPr>
        <p:spPr/>
        <p:txBody>
          <a:bodyPr/>
          <a:lstStyle>
            <a:lvl1pPr>
              <a:defRPr/>
            </a:lvl1pPr>
          </a:lstStyle>
          <a:p>
            <a:pPr>
              <a:defRPr/>
            </a:pPr>
            <a:fld id="{D205E5D8-ABC3-4C21-AFCC-0F0184E3F4CC}" type="datetime4">
              <a:rPr lang="en-US" smtClean="0"/>
              <a:t>September 5, 2017</a:t>
            </a:fld>
            <a:endParaRPr lang="en-US" dirty="0"/>
          </a:p>
        </p:txBody>
      </p:sp>
      <p:sp>
        <p:nvSpPr>
          <p:cNvPr id="6" name="Footer Placeholder 5"/>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7" name="Slide Number Placeholder 6"/>
          <p:cNvSpPr>
            <a:spLocks noGrp="1"/>
          </p:cNvSpPr>
          <p:nvPr>
            <p:ph type="sldNum" sz="quarter" idx="12"/>
          </p:nvPr>
        </p:nvSpPr>
        <p:spPr/>
        <p:txBody>
          <a:bodyPr/>
          <a:lstStyle>
            <a:lvl1pPr>
              <a:defRPr/>
            </a:lvl1pPr>
          </a:lstStyle>
          <a:p>
            <a:pPr>
              <a:defRPr/>
            </a:pPr>
            <a:fld id="{6158F162-EC8D-4B5B-975F-B8B0EEBB18C6}"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txBox="1">
            <a:spLocks/>
          </p:cNvSpPr>
          <p:nvPr userDrawn="1"/>
        </p:nvSpPr>
        <p:spPr>
          <a:xfrm>
            <a:off x="0" y="788988"/>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3500" dirty="0"/>
              <a:t>College Physics</a:t>
            </a:r>
          </a:p>
          <a:p>
            <a:pPr algn="ctr" fontAlgn="auto">
              <a:spcAft>
                <a:spcPts val="0"/>
              </a:spcAft>
              <a:defRPr/>
            </a:pPr>
            <a:endParaRPr lang="en-US" sz="1800" cap="none" dirty="0">
              <a:solidFill>
                <a:schemeClr val="accent3">
                  <a:lumMod val="20000"/>
                  <a:lumOff val="80000"/>
                </a:schemeClr>
              </a:solidFill>
              <a:latin typeface="+mn-lt"/>
            </a:endParaRPr>
          </a:p>
          <a:p>
            <a:pPr algn="ctr" fontAlgn="auto">
              <a:spcAft>
                <a:spcPts val="0"/>
              </a:spcAft>
              <a:defRPr/>
            </a:pPr>
            <a:r>
              <a:rPr lang="en-US" sz="2000" b="1" cap="none" dirty="0">
                <a:solidFill>
                  <a:srgbClr val="212F62"/>
                </a:solidFill>
                <a:latin typeface="+mn-lt"/>
              </a:rPr>
              <a:t>Chapter # Chapter Title</a:t>
            </a:r>
          </a:p>
          <a:p>
            <a:pPr algn="ctr" fontAlgn="auto">
              <a:spcAft>
                <a:spcPts val="0"/>
              </a:spcAft>
              <a:defRPr/>
            </a:pPr>
            <a:r>
              <a:rPr lang="en-US" sz="1600" cap="none" dirty="0">
                <a:solidFill>
                  <a:schemeClr val="tx1"/>
                </a:solidFill>
                <a:latin typeface="+mn-lt"/>
              </a:rPr>
              <a:t>PowerPoint Image Slideshow</a:t>
            </a:r>
          </a:p>
        </p:txBody>
      </p:sp>
      <p:pic>
        <p:nvPicPr>
          <p:cNvPr id="3" name="Picture 8" descr="medium_covers_Page_2.png"/>
          <p:cNvPicPr>
            <a:picLocks noChangeAspect="1"/>
          </p:cNvPicPr>
          <p:nvPr userDrawn="1"/>
        </p:nvPicPr>
        <p:blipFill>
          <a:blip r:embed="rId2" cstate="print">
            <a:extLst/>
          </a:blip>
          <a:stretch>
            <a:fillRect/>
          </a:stretch>
        </p:blipFill>
        <p:spPr>
          <a:xfrm>
            <a:off x="3562758" y="2517424"/>
            <a:ext cx="2010682" cy="2603836"/>
          </a:xfrm>
          <a:prstGeom prst="rect">
            <a:avLst/>
          </a:prstGeom>
          <a:effectLst>
            <a:reflection blurRad="6350" stA="52000" endA="300" endPos="35000" dir="5400000" sy="-100000" algn="bl" rotWithShape="0"/>
          </a:effectLst>
          <a:scene3d>
            <a:camera prst="obliqueTopLeft"/>
            <a:lightRig rig="threePt" dir="t"/>
          </a:scene3d>
        </p:spPr>
      </p:pic>
      <p:sp>
        <p:nvSpPr>
          <p:cNvPr id="4" name="Date Placeholder 3"/>
          <p:cNvSpPr>
            <a:spLocks noGrp="1"/>
          </p:cNvSpPr>
          <p:nvPr>
            <p:ph type="dt" sz="half" idx="10"/>
          </p:nvPr>
        </p:nvSpPr>
        <p:spPr/>
        <p:txBody>
          <a:bodyPr/>
          <a:lstStyle>
            <a:lvl1pPr>
              <a:defRPr/>
            </a:lvl1pPr>
          </a:lstStyle>
          <a:p>
            <a:pPr>
              <a:defRPr/>
            </a:pPr>
            <a:fld id="{D8B18334-80E9-4CC3-B67D-613D13CBA7FB}" type="datetime4">
              <a:rPr lang="en-US" smtClean="0"/>
              <a:t>September 5, 2017</a:t>
            </a:fld>
            <a:endParaRPr lang="en-US" dirty="0"/>
          </a:p>
        </p:txBody>
      </p:sp>
      <p:sp>
        <p:nvSpPr>
          <p:cNvPr id="5" name="Footer Placeholder 4"/>
          <p:cNvSpPr>
            <a:spLocks noGrp="1"/>
          </p:cNvSpPr>
          <p:nvPr>
            <p:ph type="ftr" sz="quarter" idx="11"/>
          </p:nvPr>
        </p:nvSpPr>
        <p:spPr/>
        <p:txBody>
          <a:bodyPr/>
          <a:lstStyle>
            <a:lvl1pPr>
              <a:defRPr/>
            </a:lvl1p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6" cstate="print"/>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152400"/>
            <a:ext cx="5791200" cy="1371600"/>
          </a:xfrm>
          <a:prstGeom prst="rect">
            <a:avLst/>
          </a:prstGeom>
        </p:spPr>
        <p:txBody>
          <a:bodyPr vert="horz" lIns="91440" tIns="45720" rIns="91440" bIns="45720" rtlCol="0" anchor="b">
            <a:normAutofit/>
          </a:bodyPr>
          <a:lstStyle/>
          <a:p>
            <a:r>
              <a:rPr lang="en-US" dirty="0"/>
              <a:t>Click to edit Master title style</a:t>
            </a:r>
          </a:p>
        </p:txBody>
      </p:sp>
      <p:sp>
        <p:nvSpPr>
          <p:cNvPr id="1027" name="Text Placeholder 2"/>
          <p:cNvSpPr>
            <a:spLocks noGrp="1"/>
          </p:cNvSpPr>
          <p:nvPr>
            <p:ph type="body" idx="1"/>
          </p:nvPr>
        </p:nvSpPr>
        <p:spPr bwMode="auto">
          <a:xfrm>
            <a:off x="457200" y="1752600"/>
            <a:ext cx="7620000" cy="4373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172200"/>
            <a:ext cx="3429000" cy="304800"/>
          </a:xfrm>
          <a:prstGeom prst="rect">
            <a:avLst/>
          </a:prstGeom>
        </p:spPr>
        <p:txBody>
          <a:bodyPr vert="horz" lIns="91440" tIns="45720" rIns="91440" bIns="0" rtlCol="0" anchor="b"/>
          <a:lstStyle>
            <a:lvl1pPr algn="l" fontAlgn="auto">
              <a:spcBef>
                <a:spcPts val="0"/>
              </a:spcBef>
              <a:spcAft>
                <a:spcPts val="0"/>
              </a:spcAft>
              <a:defRPr sz="1000" smtClean="0">
                <a:solidFill>
                  <a:schemeClr val="tx1"/>
                </a:solidFill>
                <a:latin typeface="+mn-lt"/>
              </a:defRPr>
            </a:lvl1pPr>
          </a:lstStyle>
          <a:p>
            <a:pPr>
              <a:defRPr/>
            </a:pPr>
            <a:fld id="{A7425542-398D-4A09-B3B5-B149B95DAD9B}" type="datetime4">
              <a:rPr lang="en-US" smtClean="0"/>
              <a:t>September 5, 2017</a:t>
            </a:fld>
            <a:endParaRPr lang="en-US" dirty="0"/>
          </a:p>
        </p:txBody>
      </p:sp>
      <p:sp>
        <p:nvSpPr>
          <p:cNvPr id="5" name="Footer Placeholder 4"/>
          <p:cNvSpPr>
            <a:spLocks noGrp="1"/>
          </p:cNvSpPr>
          <p:nvPr>
            <p:ph type="ftr" sz="quarter" idx="3"/>
          </p:nvPr>
        </p:nvSpPr>
        <p:spPr>
          <a:xfrm>
            <a:off x="457199" y="6492875"/>
            <a:ext cx="7722973" cy="284163"/>
          </a:xfrm>
          <a:prstGeom prst="rect">
            <a:avLst/>
          </a:prstGeom>
        </p:spPr>
        <p:txBody>
          <a:bodyPr vert="horz" lIns="91440" tIns="45720" rIns="91440" bIns="45720" rtlCol="0" anchor="t"/>
          <a:lstStyle>
            <a:lvl1pPr algn="l" fontAlgn="auto">
              <a:spcBef>
                <a:spcPts val="0"/>
              </a:spcBef>
              <a:spcAft>
                <a:spcPts val="0"/>
              </a:spcAft>
              <a:defRPr sz="800" dirty="0">
                <a:solidFill>
                  <a:schemeClr val="tx1"/>
                </a:solidFill>
                <a:latin typeface="+mn-lt"/>
              </a:defRPr>
            </a:lvl1p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 </a:t>
            </a:r>
            <a:endParaRPr lang="en-US" dirty="0"/>
          </a:p>
        </p:txBody>
      </p:sp>
      <p:sp>
        <p:nvSpPr>
          <p:cNvPr id="6" name="Slide Number Placeholder 5"/>
          <p:cNvSpPr>
            <a:spLocks noGrp="1"/>
          </p:cNvSpPr>
          <p:nvPr>
            <p:ph type="sldNum" sz="quarter" idx="4"/>
          </p:nvPr>
        </p:nvSpPr>
        <p:spPr>
          <a:xfrm rot="16200000">
            <a:off x="8044657" y="683419"/>
            <a:ext cx="1316037" cy="365125"/>
          </a:xfrm>
          <a:prstGeom prst="rect">
            <a:avLst/>
          </a:prstGeom>
        </p:spPr>
        <p:txBody>
          <a:bodyPr vert="horz" lIns="91440" tIns="45720" rIns="91440" bIns="45720" rtlCol="0" anchor="ctr"/>
          <a:lstStyle>
            <a:lvl1pPr algn="r" fontAlgn="auto">
              <a:spcBef>
                <a:spcPts val="0"/>
              </a:spcBef>
              <a:spcAft>
                <a:spcPts val="0"/>
              </a:spcAft>
              <a:defRPr sz="2400" b="1" smtClean="0">
                <a:solidFill>
                  <a:srgbClr val="FFFFFF"/>
                </a:solidFill>
                <a:latin typeface="+mn-lt"/>
              </a:defRPr>
            </a:lvl1pPr>
          </a:lstStyle>
          <a:p>
            <a:pPr>
              <a:defRPr/>
            </a:pPr>
            <a:fld id="{C56169A9-3380-4EA0-9DA0-2D35F2C8DA18}" type="slidenum">
              <a:rPr lang="en-US"/>
              <a:pPr>
                <a:defRPr/>
              </a:pPr>
              <a:t>‹#›</a:t>
            </a:fld>
            <a:endParaRPr lang="en-US" dirty="0"/>
          </a:p>
        </p:txBody>
      </p:sp>
    </p:spTree>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Lst>
  <p:hf sldNum="0" hdr="0" dt="0"/>
  <p:txStyles>
    <p:titleStyle>
      <a:lvl1pPr algn="l" rtl="0" fontAlgn="base">
        <a:spcBef>
          <a:spcPct val="0"/>
        </a:spcBef>
        <a:spcAft>
          <a:spcPct val="0"/>
        </a:spcAft>
        <a:defRPr sz="2400" kern="1200" cap="all" spc="-60">
          <a:solidFill>
            <a:srgbClr val="6CB255"/>
          </a:solidFill>
          <a:latin typeface="+mj-lt"/>
          <a:ea typeface="+mj-ea"/>
          <a:cs typeface="+mj-cs"/>
        </a:defRPr>
      </a:lvl1pPr>
      <a:lvl2pPr algn="l" rtl="0" fontAlgn="base">
        <a:spcBef>
          <a:spcPct val="0"/>
        </a:spcBef>
        <a:spcAft>
          <a:spcPct val="0"/>
        </a:spcAft>
        <a:defRPr sz="2400">
          <a:solidFill>
            <a:srgbClr val="6CB255"/>
          </a:solidFill>
          <a:latin typeface="Arial Black" pitchFamily="34" charset="0"/>
        </a:defRPr>
      </a:lvl2pPr>
      <a:lvl3pPr algn="l" rtl="0" fontAlgn="base">
        <a:spcBef>
          <a:spcPct val="0"/>
        </a:spcBef>
        <a:spcAft>
          <a:spcPct val="0"/>
        </a:spcAft>
        <a:defRPr sz="2400">
          <a:solidFill>
            <a:srgbClr val="6CB255"/>
          </a:solidFill>
          <a:latin typeface="Arial Black" pitchFamily="34" charset="0"/>
        </a:defRPr>
      </a:lvl3pPr>
      <a:lvl4pPr algn="l" rtl="0" fontAlgn="base">
        <a:spcBef>
          <a:spcPct val="0"/>
        </a:spcBef>
        <a:spcAft>
          <a:spcPct val="0"/>
        </a:spcAft>
        <a:defRPr sz="2400">
          <a:solidFill>
            <a:srgbClr val="6CB255"/>
          </a:solidFill>
          <a:latin typeface="Arial Black" pitchFamily="34" charset="0"/>
        </a:defRPr>
      </a:lvl4pPr>
      <a:lvl5pPr algn="l" rtl="0" fontAlgn="base">
        <a:spcBef>
          <a:spcPct val="0"/>
        </a:spcBef>
        <a:spcAft>
          <a:spcPct val="0"/>
        </a:spcAft>
        <a:defRPr sz="2400">
          <a:solidFill>
            <a:srgbClr val="6CB255"/>
          </a:solidFill>
          <a:latin typeface="Arial Black" pitchFamily="34" charset="0"/>
        </a:defRPr>
      </a:lvl5pPr>
      <a:lvl6pPr marL="457200" algn="l" rtl="0" fontAlgn="base">
        <a:spcBef>
          <a:spcPct val="0"/>
        </a:spcBef>
        <a:spcAft>
          <a:spcPct val="0"/>
        </a:spcAft>
        <a:defRPr sz="2400">
          <a:solidFill>
            <a:srgbClr val="6CB255"/>
          </a:solidFill>
          <a:latin typeface="Arial Black" pitchFamily="34" charset="0"/>
        </a:defRPr>
      </a:lvl6pPr>
      <a:lvl7pPr marL="914400" algn="l" rtl="0" fontAlgn="base">
        <a:spcBef>
          <a:spcPct val="0"/>
        </a:spcBef>
        <a:spcAft>
          <a:spcPct val="0"/>
        </a:spcAft>
        <a:defRPr sz="2400">
          <a:solidFill>
            <a:srgbClr val="6CB255"/>
          </a:solidFill>
          <a:latin typeface="Arial Black" pitchFamily="34" charset="0"/>
        </a:defRPr>
      </a:lvl7pPr>
      <a:lvl8pPr marL="1371600" algn="l" rtl="0" fontAlgn="base">
        <a:spcBef>
          <a:spcPct val="0"/>
        </a:spcBef>
        <a:spcAft>
          <a:spcPct val="0"/>
        </a:spcAft>
        <a:defRPr sz="2400">
          <a:solidFill>
            <a:srgbClr val="6CB255"/>
          </a:solidFill>
          <a:latin typeface="Arial Black" pitchFamily="34" charset="0"/>
        </a:defRPr>
      </a:lvl8pPr>
      <a:lvl9pPr marL="1828800" algn="l" rtl="0" fontAlgn="base">
        <a:spcBef>
          <a:spcPct val="0"/>
        </a:spcBef>
        <a:spcAft>
          <a:spcPct val="0"/>
        </a:spcAft>
        <a:defRPr sz="2400">
          <a:solidFill>
            <a:srgbClr val="6CB255"/>
          </a:solidFill>
          <a:latin typeface="Arial Black" pitchFamily="34" charset="0"/>
        </a:defRPr>
      </a:lvl9pPr>
    </p:titleStyle>
    <p:bodyStyle>
      <a:lvl1pPr algn="l" rtl="0" fontAlgn="base">
        <a:spcBef>
          <a:spcPct val="20000"/>
        </a:spcBef>
        <a:spcAft>
          <a:spcPts val="600"/>
        </a:spcAft>
        <a:buClr>
          <a:srgbClr val="6CB255"/>
        </a:buClr>
        <a:buFont typeface="Arial" charset="0"/>
        <a:defRPr sz="2000" kern="1200">
          <a:solidFill>
            <a:schemeClr val="tx1"/>
          </a:solidFill>
          <a:latin typeface="+mn-lt"/>
          <a:ea typeface="+mn-ea"/>
          <a:cs typeface="+mn-cs"/>
        </a:defRPr>
      </a:lvl1pPr>
      <a:lvl2pPr marL="457200" indent="-182563" algn="l" rtl="0" fontAlgn="base">
        <a:spcBef>
          <a:spcPct val="20000"/>
        </a:spcBef>
        <a:spcAft>
          <a:spcPct val="0"/>
        </a:spcAft>
        <a:buClr>
          <a:srgbClr val="6CB255"/>
        </a:buClr>
        <a:buFont typeface="Arial" charset="0"/>
        <a:buChar char="•"/>
        <a:defRPr sz="2000" kern="1200">
          <a:solidFill>
            <a:srgbClr val="000000"/>
          </a:solidFill>
          <a:latin typeface="+mn-lt"/>
          <a:ea typeface="+mn-ea"/>
          <a:cs typeface="+mn-cs"/>
        </a:defRPr>
      </a:lvl2pPr>
      <a:lvl3pPr marL="11430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3pPr>
      <a:lvl4pPr marL="16002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4pPr>
      <a:lvl5pPr marL="2057400" indent="-228600" algn="l" rtl="0" fontAlgn="base">
        <a:spcBef>
          <a:spcPct val="20000"/>
        </a:spcBef>
        <a:spcAft>
          <a:spcPct val="0"/>
        </a:spcAft>
        <a:buClr>
          <a:srgbClr val="6CB255"/>
        </a:buClr>
        <a:buFont typeface="Arial" charset="0"/>
        <a:buChar char="•"/>
        <a:defRPr kern="1200">
          <a:solidFill>
            <a:srgbClr val="000000"/>
          </a:solidFill>
          <a:latin typeface="+mn-lt"/>
          <a:ea typeface="+mn-ea"/>
          <a:cs typeface="+mn-cs"/>
        </a:defRPr>
      </a:lvl5pPr>
      <a:lvl6pPr marL="25146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ct val="20000"/>
        </a:spcBef>
        <a:buClr>
          <a:schemeClr val="tx2"/>
        </a:buClr>
        <a:buFont typeface="Arial"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0.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6" name="OpenStaxLogo" descr="openstax college logo"/>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610087" y="5767065"/>
            <a:ext cx="1226434" cy="833592"/>
          </a:xfrm>
          <a:prstGeom prst="rect">
            <a:avLst/>
          </a:prstGeom>
        </p:spPr>
      </p:pic>
      <p:pic>
        <p:nvPicPr>
          <p:cNvPr id="4" name="Figure" descr="Sociology"/>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2758" y="2518312"/>
            <a:ext cx="2010682" cy="2602059"/>
          </a:xfrm>
          <a:prstGeom prst="rect">
            <a:avLst/>
          </a:prstGeom>
          <a:effectLst>
            <a:reflection blurRad="6350" stA="52000" endA="300" endPos="35000" dir="5400000" sy="-100000" algn="bl" rotWithShape="0"/>
          </a:effectLst>
          <a:scene3d>
            <a:camera prst="obliqueTopLeft"/>
            <a:lightRig rig="threePt" dir="t"/>
          </a:scene3d>
        </p:spPr>
      </p:pic>
      <p:sp>
        <p:nvSpPr>
          <p:cNvPr id="5" name="Chapter Title"/>
          <p:cNvSpPr txBox="1">
            <a:spLocks/>
          </p:cNvSpPr>
          <p:nvPr/>
        </p:nvSpPr>
        <p:spPr>
          <a:xfrm>
            <a:off x="0" y="1618329"/>
            <a:ext cx="9144000" cy="709612"/>
          </a:xfrm>
          <a:prstGeom prst="rect">
            <a:avLst/>
          </a:prstGeom>
        </p:spPr>
        <p:txBody>
          <a:bodyPr/>
          <a:lstStyle>
            <a:lvl1pPr algn="l" defTabSz="914400" rtl="0" eaLnBrk="1" latinLnBrk="0" hangingPunct="1">
              <a:spcBef>
                <a:spcPct val="0"/>
              </a:spcBef>
              <a:buNone/>
              <a:defRPr sz="3600" kern="1200" cap="all" spc="-60" baseline="0">
                <a:solidFill>
                  <a:srgbClr val="6CB255"/>
                </a:solidFill>
                <a:latin typeface="+mj-lt"/>
                <a:ea typeface="+mj-ea"/>
                <a:cs typeface="+mj-cs"/>
              </a:defRPr>
            </a:lvl1pPr>
          </a:lstStyle>
          <a:p>
            <a:pPr algn="ctr" fontAlgn="auto">
              <a:spcAft>
                <a:spcPts val="0"/>
              </a:spcAft>
              <a:defRPr/>
            </a:pPr>
            <a:r>
              <a:rPr lang="en-US" sz="2000" b="1" cap="none" dirty="0">
                <a:solidFill>
                  <a:srgbClr val="212F62"/>
                </a:solidFill>
                <a:latin typeface="+mn-lt"/>
              </a:rPr>
              <a:t>Chapter 2 SOCIOLOGICAL RESEARCH</a:t>
            </a:r>
          </a:p>
          <a:p>
            <a:pPr algn="ctr" fontAlgn="auto">
              <a:spcAft>
                <a:spcPts val="0"/>
              </a:spcAft>
              <a:defRPr/>
            </a:pPr>
            <a:r>
              <a:rPr lang="en-US" sz="1600" cap="none" dirty="0">
                <a:solidFill>
                  <a:schemeClr val="tx1"/>
                </a:solidFill>
                <a:latin typeface="+mn-lt"/>
              </a:rPr>
              <a:t>PowerPoint Image Slideshow</a:t>
            </a:r>
          </a:p>
        </p:txBody>
      </p:sp>
      <p:sp>
        <p:nvSpPr>
          <p:cNvPr id="2" name="Title">
            <a:extLst>
              <a:ext uri="{FF2B5EF4-FFF2-40B4-BE49-F238E27FC236}">
                <a16:creationId xmlns:a16="http://schemas.microsoft.com/office/drawing/2014/main" xmlns="" id="{01070069-0673-4A08-B54C-5B7C5006FFB4}"/>
              </a:ext>
            </a:extLst>
          </p:cNvPr>
          <p:cNvSpPr>
            <a:spLocks noGrp="1"/>
          </p:cNvSpPr>
          <p:nvPr>
            <p:ph type="title" idx="4294967295"/>
          </p:nvPr>
        </p:nvSpPr>
        <p:spPr>
          <a:xfrm>
            <a:off x="0" y="703926"/>
            <a:ext cx="9144000" cy="735012"/>
          </a:xfrm>
        </p:spPr>
        <p:txBody>
          <a:bodyPr>
            <a:normAutofit/>
          </a:bodyPr>
          <a:lstStyle/>
          <a:p>
            <a:pPr algn="ctr"/>
            <a:r>
              <a:rPr lang="en-US" sz="3600" dirty="0"/>
              <a:t>INTRODUCTION TO SOCIOLOGY</a:t>
            </a:r>
            <a:r>
              <a:rPr lang="en-US" sz="3600" baseline="0" dirty="0"/>
              <a:t> </a:t>
            </a:r>
            <a:r>
              <a:rPr lang="en-US" sz="3600" baseline="0" dirty="0" err="1"/>
              <a:t>2E</a:t>
            </a:r>
            <a:endParaRPr lang="en-US" sz="36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E0846EB9-3B3A-4D94-89E3-ED7B081FFD57}"/>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 classroom in Muncie, Indiana, in 1917, five years before John and Helen Lynd began researching this “typical” U.S. community. (Photo courtesy of Don O’Brien/</a:t>
            </a:r>
            <a:r>
              <a:rPr lang="en-US" sz="1600" dirty="0" err="1"/>
              <a:t>flickr</a:t>
            </a:r>
            <a:r>
              <a:rPr lang="en-US" sz="1600" dirty="0"/>
              <a:t>)</a:t>
            </a:r>
          </a:p>
        </p:txBody>
      </p:sp>
      <p:pic>
        <p:nvPicPr>
          <p:cNvPr id="2" name="Figure" descr="Early 20th century black and white photo showing female students at their desks."/>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rcRect t="14647" b="14647"/>
          <a:stretch>
            <a:fillRect/>
          </a:stretch>
        </p:blipFill>
        <p:spPr>
          <a:xfrm>
            <a:off x="457200" y="1122363"/>
            <a:ext cx="8062913"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2.9</a:t>
            </a:r>
          </a:p>
        </p:txBody>
      </p:sp>
    </p:spTree>
    <p:extLst>
      <p:ext uri="{BB962C8B-B14F-4D97-AF65-F5344CB8AC3E}">
        <p14:creationId xmlns:p14="http://schemas.microsoft.com/office/powerpoint/2010/main" val="41390201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7BE8D7CB-4937-4C38-98D4-28282BBBB44D}"/>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Sociologist Frances </a:t>
            </a:r>
            <a:r>
              <a:rPr lang="en-US" sz="1600" dirty="0" err="1"/>
              <a:t>Heussenstamm</a:t>
            </a:r>
            <a:r>
              <a:rPr lang="en-US" sz="1600" dirty="0"/>
              <a:t> conducted an experiment to explore the correlation between traffic stops and race-based bumper stickers. This issue of racial profiling remains a hot-button topic today. (Photo courtesy of </a:t>
            </a:r>
            <a:r>
              <a:rPr lang="en-US" sz="1600" dirty="0" err="1"/>
              <a:t>dwightsghost</a:t>
            </a:r>
            <a:r>
              <a:rPr lang="en-US" sz="1600" dirty="0"/>
              <a:t>/</a:t>
            </a:r>
            <a:r>
              <a:rPr lang="en-US" sz="1600" dirty="0" err="1"/>
              <a:t>flickr</a:t>
            </a:r>
            <a:r>
              <a:rPr lang="en-US" sz="1600" dirty="0"/>
              <a:t>)</a:t>
            </a:r>
          </a:p>
        </p:txBody>
      </p:sp>
      <p:pic>
        <p:nvPicPr>
          <p:cNvPr id="2" name="Figure" descr="The image shows a state police car that has pulled over another car near a highway exit."/>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868569" y="1122363"/>
            <a:ext cx="5240175"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2.10</a:t>
            </a:r>
          </a:p>
        </p:txBody>
      </p:sp>
    </p:spTree>
    <p:extLst>
      <p:ext uri="{BB962C8B-B14F-4D97-AF65-F5344CB8AC3E}">
        <p14:creationId xmlns:p14="http://schemas.microsoft.com/office/powerpoint/2010/main" val="41390201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B9825CA7-4CEB-469A-BB50-19B0A9CF9FDB}"/>
              </a:ext>
            </a:extLst>
          </p:cNvPr>
          <p:cNvSpPr>
            <a:spLocks noGrp="1"/>
          </p:cNvSpPr>
          <p:nvPr>
            <p:ph type="ftr" sz="quarter" idx="16"/>
          </p:nvPr>
        </p:nvSpPr>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Many believe that crime rates go up during the full moon, but scientific research does not support this conclusion. (Photo courtesy of </a:t>
            </a:r>
            <a:r>
              <a:rPr lang="en-US" sz="1600" dirty="0" err="1"/>
              <a:t>Jubula</a:t>
            </a:r>
            <a:r>
              <a:rPr lang="en-US" sz="1600" dirty="0"/>
              <a:t> 2/</a:t>
            </a:r>
            <a:r>
              <a:rPr lang="en-US" sz="1600" dirty="0" err="1"/>
              <a:t>flickr</a:t>
            </a:r>
            <a:r>
              <a:rPr lang="en-US" sz="1600" dirty="0"/>
              <a:t>)</a:t>
            </a:r>
            <a:endParaRPr lang="en-US" sz="1500" dirty="0"/>
          </a:p>
        </p:txBody>
      </p:sp>
      <p:pic>
        <p:nvPicPr>
          <p:cNvPr id="4" name="Figure" descr="A panorama of New York Harbor at dusk with a full moon in the sky"/>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3062" r="-33062"/>
          <a:stretch>
            <a:fillRect/>
          </a:stretch>
        </p:blipFill>
        <p:spPr>
          <a:xfrm>
            <a:off x="457200" y="1122363"/>
            <a:ext cx="8062913"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2.1</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A1863CF2-3C37-47E6-A4D4-2DCE741ED180}"/>
              </a:ext>
            </a:extLst>
          </p:cNvPr>
          <p:cNvSpPr>
            <a:spLocks noGrp="1"/>
          </p:cNvSpPr>
          <p:nvPr>
            <p:ph type="ftr" sz="quarter" idx="16"/>
          </p:nvPr>
        </p:nvSpPr>
        <p:spPr>
          <a:xfrm>
            <a:off x="457199" y="6492875"/>
            <a:ext cx="7722973" cy="284163"/>
          </a:xfrm>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chemeClr val="tx1"/>
                </a:solidFill>
              </a:rPr>
              <a:t>The scientific method is an essential tool in research.</a:t>
            </a:r>
          </a:p>
        </p:txBody>
      </p:sp>
      <p:pic>
        <p:nvPicPr>
          <p:cNvPr id="2" name="Figure" descr="The figure shows a flowchart that states the scientific method. One: Ask a Question. Two: Research Existing Sources. Three: Formulate a Hypothesis. Four: Design and Conduct a Study. Five: Draw Conclusions. Six: Report Results."/>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517384" y="1108075"/>
            <a:ext cx="3911882" cy="5256213"/>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2.2</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29016E0F-2A0E-4538-A190-AF7FDC3AA194}"/>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Questionnaires are a common research method; the U.S. Census is a well-known example. (Photo courtesy of Kathryn Decker/</a:t>
            </a:r>
            <a:r>
              <a:rPr lang="en-US" sz="1600" dirty="0" err="1"/>
              <a:t>flickr</a:t>
            </a:r>
            <a:r>
              <a:rPr lang="en-US" sz="1600" dirty="0"/>
              <a:t>)</a:t>
            </a:r>
          </a:p>
        </p:txBody>
      </p:sp>
      <p:pic>
        <p:nvPicPr>
          <p:cNvPr id="4" name="Figure" descr="A photo of a person's hand filling in a survey check box labeled 'No' with a pen."/>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31157" r="-31157"/>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2.3</a:t>
            </a:r>
          </a:p>
        </p:txBody>
      </p:sp>
    </p:spTree>
    <p:extLst>
      <p:ext uri="{BB962C8B-B14F-4D97-AF65-F5344CB8AC3E}">
        <p14:creationId xmlns:p14="http://schemas.microsoft.com/office/powerpoint/2010/main" val="283769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sclaimer">
            <a:extLst>
              <a:ext uri="{FF2B5EF4-FFF2-40B4-BE49-F238E27FC236}">
                <a16:creationId xmlns:a16="http://schemas.microsoft.com/office/drawing/2014/main" xmlns="" id="{9E6B1815-917B-40D5-9AE1-9FD4C404669F}"/>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American Idol uses a real-time survey system—with numbers—that allows members in the audience to vote on contestants. (Photo courtesy of Sam </a:t>
            </a:r>
            <a:r>
              <a:rPr lang="en-US" sz="1600" dirty="0" err="1"/>
              <a:t>Howzit</a:t>
            </a:r>
            <a:r>
              <a:rPr lang="en-US" sz="1600" dirty="0"/>
              <a:t>/</a:t>
            </a:r>
            <a:r>
              <a:rPr lang="en-US" sz="1600" dirty="0" err="1"/>
              <a:t>flickr</a:t>
            </a:r>
            <a:r>
              <a:rPr lang="en-US" sz="1600" dirty="0"/>
              <a:t>)</a:t>
            </a:r>
          </a:p>
        </p:txBody>
      </p:sp>
      <p:pic>
        <p:nvPicPr>
          <p:cNvPr id="4" name="Figure" descr="An American Idol audience member voting for a contestant using an electronic response system that uses numbers as answers"/>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6695" r="-26695"/>
          <a:stretch>
            <a:fillRect/>
          </a:stretch>
        </p:blipFill>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2.4</a:t>
            </a:r>
          </a:p>
        </p:txBody>
      </p:sp>
    </p:spTree>
    <p:extLst>
      <p:ext uri="{BB962C8B-B14F-4D97-AF65-F5344CB8AC3E}">
        <p14:creationId xmlns:p14="http://schemas.microsoft.com/office/powerpoint/2010/main" val="312247578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Disclaimer">
            <a:extLst>
              <a:ext uri="{FF2B5EF4-FFF2-40B4-BE49-F238E27FC236}">
                <a16:creationId xmlns:a16="http://schemas.microsoft.com/office/drawing/2014/main" xmlns="" id="{19EEAF54-14CF-4CB5-B3BD-308205D682F9}"/>
              </a:ext>
            </a:extLst>
          </p:cNvPr>
          <p:cNvSpPr>
            <a:spLocks noGrp="1"/>
          </p:cNvSpPr>
          <p:nvPr>
            <p:ph type="ftr" sz="quarter" idx="16"/>
          </p:nvPr>
        </p:nvSpPr>
        <p:spPr>
          <a:xfrm>
            <a:off x="457199" y="6492875"/>
            <a:ext cx="7722973" cy="284163"/>
          </a:xfrm>
        </p:spPr>
        <p:txBody>
          <a:bodyPr/>
          <a:lstStyle/>
          <a:p>
            <a:pPr>
              <a:defRPr/>
            </a:pPr>
            <a:r>
              <a:rPr lang="en-US" dirty="0"/>
              <a:t>This </a:t>
            </a:r>
            <a:r>
              <a:rPr lang="en-US" dirty="0" err="1"/>
              <a:t>OpenStax</a:t>
            </a:r>
            <a:r>
              <a:rPr lang="en-US" dirty="0"/>
              <a:t> ancillary resource is © Rice University under a CC-BY 4.0 International license; it may be reproduced or modified but must be attributed to </a:t>
            </a:r>
            <a:r>
              <a:rPr lang="en-US" dirty="0" err="1"/>
              <a:t>OpenStax</a:t>
            </a:r>
            <a:r>
              <a:rPr lang="en-US" dirty="0"/>
              <a:t>, Rice University and any changes must be noted. Any images credited to other sources are similarly available for reproduction, but must be attributed to their sources.</a:t>
            </a:r>
          </a:p>
          <a:p>
            <a:pPr>
              <a:defRPr/>
            </a:pPr>
            <a:endParaRPr lang="en-US" dirty="0"/>
          </a:p>
        </p:txBody>
      </p:sp>
      <p:sp>
        <p:nvSpPr>
          <p:cNvPr id="8195" name="Figure Legend"/>
          <p:cNvSpPr>
            <a:spLocks noGrp="1"/>
          </p:cNvSpPr>
          <p:nvPr>
            <p:ph type="body" sz="quarter" idx="14"/>
          </p:nvPr>
        </p:nvSpPr>
        <p:spPr>
          <a:xfrm>
            <a:off x="4606925" y="1108075"/>
            <a:ext cx="3913188" cy="5256213"/>
          </a:xfrm>
        </p:spPr>
        <p:txBody>
          <a:bodyPr/>
          <a:lstStyle/>
          <a:p>
            <a:r>
              <a:rPr lang="en-US" sz="1600" dirty="0">
                <a:solidFill>
                  <a:schemeClr val="tx1"/>
                </a:solidFill>
              </a:rPr>
              <a:t>Sociological researchers travel across countries and cultures to interact with and observe subjects in their natural environments. (Photo courtesy of IMLS Digital Collections and Content/</a:t>
            </a:r>
            <a:r>
              <a:rPr lang="en-US" sz="1600" dirty="0" err="1">
                <a:solidFill>
                  <a:schemeClr val="tx1"/>
                </a:solidFill>
              </a:rPr>
              <a:t>flickr</a:t>
            </a:r>
            <a:r>
              <a:rPr lang="en-US" sz="1600" dirty="0">
                <a:solidFill>
                  <a:schemeClr val="tx1"/>
                </a:solidFill>
              </a:rPr>
              <a:t> and Olympic National Park)</a:t>
            </a:r>
          </a:p>
        </p:txBody>
      </p:sp>
      <p:pic>
        <p:nvPicPr>
          <p:cNvPr id="2" name="Figure" descr="A man is shown taking notes outside a tent in the mountains."/>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808858" y="1108075"/>
            <a:ext cx="3328934" cy="5256213"/>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2.5</a:t>
            </a:r>
          </a:p>
        </p:txBody>
      </p:sp>
    </p:spTree>
    <p:extLst>
      <p:ext uri="{BB962C8B-B14F-4D97-AF65-F5344CB8AC3E}">
        <p14:creationId xmlns:p14="http://schemas.microsoft.com/office/powerpoint/2010/main" val="212789395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363A86C4-4C40-47B0-A325-A1042622B570}"/>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Business suits for the day job are replaced by leis and T-shirts for a Jimmy Buffett concert. (Photo courtesy of Sam </a:t>
            </a:r>
            <a:r>
              <a:rPr lang="en-US" sz="1600" dirty="0" err="1"/>
              <a:t>Howzitt</a:t>
            </a:r>
            <a:r>
              <a:rPr lang="en-US" sz="1600" dirty="0"/>
              <a:t>/</a:t>
            </a:r>
            <a:r>
              <a:rPr lang="en-US" sz="1600" dirty="0" err="1"/>
              <a:t>flickr</a:t>
            </a:r>
            <a:r>
              <a:rPr lang="en-US" sz="1600" dirty="0"/>
              <a:t>)</a:t>
            </a:r>
          </a:p>
        </p:txBody>
      </p:sp>
      <p:pic>
        <p:nvPicPr>
          <p:cNvPr id="2" name="Figure" descr="Several people in colorful T-shirts and leis are shown talking and drinking in an outdoor tiki bar setting."/>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1864641" y="1122363"/>
            <a:ext cx="5248031"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2.6 </a:t>
            </a:r>
          </a:p>
        </p:txBody>
      </p:sp>
    </p:spTree>
    <p:extLst>
      <p:ext uri="{BB962C8B-B14F-4D97-AF65-F5344CB8AC3E}">
        <p14:creationId xmlns:p14="http://schemas.microsoft.com/office/powerpoint/2010/main" val="2871388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23B05BDA-2A90-471C-B827-63862E09488E}"/>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Is she a working waitress or a sociologist conducting a study using participant observation? (Photo courtesy of </a:t>
            </a:r>
            <a:r>
              <a:rPr lang="en-US" sz="1600" dirty="0" err="1"/>
              <a:t>zoetnet</a:t>
            </a:r>
            <a:r>
              <a:rPr lang="en-US" sz="1600" dirty="0"/>
              <a:t>/</a:t>
            </a:r>
            <a:r>
              <a:rPr lang="en-US" sz="1600" dirty="0" err="1"/>
              <a:t>flickr</a:t>
            </a:r>
            <a:r>
              <a:rPr lang="en-US" sz="1600" dirty="0"/>
              <a:t>)</a:t>
            </a:r>
          </a:p>
        </p:txBody>
      </p:sp>
      <p:pic>
        <p:nvPicPr>
          <p:cNvPr id="2" name="Figure" descr="Waitress serves customers in an outdoor café."/>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097648" y="1122363"/>
            <a:ext cx="4782017"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2.7</a:t>
            </a:r>
          </a:p>
        </p:txBody>
      </p:sp>
    </p:spTree>
    <p:extLst>
      <p:ext uri="{BB962C8B-B14F-4D97-AF65-F5344CB8AC3E}">
        <p14:creationId xmlns:p14="http://schemas.microsoft.com/office/powerpoint/2010/main" val="28713884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sclaimer">
            <a:extLst>
              <a:ext uri="{FF2B5EF4-FFF2-40B4-BE49-F238E27FC236}">
                <a16:creationId xmlns:a16="http://schemas.microsoft.com/office/drawing/2014/main" xmlns="" id="{FEA6A186-3611-4AC8-A639-E21EAEF187AD}"/>
              </a:ext>
            </a:extLst>
          </p:cNvPr>
          <p:cNvSpPr>
            <a:spLocks noGrp="1"/>
          </p:cNvSpPr>
          <p:nvPr>
            <p:ph type="ftr" sz="quarter" idx="16"/>
          </p:nvPr>
        </p:nvSpPr>
        <p:spPr/>
        <p:txBody>
          <a:bodyPr/>
          <a:lstStyle/>
          <a:p>
            <a:pPr>
              <a:defRPr/>
            </a:pPr>
            <a:r>
              <a:rPr lang="en-US"/>
              <a:t>This OpenStax ancillary resource is © Rice University under a CC-BY 4.0 International license; it may be reproduced or modified but must be attributed to OpenStax, Rice University and any changes must be noted. Any images credited to other sources are similarly available for reproduction, but must be attributed to their sources.</a:t>
            </a:r>
          </a:p>
          <a:p>
            <a:pPr>
              <a:defRPr/>
            </a:pPr>
            <a:endParaRPr lang="en-US" dirty="0"/>
          </a:p>
        </p:txBody>
      </p:sp>
      <p:sp>
        <p:nvSpPr>
          <p:cNvPr id="9219" name="Figure Legend"/>
          <p:cNvSpPr>
            <a:spLocks noGrp="1"/>
          </p:cNvSpPr>
          <p:nvPr>
            <p:ph type="body" sz="quarter" idx="14"/>
          </p:nvPr>
        </p:nvSpPr>
        <p:spPr>
          <a:xfrm>
            <a:off x="457200" y="4843463"/>
            <a:ext cx="8062913" cy="1166812"/>
          </a:xfrm>
        </p:spPr>
        <p:txBody>
          <a:bodyPr/>
          <a:lstStyle/>
          <a:p>
            <a:r>
              <a:rPr lang="en-US" sz="1600" dirty="0"/>
              <a:t>Field research happens in real locations. What type of environment do work spaces foster? What would a sociologist discover after blending in? (Photo courtesy of </a:t>
            </a:r>
            <a:r>
              <a:rPr lang="en-US" sz="1600" dirty="0" err="1"/>
              <a:t>drewzhrodague</a:t>
            </a:r>
            <a:r>
              <a:rPr lang="en-US" sz="1600" dirty="0"/>
              <a:t>/</a:t>
            </a:r>
            <a:r>
              <a:rPr lang="en-US" sz="1600" dirty="0" err="1"/>
              <a:t>flickr</a:t>
            </a:r>
            <a:r>
              <a:rPr lang="en-US" sz="1600" dirty="0"/>
              <a:t>)</a:t>
            </a:r>
          </a:p>
        </p:txBody>
      </p:sp>
      <p:pic>
        <p:nvPicPr>
          <p:cNvPr id="2" name="Figure" descr="About 10 empty office cubicles are shown."/>
          <p:cNvPicPr>
            <a:picLocks noGrp="1" noChangeAspect="1"/>
          </p:cNvPicPr>
          <p:nvPr>
            <p:ph type="pic" sz="quarter" idx="13"/>
          </p:nvPr>
        </p:nvPicPr>
        <p:blipFill>
          <a:blip r:embed="rId2" cstate="print">
            <a:extLst>
              <a:ext uri="{28A0092B-C50C-407E-A947-70E740481C1C}">
                <a14:useLocalDpi xmlns:a14="http://schemas.microsoft.com/office/drawing/2010/main" val="0"/>
              </a:ext>
            </a:extLst>
          </a:blip>
          <a:stretch>
            <a:fillRect/>
          </a:stretch>
        </p:blipFill>
        <p:spPr>
          <a:xfrm>
            <a:off x="2155032" y="1122363"/>
            <a:ext cx="4667249" cy="3500437"/>
          </a:xfrm>
        </p:spPr>
      </p:pic>
      <p:pic>
        <p:nvPicPr>
          <p:cNvPr id="6" name="OpenStaxLogo" descr="openstax college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10087" y="227959"/>
            <a:ext cx="1226434" cy="833592"/>
          </a:xfrm>
          <a:prstGeom prst="rect">
            <a:avLst/>
          </a:prstGeom>
        </p:spPr>
      </p:pic>
      <p:sp>
        <p:nvSpPr>
          <p:cNvPr id="5" name="Figure Number"/>
          <p:cNvSpPr>
            <a:spLocks noGrp="1"/>
          </p:cNvSpPr>
          <p:nvPr>
            <p:ph type="title"/>
          </p:nvPr>
        </p:nvSpPr>
        <p:spPr>
          <a:xfrm>
            <a:off x="457200" y="241300"/>
            <a:ext cx="8062913" cy="658813"/>
          </a:xfrm>
        </p:spPr>
        <p:txBody>
          <a:bodyPr/>
          <a:lstStyle/>
          <a:p>
            <a:pPr fontAlgn="auto">
              <a:spcAft>
                <a:spcPts val="0"/>
              </a:spcAft>
              <a:defRPr/>
            </a:pPr>
            <a:r>
              <a:rPr lang="en-US" dirty="0"/>
              <a:t>Figure 2.8</a:t>
            </a:r>
          </a:p>
        </p:txBody>
      </p:sp>
    </p:spTree>
    <p:extLst>
      <p:ext uri="{BB962C8B-B14F-4D97-AF65-F5344CB8AC3E}">
        <p14:creationId xmlns:p14="http://schemas.microsoft.com/office/powerpoint/2010/main" val="4139020131"/>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ssential">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ential">
      <a:majorFont>
        <a:latin typeface="Arial Black"/>
        <a:ea typeface=""/>
        <a:cs typeface=""/>
        <a:font script="Jpan" typeface="ＭＳ Ｐゴシック"/>
        <a:font script="Hang" typeface="HY견고딕"/>
        <a:font script="Hans" typeface="微软雅黑"/>
        <a:font script="Hant" typeface="微軟正黑體"/>
        <a:font script="Arab" typeface="Tahoma"/>
        <a:font script="Hebr" typeface="Tahoma"/>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blipFill rotWithShape="1">
          <a:blip xmlns:r="http://schemas.openxmlformats.org/officeDocument/2006/relationships" r:embed="rId1">
            <a:duotone>
              <a:schemeClr val="phClr">
                <a:tint val="96000"/>
              </a:schemeClr>
              <a:schemeClr val="phClr">
                <a:shade val="94000"/>
              </a:schemeClr>
            </a:duotone>
          </a:blip>
          <a:tile tx="0" ty="0" sx="100000" sy="100000" flip="none" algn="tl"/>
        </a:blipFill>
        <a:gradFill rotWithShape="1">
          <a:gsLst>
            <a:gs pos="0">
              <a:schemeClr val="phClr">
                <a:tint val="84000"/>
                <a:satMod val="110000"/>
              </a:schemeClr>
            </a:gs>
            <a:gs pos="44000">
              <a:schemeClr val="phClr">
                <a:tint val="93000"/>
                <a:satMod val="115000"/>
              </a:schemeClr>
            </a:gs>
            <a:gs pos="100000">
              <a:schemeClr val="phClr">
                <a:tint val="100000"/>
                <a:shade val="59000"/>
                <a:satMod val="120000"/>
              </a:schemeClr>
            </a:gs>
          </a:gsLst>
          <a:path path="circle">
            <a:fillToRect l="40000" t="60000" r="60000" b="4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345</TotalTime>
  <Words>865</Words>
  <Application>Microsoft Office PowerPoint</Application>
  <PresentationFormat>On-screen Show (4:3)</PresentationFormat>
  <Paragraphs>33</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Essential</vt:lpstr>
      <vt:lpstr>INTRODUCTION TO SOCIOLOGY 2E</vt:lpstr>
      <vt:lpstr>Figure 2.1</vt:lpstr>
      <vt:lpstr>Figure 2.2</vt:lpstr>
      <vt:lpstr>Figure 2.3</vt:lpstr>
      <vt:lpstr>Figure 2.4</vt:lpstr>
      <vt:lpstr>Figure 2.5</vt:lpstr>
      <vt:lpstr>Figure 2.6 </vt:lpstr>
      <vt:lpstr>Figure 2.7</vt:lpstr>
      <vt:lpstr>Figure 2.8</vt:lpstr>
      <vt:lpstr>Figure 2.9</vt:lpstr>
      <vt:lpstr>Figure 2.10</vt:lpstr>
    </vt:vector>
  </TitlesOfParts>
  <Company>WNI</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Sociology 2nd Edition - Chapter 2 - Sociological Research</dc:title>
  <dc:creator>Spuddy McSpare</dc:creator>
  <cp:lastModifiedBy>Conversion_12</cp:lastModifiedBy>
  <cp:revision>53</cp:revision>
  <dcterms:created xsi:type="dcterms:W3CDTF">2012-06-04T02:13:36Z</dcterms:created>
  <dcterms:modified xsi:type="dcterms:W3CDTF">2017-09-05T10:45:11Z</dcterms:modified>
</cp:coreProperties>
</file>