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12"/>
  </p:notesMasterIdLst>
  <p:handoutMasterIdLst>
    <p:handoutMasterId r:id="rId13"/>
  </p:handoutMasterIdLst>
  <p:sldIdLst>
    <p:sldId id="256" r:id="rId2"/>
    <p:sldId id="279" r:id="rId3"/>
    <p:sldId id="280" r:id="rId4"/>
    <p:sldId id="278" r:id="rId5"/>
    <p:sldId id="277" r:id="rId6"/>
    <p:sldId id="286" r:id="rId7"/>
    <p:sldId id="287" r:id="rId8"/>
    <p:sldId id="282" r:id="rId9"/>
    <p:sldId id="285" r:id="rId10"/>
    <p:sldId id="284" r:id="rId11"/>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36" autoAdjust="0"/>
    <p:restoredTop sz="96357" autoAdjust="0"/>
  </p:normalViewPr>
  <p:slideViewPr>
    <p:cSldViewPr snapToGrid="0" snapToObjects="1">
      <p:cViewPr varScale="1">
        <p:scale>
          <a:sx n="110" d="100"/>
          <a:sy n="110" d="100"/>
        </p:scale>
        <p:origin x="-169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E5310F03-FC83-4E11-8558-AE8A84515371}" type="datetimeFigureOut">
              <a:rPr lang="en-US"/>
              <a:pPr>
                <a:defRPr/>
              </a:pPr>
              <a:t>09/05/17</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5E2D4EAB-08FF-4A94-84C5-535EB0AB39EB}" type="slidenum">
              <a:rPr lang="en-US"/>
              <a:pPr>
                <a:defRPr/>
              </a:pPr>
              <a:t>‹#›</a:t>
            </a:fld>
            <a:endParaRPr lang="en-US"/>
          </a:p>
        </p:txBody>
      </p:sp>
    </p:spTree>
    <p:extLst>
      <p:ext uri="{BB962C8B-B14F-4D97-AF65-F5344CB8AC3E}">
        <p14:creationId xmlns:p14="http://schemas.microsoft.com/office/powerpoint/2010/main" val="3905291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1440" tIns="45720" rIns="91440" bIns="45720" rtlCol="0"/>
          <a:lstStyle>
            <a:lvl1pPr algn="r">
              <a:defRPr sz="1200"/>
            </a:lvl1pPr>
          </a:lstStyle>
          <a:p>
            <a:fld id="{4923BBAE-5190-49CF-8A21-CD785C28580F}" type="datetimeFigureOut">
              <a:rPr lang="en-US" smtClean="0"/>
              <a:pPr/>
              <a:t>09/05/17</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30575"/>
            <a:ext cx="7435850" cy="31543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7975"/>
            <a:ext cx="4029075" cy="3508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38" y="6657975"/>
            <a:ext cx="4029075" cy="350838"/>
          </a:xfrm>
          <a:prstGeom prst="rect">
            <a:avLst/>
          </a:prstGeom>
        </p:spPr>
        <p:txBody>
          <a:bodyPr vert="horz" lIns="91440" tIns="45720" rIns="91440" bIns="45720" rtlCol="0" anchor="b"/>
          <a:lstStyle>
            <a:lvl1pPr algn="r">
              <a:defRPr sz="1200"/>
            </a:lvl1pPr>
          </a:lstStyle>
          <a:p>
            <a:fld id="{B000937A-A483-4E47-97DB-D85689371A01}" type="slidenum">
              <a:rPr lang="en-US" smtClean="0"/>
              <a:pPr/>
              <a:t>‹#›</a:t>
            </a:fld>
            <a:endParaRPr lang="en-US"/>
          </a:p>
        </p:txBody>
      </p:sp>
    </p:spTree>
    <p:extLst>
      <p:ext uri="{BB962C8B-B14F-4D97-AF65-F5344CB8AC3E}">
        <p14:creationId xmlns:p14="http://schemas.microsoft.com/office/powerpoint/2010/main" val="4065505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00937A-A483-4E47-97DB-D85689371A01}" type="slidenum">
              <a:rPr lang="en-US" smtClean="0"/>
              <a:pPr/>
              <a:t>1</a:t>
            </a:fld>
            <a:endParaRPr lang="en-US"/>
          </a:p>
        </p:txBody>
      </p:sp>
    </p:spTree>
    <p:extLst>
      <p:ext uri="{BB962C8B-B14F-4D97-AF65-F5344CB8AC3E}">
        <p14:creationId xmlns:p14="http://schemas.microsoft.com/office/powerpoint/2010/main" val="36037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9" name="Picture Placeholder 8"/>
          <p:cNvSpPr>
            <a:spLocks noGrp="1"/>
          </p:cNvSpPr>
          <p:nvPr>
            <p:ph type="pic" sz="quarter" idx="13"/>
          </p:nvPr>
        </p:nvSpPr>
        <p:spPr>
          <a:xfrm>
            <a:off x="457199" y="1107618"/>
            <a:ext cx="4031619" cy="4607689"/>
          </a:xfrm>
        </p:spPr>
        <p:txBody>
          <a:bodyPr rtlCol="0">
            <a:normAutofit/>
          </a:bodyPr>
          <a:lstStyle/>
          <a:p>
            <a:pPr lvl="0"/>
            <a:endParaRPr lang="en-US" noProof="0"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5"/>
          </p:nvPr>
        </p:nvSpPr>
        <p:spPr/>
        <p:txBody>
          <a:bodyPr/>
          <a:lstStyle>
            <a:lvl1pPr>
              <a:defRPr/>
            </a:lvl1pPr>
          </a:lstStyle>
          <a:p>
            <a:pPr>
              <a:defRPr/>
            </a:pPr>
            <a:fld id="{9407585C-3587-422A-819E-6AA2E8DA9E7C}" type="datetime4">
              <a:rPr lang="en-US" smtClean="0"/>
              <a:t>September 5, 2017</a:t>
            </a:fld>
            <a:endParaRPr lang="en-US"/>
          </a:p>
        </p:txBody>
      </p:sp>
      <p:sp>
        <p:nvSpPr>
          <p:cNvPr id="6" name="Footer Placeholder 5"/>
          <p:cNvSpPr>
            <a:spLocks noGrp="1"/>
          </p:cNvSpPr>
          <p:nvPr>
            <p:ph type="ftr" sz="quarter" idx="16"/>
          </p:nvPr>
        </p:nvSpPr>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7" name="Slide Number Placeholder 6"/>
          <p:cNvSpPr>
            <a:spLocks noGrp="1"/>
          </p:cNvSpPr>
          <p:nvPr>
            <p:ph type="sldNum" sz="quarter" idx="17"/>
          </p:nvPr>
        </p:nvSpPr>
        <p:spPr/>
        <p:txBody>
          <a:bodyPr/>
          <a:lstStyle>
            <a:lvl1pPr>
              <a:defRPr/>
            </a:lvl1pPr>
          </a:lstStyle>
          <a:p>
            <a:pPr>
              <a:defRPr/>
            </a:pPr>
            <a:fld id="{76124547-4185-4266-B4E4-2581C1A8731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5"/>
          </p:nvPr>
        </p:nvSpPr>
        <p:spPr/>
        <p:txBody>
          <a:bodyPr/>
          <a:lstStyle>
            <a:lvl1pPr>
              <a:defRPr/>
            </a:lvl1pPr>
          </a:lstStyle>
          <a:p>
            <a:pPr>
              <a:defRPr/>
            </a:pPr>
            <a:fld id="{56B84C34-F1AC-4629-8871-31DCA5A23A11}" type="datetime4">
              <a:rPr lang="en-US" smtClean="0"/>
              <a:t>September 5, 2017</a:t>
            </a:fld>
            <a:endParaRPr lang="en-US"/>
          </a:p>
        </p:txBody>
      </p:sp>
      <p:sp>
        <p:nvSpPr>
          <p:cNvPr id="6" name="Footer Placeholder 4"/>
          <p:cNvSpPr>
            <a:spLocks noGrp="1"/>
          </p:cNvSpPr>
          <p:nvPr>
            <p:ph type="ftr" sz="quarter" idx="16"/>
          </p:nvPr>
        </p:nvSpPr>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lvl1pPr>
              <a:defRPr/>
            </a:lvl1pPr>
          </a:lstStyle>
          <a:p>
            <a:pPr>
              <a:defRPr/>
            </a:pPr>
            <a:fld id="{80F8FAA2-3F1D-4D2B-947E-972E4CB7F609}" type="datetime4">
              <a:rPr lang="en-US" smtClean="0"/>
              <a:t>September 5, 2017</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6158F162-EC8D-4B5B-975F-B8B0EEBB18C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txBox="1">
            <a:spLocks/>
          </p:cNvSpPr>
          <p:nvPr userDrawn="1"/>
        </p:nvSpPr>
        <p:spPr>
          <a:xfrm>
            <a:off x="0" y="788988"/>
            <a:ext cx="9144000" cy="709612"/>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fontAlgn="auto">
              <a:spcAft>
                <a:spcPts val="0"/>
              </a:spcAft>
              <a:defRPr/>
            </a:pPr>
            <a:r>
              <a:rPr lang="en-US" sz="3500" dirty="0"/>
              <a:t>College Physics</a:t>
            </a:r>
          </a:p>
          <a:p>
            <a:pPr algn="ctr" fontAlgn="auto">
              <a:spcAft>
                <a:spcPts val="0"/>
              </a:spcAft>
              <a:defRPr/>
            </a:pPr>
            <a:endParaRPr lang="en-US" sz="1800" cap="none" dirty="0">
              <a:solidFill>
                <a:schemeClr val="accent3">
                  <a:lumMod val="20000"/>
                  <a:lumOff val="80000"/>
                </a:schemeClr>
              </a:solidFill>
              <a:latin typeface="+mn-lt"/>
            </a:endParaRPr>
          </a:p>
          <a:p>
            <a:pPr algn="ctr" fontAlgn="auto">
              <a:spcAft>
                <a:spcPts val="0"/>
              </a:spcAft>
              <a:defRPr/>
            </a:pPr>
            <a:r>
              <a:rPr lang="en-US" sz="2000" b="1" cap="none" dirty="0">
                <a:solidFill>
                  <a:srgbClr val="212F62"/>
                </a:solidFill>
                <a:latin typeface="+mn-lt"/>
              </a:rPr>
              <a:t>Chapter # Chapter Title</a:t>
            </a:r>
          </a:p>
          <a:p>
            <a:pPr algn="ctr" fontAlgn="auto">
              <a:spcAft>
                <a:spcPts val="0"/>
              </a:spcAft>
              <a:defRPr/>
            </a:pPr>
            <a:r>
              <a:rPr lang="en-US" sz="1600" cap="none" dirty="0">
                <a:solidFill>
                  <a:schemeClr val="tx1"/>
                </a:solidFill>
                <a:latin typeface="+mn-lt"/>
              </a:rPr>
              <a:t>PowerPoint Image Slideshow</a:t>
            </a:r>
          </a:p>
        </p:txBody>
      </p:sp>
      <p:pic>
        <p:nvPicPr>
          <p:cNvPr id="3" name="Picture 8" descr="medium_covers_Page_2.png"/>
          <p:cNvPicPr>
            <a:picLocks noChangeAspect="1"/>
          </p:cNvPicPr>
          <p:nvPr userDrawn="1"/>
        </p:nvPicPr>
        <p:blipFill>
          <a:blip r:embed="rId2" cstate="prin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
        <p:nvSpPr>
          <p:cNvPr id="4" name="Date Placeholder 3"/>
          <p:cNvSpPr>
            <a:spLocks noGrp="1"/>
          </p:cNvSpPr>
          <p:nvPr>
            <p:ph type="dt" sz="half" idx="10"/>
          </p:nvPr>
        </p:nvSpPr>
        <p:spPr/>
        <p:txBody>
          <a:bodyPr/>
          <a:lstStyle>
            <a:lvl1pPr>
              <a:defRPr/>
            </a:lvl1pPr>
          </a:lstStyle>
          <a:p>
            <a:pPr>
              <a:defRPr/>
            </a:pPr>
            <a:fld id="{453C1301-39A5-4A35-A65F-D4CF43DA996B}" type="datetime4">
              <a:rPr lang="en-US" smtClean="0"/>
              <a:t>September 5, 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1027" name="Text Placeholder 2"/>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fontAlgn="auto">
              <a:spcBef>
                <a:spcPts val="0"/>
              </a:spcBef>
              <a:spcAft>
                <a:spcPts val="0"/>
              </a:spcAft>
              <a:defRPr sz="1000" smtClean="0">
                <a:solidFill>
                  <a:schemeClr val="tx1"/>
                </a:solidFill>
                <a:latin typeface="+mn-lt"/>
              </a:defRPr>
            </a:lvl1pPr>
          </a:lstStyle>
          <a:p>
            <a:pPr>
              <a:defRPr/>
            </a:pPr>
            <a:fld id="{9C29372B-F42B-4A20-BFF7-5D89107B2E37}" type="datetime4">
              <a:rPr lang="en-US" smtClean="0"/>
              <a:t>September 5, 2017</a:t>
            </a:fld>
            <a:endParaRPr lang="en-US" dirty="0"/>
          </a:p>
        </p:txBody>
      </p:sp>
      <p:sp>
        <p:nvSpPr>
          <p:cNvPr id="5" name="Footer Placeholder 4"/>
          <p:cNvSpPr>
            <a:spLocks noGrp="1"/>
          </p:cNvSpPr>
          <p:nvPr>
            <p:ph type="ftr" sz="quarter" idx="3"/>
          </p:nvPr>
        </p:nvSpPr>
        <p:spPr>
          <a:xfrm>
            <a:off x="457199" y="6492875"/>
            <a:ext cx="7698259"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6" name="Slide Number Placeholder 5"/>
          <p:cNvSpPr>
            <a:spLocks noGrp="1"/>
          </p:cNvSpPr>
          <p:nvPr>
            <p:ph type="sldNum" sz="quarter" idx="4"/>
          </p:nvPr>
        </p:nvSpPr>
        <p:spPr>
          <a:xfrm rot="16200000">
            <a:off x="8044657" y="683419"/>
            <a:ext cx="1316037" cy="365125"/>
          </a:xfrm>
          <a:prstGeom prst="rect">
            <a:avLst/>
          </a:prstGeom>
        </p:spPr>
        <p:txBody>
          <a:bodyPr vert="horz" lIns="91440" tIns="45720" rIns="91440" bIns="45720" rtlCol="0" anchor="ctr"/>
          <a:lstStyle>
            <a:lvl1pPr algn="r" fontAlgn="auto">
              <a:spcBef>
                <a:spcPts val="0"/>
              </a:spcBef>
              <a:spcAft>
                <a:spcPts val="0"/>
              </a:spcAft>
              <a:defRPr sz="2400" b="1" smtClean="0">
                <a:solidFill>
                  <a:srgbClr val="FFFFFF"/>
                </a:solidFill>
                <a:latin typeface="+mn-lt"/>
              </a:defRPr>
            </a:lvl1pPr>
          </a:lstStyle>
          <a:p>
            <a:pPr>
              <a:defRPr/>
            </a:pPr>
            <a:fld id="{C56169A9-3380-4EA0-9DA0-2D35F2C8DA1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Lst>
  <p:hf sldNum="0" hdr="0" dt="0"/>
  <p:txStyles>
    <p:titleStyle>
      <a:lvl1pPr algn="l" rtl="0" fontAlgn="base">
        <a:spcBef>
          <a:spcPct val="0"/>
        </a:spcBef>
        <a:spcAft>
          <a:spcPct val="0"/>
        </a:spcAft>
        <a:defRPr sz="2400" kern="1200" cap="all" spc="-60">
          <a:solidFill>
            <a:srgbClr val="6CB255"/>
          </a:solidFill>
          <a:latin typeface="+mj-lt"/>
          <a:ea typeface="+mj-ea"/>
          <a:cs typeface="+mj-cs"/>
        </a:defRPr>
      </a:lvl1pPr>
      <a:lvl2pPr algn="l" rtl="0" fontAlgn="base">
        <a:spcBef>
          <a:spcPct val="0"/>
        </a:spcBef>
        <a:spcAft>
          <a:spcPct val="0"/>
        </a:spcAft>
        <a:defRPr sz="2400">
          <a:solidFill>
            <a:srgbClr val="6CB255"/>
          </a:solidFill>
          <a:latin typeface="Arial Black" pitchFamily="34" charset="0"/>
        </a:defRPr>
      </a:lvl2pPr>
      <a:lvl3pPr algn="l" rtl="0" fontAlgn="base">
        <a:spcBef>
          <a:spcPct val="0"/>
        </a:spcBef>
        <a:spcAft>
          <a:spcPct val="0"/>
        </a:spcAft>
        <a:defRPr sz="2400">
          <a:solidFill>
            <a:srgbClr val="6CB255"/>
          </a:solidFill>
          <a:latin typeface="Arial Black" pitchFamily="34" charset="0"/>
        </a:defRPr>
      </a:lvl3pPr>
      <a:lvl4pPr algn="l" rtl="0" fontAlgn="base">
        <a:spcBef>
          <a:spcPct val="0"/>
        </a:spcBef>
        <a:spcAft>
          <a:spcPct val="0"/>
        </a:spcAft>
        <a:defRPr sz="2400">
          <a:solidFill>
            <a:srgbClr val="6CB255"/>
          </a:solidFill>
          <a:latin typeface="Arial Black" pitchFamily="34" charset="0"/>
        </a:defRPr>
      </a:lvl4pPr>
      <a:lvl5pPr algn="l" rtl="0" fontAlgn="base">
        <a:spcBef>
          <a:spcPct val="0"/>
        </a:spcBef>
        <a:spcAft>
          <a:spcPct val="0"/>
        </a:spcAft>
        <a:defRPr sz="2400">
          <a:solidFill>
            <a:srgbClr val="6CB255"/>
          </a:solidFill>
          <a:latin typeface="Arial Black" pitchFamily="34" charset="0"/>
        </a:defRPr>
      </a:lvl5pPr>
      <a:lvl6pPr marL="457200" algn="l" rtl="0" fontAlgn="base">
        <a:spcBef>
          <a:spcPct val="0"/>
        </a:spcBef>
        <a:spcAft>
          <a:spcPct val="0"/>
        </a:spcAft>
        <a:defRPr sz="2400">
          <a:solidFill>
            <a:srgbClr val="6CB255"/>
          </a:solidFill>
          <a:latin typeface="Arial Black" pitchFamily="34" charset="0"/>
        </a:defRPr>
      </a:lvl6pPr>
      <a:lvl7pPr marL="914400" algn="l" rtl="0" fontAlgn="base">
        <a:spcBef>
          <a:spcPct val="0"/>
        </a:spcBef>
        <a:spcAft>
          <a:spcPct val="0"/>
        </a:spcAft>
        <a:defRPr sz="2400">
          <a:solidFill>
            <a:srgbClr val="6CB255"/>
          </a:solidFill>
          <a:latin typeface="Arial Black" pitchFamily="34" charset="0"/>
        </a:defRPr>
      </a:lvl7pPr>
      <a:lvl8pPr marL="1371600" algn="l" rtl="0" fontAlgn="base">
        <a:spcBef>
          <a:spcPct val="0"/>
        </a:spcBef>
        <a:spcAft>
          <a:spcPct val="0"/>
        </a:spcAft>
        <a:defRPr sz="2400">
          <a:solidFill>
            <a:srgbClr val="6CB255"/>
          </a:solidFill>
          <a:latin typeface="Arial Black" pitchFamily="34" charset="0"/>
        </a:defRPr>
      </a:lvl8pPr>
      <a:lvl9pPr marL="1828800" algn="l" rtl="0" fontAlgn="base">
        <a:spcBef>
          <a:spcPct val="0"/>
        </a:spcBef>
        <a:spcAft>
          <a:spcPct val="0"/>
        </a:spcAft>
        <a:defRPr sz="2400">
          <a:solidFill>
            <a:srgbClr val="6CB255"/>
          </a:solidFill>
          <a:latin typeface="Arial Black" pitchFamily="34" charset="0"/>
        </a:defRPr>
      </a:lvl9pPr>
    </p:titleStyle>
    <p:bodyStyle>
      <a:lvl1pPr algn="l" rtl="0" fontAlgn="base">
        <a:spcBef>
          <a:spcPct val="20000"/>
        </a:spcBef>
        <a:spcAft>
          <a:spcPts val="600"/>
        </a:spcAft>
        <a:buClr>
          <a:srgbClr val="6CB255"/>
        </a:buClr>
        <a:buFont typeface="Arial" charset="0"/>
        <a:defRPr sz="2000" kern="1200">
          <a:solidFill>
            <a:schemeClr val="tx1"/>
          </a:solidFill>
          <a:latin typeface="+mn-lt"/>
          <a:ea typeface="+mn-ea"/>
          <a:cs typeface="+mn-cs"/>
        </a:defRPr>
      </a:lvl1pPr>
      <a:lvl2pPr marL="457200" indent="-182563" algn="l" rtl="0" fontAlgn="base">
        <a:spcBef>
          <a:spcPct val="20000"/>
        </a:spcBef>
        <a:spcAft>
          <a:spcPct val="0"/>
        </a:spcAft>
        <a:buClr>
          <a:srgbClr val="6CB255"/>
        </a:buClr>
        <a:buFont typeface="Arial" charset="0"/>
        <a:buChar char="•"/>
        <a:defRPr sz="2000" kern="1200">
          <a:solidFill>
            <a:srgbClr val="000000"/>
          </a:solidFill>
          <a:latin typeface="+mn-lt"/>
          <a:ea typeface="+mn-ea"/>
          <a:cs typeface="+mn-cs"/>
        </a:defRPr>
      </a:lvl2pPr>
      <a:lvl3pPr marL="11430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3pPr>
      <a:lvl4pPr marL="16002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4pPr>
      <a:lvl5pPr marL="20574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5793272"/>
            <a:ext cx="1226434" cy="833592"/>
          </a:xfrm>
          <a:prstGeom prst="rect">
            <a:avLst/>
          </a:prstGeom>
        </p:spPr>
      </p:pic>
      <p:pic>
        <p:nvPicPr>
          <p:cNvPr id="4" name="Figure" descr="Sociolog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6659" y="2518311"/>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0625"/>
            <a:ext cx="9144000" cy="709612"/>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fontAlgn="auto">
              <a:spcAft>
                <a:spcPts val="0"/>
              </a:spcAft>
              <a:defRPr/>
            </a:pPr>
            <a:r>
              <a:rPr lang="en-US" sz="2000" b="1" cap="none" dirty="0">
                <a:solidFill>
                  <a:srgbClr val="212F62"/>
                </a:solidFill>
                <a:latin typeface="+mn-lt"/>
              </a:rPr>
              <a:t>Chapter 1 AN INTRODUCTION TO SOCIOLOGY </a:t>
            </a:r>
          </a:p>
          <a:p>
            <a:pPr algn="ctr" fontAlgn="auto">
              <a:spcAft>
                <a:spcPts val="0"/>
              </a:spcAft>
              <a:defRPr/>
            </a:pPr>
            <a:r>
              <a:rPr lang="en-US" sz="1600" cap="none" dirty="0">
                <a:solidFill>
                  <a:schemeClr val="tx1"/>
                </a:solidFill>
                <a:latin typeface="+mn-lt"/>
              </a:rPr>
              <a:t>PowerPoint Image Slideshow</a:t>
            </a:r>
          </a:p>
        </p:txBody>
      </p:sp>
      <p:sp>
        <p:nvSpPr>
          <p:cNvPr id="2" name="Title"/>
          <p:cNvSpPr>
            <a:spLocks noGrp="1"/>
          </p:cNvSpPr>
          <p:nvPr>
            <p:ph type="title" idx="4294967295"/>
          </p:nvPr>
        </p:nvSpPr>
        <p:spPr>
          <a:xfrm>
            <a:off x="0" y="696222"/>
            <a:ext cx="9144000" cy="735012"/>
          </a:xfrm>
        </p:spPr>
        <p:txBody>
          <a:bodyPr>
            <a:normAutofit/>
          </a:bodyPr>
          <a:lstStyle/>
          <a:p>
            <a:pPr algn="ctr"/>
            <a:r>
              <a:rPr lang="en-US" sz="3600" dirty="0" err="1"/>
              <a:t>INTRODUCTIOn</a:t>
            </a:r>
            <a:r>
              <a:rPr lang="en-US" sz="3600" dirty="0"/>
              <a:t> TO SOCIOLOGY </a:t>
            </a:r>
            <a:r>
              <a:rPr lang="en-US" sz="3600" dirty="0" err="1"/>
              <a:t>2E</a:t>
            </a:r>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xmlns="" id="{B5F4B3CD-BA99-49C7-AB1A-4557AE2A5143}"/>
              </a:ext>
            </a:extLst>
          </p:cNvPr>
          <p:cNvSpPr>
            <a:spLocks noGrp="1"/>
          </p:cNvSpPr>
          <p:nvPr>
            <p:ph type="ftr" sz="quarter" idx="16"/>
          </p:nvPr>
        </p:nvSpPr>
        <p:spPr>
          <a:xfrm>
            <a:off x="457199" y="6492875"/>
            <a:ext cx="7698259" cy="284163"/>
          </a:xfrm>
        </p:spPr>
        <p:txBody>
          <a:body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pic>
        <p:nvPicPr>
          <p:cNvPr id="2" name="Figure" descr="Photo (b) shows the sociologists Kenneth and Mamie Clark."/>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4489450" y="1164619"/>
            <a:ext cx="4030663" cy="5143125"/>
          </a:xfrm>
        </p:spPr>
      </p:pic>
      <p:sp>
        <p:nvSpPr>
          <p:cNvPr id="10243" name="Figure Legend"/>
          <p:cNvSpPr>
            <a:spLocks noGrp="1"/>
          </p:cNvSpPr>
          <p:nvPr>
            <p:ph type="body" sz="quarter" idx="14"/>
          </p:nvPr>
        </p:nvSpPr>
        <p:spPr>
          <a:xfrm>
            <a:off x="457200" y="1108075"/>
            <a:ext cx="3913188" cy="5256213"/>
          </a:xfrm>
        </p:spPr>
        <p:txBody>
          <a:bodyPr/>
          <a:lstStyle/>
          <a:p>
            <a:r>
              <a:rPr lang="en-US" sz="1600" dirty="0">
                <a:solidFill>
                  <a:srgbClr val="000000"/>
                </a:solidFill>
              </a:rPr>
              <a:t>The research of sociologists Kenneth and Mamie Clark helped the Supreme Court decide to end “separate but equal” racial segregation in schools in the United States. (Photo courtesy of public domain)</a:t>
            </a:r>
          </a:p>
        </p:txBody>
      </p:sp>
      <p:sp>
        <p:nvSpPr>
          <p:cNvPr id="5" name="Figure Number"/>
          <p:cNvSpPr>
            <a:spLocks noGrp="1"/>
          </p:cNvSpPr>
          <p:nvPr>
            <p:ph type="title"/>
          </p:nvPr>
        </p:nvSpPr>
        <p:spPr>
          <a:xfrm>
            <a:off x="457200" y="241300"/>
            <a:ext cx="8062913" cy="658813"/>
          </a:xfrm>
        </p:spPr>
        <p:txBody>
          <a:bodyPr/>
          <a:lstStyle/>
          <a:p>
            <a:pPr algn="r" fontAlgn="auto">
              <a:spcAft>
                <a:spcPts val="0"/>
              </a:spcAft>
              <a:defRPr/>
            </a:pPr>
            <a:r>
              <a:rPr lang="en-US" dirty="0"/>
              <a:t>Figure 1.9</a:t>
            </a:r>
          </a:p>
        </p:txBody>
      </p:sp>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087" y="227959"/>
            <a:ext cx="1226434" cy="833592"/>
          </a:xfrm>
          <a:prstGeom prst="rect">
            <a:avLst/>
          </a:prstGeom>
        </p:spPr>
      </p:pic>
    </p:spTree>
    <p:extLst>
      <p:ext uri="{BB962C8B-B14F-4D97-AF65-F5344CB8AC3E}">
        <p14:creationId xmlns:p14="http://schemas.microsoft.com/office/powerpoint/2010/main" val="3867107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xmlns="" id="{FCEBC4D7-3222-41CB-8F17-846FD54A253F}"/>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solidFill>
                  <a:schemeClr val="tx1"/>
                </a:solidFill>
              </a:rPr>
              <a:t>Sociologists study how society affects people and how people affect society. (Photo courtesy of Diego Torres Silvestre/</a:t>
            </a:r>
            <a:r>
              <a:rPr lang="en-US" sz="1600" dirty="0" err="1">
                <a:solidFill>
                  <a:schemeClr val="tx1"/>
                </a:solidFill>
              </a:rPr>
              <a:t>flickr</a:t>
            </a:r>
            <a:r>
              <a:rPr lang="en-US" sz="1600" dirty="0">
                <a:solidFill>
                  <a:schemeClr val="tx1"/>
                </a:solidFill>
              </a:rPr>
              <a:t>)</a:t>
            </a:r>
          </a:p>
          <a:p>
            <a:endParaRPr lang="en-US" sz="1600" dirty="0">
              <a:solidFill>
                <a:schemeClr val="tx1"/>
              </a:solidFill>
            </a:endParaRPr>
          </a:p>
        </p:txBody>
      </p:sp>
      <p:pic>
        <p:nvPicPr>
          <p:cNvPr id="4" name="Figure" descr="A photo of a crowded subway station full of people going up and down escalator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570" b="11570"/>
          <a:stretch>
            <a:fillRect/>
          </a:stretch>
        </p:blipFill>
        <p:spPr/>
      </p:pic>
      <p:pic>
        <p:nvPicPr>
          <p:cNvPr id="10"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41326"/>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1.1</a:t>
            </a:r>
          </a:p>
        </p:txBody>
      </p:sp>
    </p:spTree>
    <p:extLst>
      <p:ext uri="{BB962C8B-B14F-4D97-AF65-F5344CB8AC3E}">
        <p14:creationId xmlns:p14="http://schemas.microsoft.com/office/powerpoint/2010/main" val="345080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xmlns="" id="{7CCB0AB0-D0D8-484B-B9D3-44E65E996971}"/>
              </a:ext>
            </a:extLst>
          </p:cNvPr>
          <p:cNvSpPr>
            <a:spLocks noGrp="1"/>
          </p:cNvSpPr>
          <p:nvPr>
            <p:ph type="ftr" sz="quarter" idx="16"/>
          </p:nvPr>
        </p:nvSpPr>
        <p:spPr/>
        <p:txBody>
          <a:body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Sociologists learn about society as a whole while studying one-to-one and group interactions. (Photo courtesy of Gareth Williams/</a:t>
            </a:r>
            <a:r>
              <a:rPr lang="en-US" sz="1600" dirty="0" err="1"/>
              <a:t>flickr</a:t>
            </a:r>
            <a:r>
              <a:rPr lang="en-US" sz="1600" dirty="0"/>
              <a:t>)</a:t>
            </a:r>
          </a:p>
        </p:txBody>
      </p:sp>
      <p:pic>
        <p:nvPicPr>
          <p:cNvPr id="4" name="Figure" descr="A photo of a large group of people all sitting on stadium benche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2034" r="-42034"/>
          <a:stretch>
            <a:fillRect/>
          </a:stretch>
        </p:blipFill>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41326"/>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1.2</a:t>
            </a:r>
          </a:p>
        </p:txBody>
      </p:sp>
    </p:spTree>
    <p:extLst>
      <p:ext uri="{BB962C8B-B14F-4D97-AF65-F5344CB8AC3E}">
        <p14:creationId xmlns:p14="http://schemas.microsoft.com/office/powerpoint/2010/main" val="776715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xmlns="" id="{06100AC4-04BC-482A-9EBA-20BF95D15797}"/>
              </a:ext>
            </a:extLst>
          </p:cNvPr>
          <p:cNvSpPr>
            <a:spLocks noGrp="1"/>
          </p:cNvSpPr>
          <p:nvPr>
            <p:ph type="ftr" sz="quarter" idx="16"/>
          </p:nvPr>
        </p:nvSpPr>
        <p:spPr>
          <a:xfrm>
            <a:off x="457199" y="6492875"/>
            <a:ext cx="7698259" cy="284163"/>
          </a:xfrm>
        </p:spPr>
        <p:txBody>
          <a:body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pic>
        <p:nvPicPr>
          <p:cNvPr id="2" name="Figure" descr="A photo of a man with many tattoos on his legs, pushing a baby stroller outsid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 r="13"/>
          <a:stretch>
            <a:fillRect/>
          </a:stretch>
        </p:blipFill>
        <p:spPr>
          <a:xfrm>
            <a:off x="4754563" y="1108075"/>
            <a:ext cx="3500437" cy="5256213"/>
          </a:xfrm>
        </p:spPr>
      </p:pic>
      <p:sp>
        <p:nvSpPr>
          <p:cNvPr id="10243" name="Figure Legend"/>
          <p:cNvSpPr>
            <a:spLocks noGrp="1"/>
          </p:cNvSpPr>
          <p:nvPr>
            <p:ph type="body" sz="quarter" idx="14"/>
          </p:nvPr>
        </p:nvSpPr>
        <p:spPr>
          <a:xfrm>
            <a:off x="457200" y="1108075"/>
            <a:ext cx="3913188" cy="5256213"/>
          </a:xfrm>
        </p:spPr>
        <p:txBody>
          <a:bodyPr/>
          <a:lstStyle/>
          <a:p>
            <a:r>
              <a:rPr lang="en-US" sz="1600" dirty="0">
                <a:solidFill>
                  <a:srgbClr val="000000"/>
                </a:solidFill>
              </a:rPr>
              <a:t>Modern U.S. families may be very different in structure from what was historically typical. (Photo courtesy of Tony Alter/Wikimedia Commons)</a:t>
            </a:r>
          </a:p>
        </p:txBody>
      </p:sp>
      <p:sp>
        <p:nvSpPr>
          <p:cNvPr id="5" name="Figure Number"/>
          <p:cNvSpPr>
            <a:spLocks noGrp="1"/>
          </p:cNvSpPr>
          <p:nvPr>
            <p:ph type="title"/>
          </p:nvPr>
        </p:nvSpPr>
        <p:spPr>
          <a:xfrm>
            <a:off x="457200" y="241300"/>
            <a:ext cx="8062913" cy="658813"/>
          </a:xfrm>
        </p:spPr>
        <p:txBody>
          <a:bodyPr/>
          <a:lstStyle/>
          <a:p>
            <a:pPr algn="r" fontAlgn="auto">
              <a:spcAft>
                <a:spcPts val="0"/>
              </a:spcAft>
              <a:defRPr/>
            </a:pPr>
            <a:r>
              <a:rPr lang="en-US" dirty="0"/>
              <a:t>Figure 1.3</a:t>
            </a:r>
          </a:p>
        </p:txBody>
      </p:sp>
      <p:pic>
        <p:nvPicPr>
          <p:cNvPr id="7"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087" y="227959"/>
            <a:ext cx="1226434" cy="83359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xmlns="" id="{E9573886-8AC1-403E-8F55-0CE272E8D158}"/>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People have been thinking like sociologists long before sociology became a separate academic discipline: Plato and Aristotle, Confucius, </a:t>
            </a:r>
            <a:r>
              <a:rPr lang="en-US" sz="1600" dirty="0" err="1"/>
              <a:t>Khaldun</a:t>
            </a:r>
            <a:r>
              <a:rPr lang="en-US" sz="1600" dirty="0"/>
              <a:t>, and Voltaire all set the stage for modern sociology. (Photos (a),(b),(d) courtesy of Wikimedia Commons; Photo (c) courtesy of Moumou82/Wikimedia Commons)</a:t>
            </a:r>
          </a:p>
        </p:txBody>
      </p:sp>
      <p:pic>
        <p:nvPicPr>
          <p:cNvPr id="12" name="Figure" descr="Figure (d) shows a portrait of a Frenchma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293890" y="1621809"/>
            <a:ext cx="2214700" cy="2501544"/>
          </a:xfrm>
          <a:prstGeom prst="rect">
            <a:avLst/>
          </a:prstGeom>
          <a:noFill/>
          <a:ln w="9525">
            <a:noFill/>
            <a:miter lim="800000"/>
            <a:headEnd/>
            <a:tailEnd/>
          </a:ln>
        </p:spPr>
      </p:pic>
      <p:pic>
        <p:nvPicPr>
          <p:cNvPr id="9" name="Figure" descr="Figure (c) shows a statue of a m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263077" y="1598509"/>
            <a:ext cx="1912807" cy="2548144"/>
          </a:xfrm>
          <a:prstGeom prst="rect">
            <a:avLst/>
          </a:prstGeom>
          <a:noFill/>
          <a:ln w="9525">
            <a:noFill/>
            <a:miter lim="800000"/>
            <a:headEnd/>
            <a:tailEnd/>
          </a:ln>
        </p:spPr>
      </p:pic>
      <p:pic>
        <p:nvPicPr>
          <p:cNvPr id="10" name="Figure" descr="Figure (b) shows an ancient Chinese ma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2752643" y="1598509"/>
            <a:ext cx="1392428" cy="2548144"/>
          </a:xfrm>
          <a:prstGeom prst="rect">
            <a:avLst/>
          </a:prstGeom>
          <a:noFill/>
          <a:ln w="9525">
            <a:noFill/>
            <a:miter lim="800000"/>
            <a:headEnd/>
            <a:tailEnd/>
          </a:ln>
        </p:spPr>
      </p:pic>
      <p:pic>
        <p:nvPicPr>
          <p:cNvPr id="11" name="Figure" descr="Figure (a) shows two ancient Greek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721830" y="1620744"/>
            <a:ext cx="1912807" cy="2503674"/>
          </a:xfrm>
          <a:prstGeom prst="rect">
            <a:avLst/>
          </a:prstGeom>
          <a:noFill/>
          <a:ln w="9525">
            <a:noFill/>
            <a:miter lim="800000"/>
            <a:headEnd/>
            <a:tailEnd/>
          </a:ln>
        </p:spPr>
      </p:pic>
      <p:pic>
        <p:nvPicPr>
          <p:cNvPr id="13" name="OpenStaxLogo" descr="openstax college log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xmlns="" id="{5238A439-783A-4463-8223-E0BD7B69CE56}"/>
              </a:ext>
            </a:extLst>
          </p:cNvPr>
          <p:cNvSpPr>
            <a:spLocks noGrp="1"/>
          </p:cNvSpPr>
          <p:nvPr>
            <p:ph type="ftr" sz="quarter" idx="16"/>
          </p:nvPr>
        </p:nvSpPr>
        <p:spPr>
          <a:xfrm>
            <a:off x="457199" y="6492875"/>
            <a:ext cx="7698259" cy="284163"/>
          </a:xfrm>
        </p:spPr>
        <p:txBody>
          <a:body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8195" name="Figure Legend"/>
          <p:cNvSpPr>
            <a:spLocks noGrp="1"/>
          </p:cNvSpPr>
          <p:nvPr>
            <p:ph type="body" sz="quarter" idx="14"/>
          </p:nvPr>
        </p:nvSpPr>
        <p:spPr>
          <a:xfrm>
            <a:off x="4606925" y="1108075"/>
            <a:ext cx="3913188" cy="5256213"/>
          </a:xfrm>
        </p:spPr>
        <p:txBody>
          <a:bodyPr/>
          <a:lstStyle/>
          <a:p>
            <a:r>
              <a:rPr lang="en-US" sz="1600" dirty="0" err="1">
                <a:solidFill>
                  <a:srgbClr val="000000"/>
                </a:solidFill>
              </a:rPr>
              <a:t>Auguste</a:t>
            </a:r>
            <a:r>
              <a:rPr lang="en-US" sz="1600" dirty="0">
                <a:solidFill>
                  <a:srgbClr val="000000"/>
                </a:solidFill>
              </a:rPr>
              <a:t> Comte is considered by many to be the father of sociology. (Photo courtesy of Wikimedia Commons)</a:t>
            </a:r>
          </a:p>
        </p:txBody>
      </p:sp>
      <p:pic>
        <p:nvPicPr>
          <p:cNvPr id="4" name="Figure" descr="A portrait of August Comte."/>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0591" b="10591"/>
          <a:stretch>
            <a:fillRect/>
          </a:stretch>
        </p:blipFill>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1.5</a:t>
            </a:r>
          </a:p>
        </p:txBody>
      </p:sp>
    </p:spTree>
    <p:extLst>
      <p:ext uri="{BB962C8B-B14F-4D97-AF65-F5344CB8AC3E}">
        <p14:creationId xmlns:p14="http://schemas.microsoft.com/office/powerpoint/2010/main" val="2107444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xmlns="" id="{2759B284-D68B-48C4-868A-6031A85B52B5}"/>
              </a:ext>
            </a:extLst>
          </p:cNvPr>
          <p:cNvSpPr>
            <a:spLocks noGrp="1"/>
          </p:cNvSpPr>
          <p:nvPr>
            <p:ph type="ftr" sz="quarter" idx="16"/>
          </p:nvPr>
        </p:nvSpPr>
        <p:spPr>
          <a:xfrm>
            <a:off x="457199" y="6492875"/>
            <a:ext cx="7698259" cy="284163"/>
          </a:xfrm>
        </p:spPr>
        <p:txBody>
          <a:body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pic>
        <p:nvPicPr>
          <p:cNvPr id="2" name="Figure" descr="A photo of Karl Marx."/>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081" r="8081"/>
          <a:stretch>
            <a:fillRect/>
          </a:stretch>
        </p:blipFill>
        <p:spPr>
          <a:xfrm>
            <a:off x="4489450" y="1108075"/>
            <a:ext cx="4030663" cy="5256213"/>
          </a:xfrm>
        </p:spPr>
      </p:pic>
      <p:sp>
        <p:nvSpPr>
          <p:cNvPr id="10243" name="Figure Legend"/>
          <p:cNvSpPr>
            <a:spLocks noGrp="1"/>
          </p:cNvSpPr>
          <p:nvPr>
            <p:ph type="body" sz="quarter" idx="14"/>
          </p:nvPr>
        </p:nvSpPr>
        <p:spPr>
          <a:xfrm>
            <a:off x="457200" y="1108075"/>
            <a:ext cx="3913188" cy="5256213"/>
          </a:xfrm>
        </p:spPr>
        <p:txBody>
          <a:bodyPr/>
          <a:lstStyle/>
          <a:p>
            <a:r>
              <a:rPr lang="en-US" sz="1600" dirty="0">
                <a:solidFill>
                  <a:srgbClr val="000000"/>
                </a:solidFill>
              </a:rPr>
              <a:t>Karl Marx was one of the founders of sociology. His ideas about social conflict are still relevant today. (Photo courtesy of John </a:t>
            </a:r>
            <a:r>
              <a:rPr lang="en-US" sz="1600" dirty="0" err="1">
                <a:solidFill>
                  <a:srgbClr val="000000"/>
                </a:solidFill>
              </a:rPr>
              <a:t>Mayall</a:t>
            </a:r>
            <a:r>
              <a:rPr lang="en-US" sz="1600" dirty="0">
                <a:solidFill>
                  <a:srgbClr val="000000"/>
                </a:solidFill>
              </a:rPr>
              <a:t>/Wikimedia Commons)</a:t>
            </a:r>
          </a:p>
        </p:txBody>
      </p:sp>
      <p:sp>
        <p:nvSpPr>
          <p:cNvPr id="5" name="Figure Number"/>
          <p:cNvSpPr>
            <a:spLocks noGrp="1"/>
          </p:cNvSpPr>
          <p:nvPr>
            <p:ph type="title"/>
          </p:nvPr>
        </p:nvSpPr>
        <p:spPr>
          <a:xfrm>
            <a:off x="457200" y="241300"/>
            <a:ext cx="8062913" cy="658813"/>
          </a:xfrm>
        </p:spPr>
        <p:txBody>
          <a:bodyPr/>
          <a:lstStyle/>
          <a:p>
            <a:pPr algn="r" fontAlgn="auto">
              <a:spcAft>
                <a:spcPts val="0"/>
              </a:spcAft>
              <a:defRPr/>
            </a:pPr>
            <a:r>
              <a:rPr lang="en-US" dirty="0"/>
              <a:t>Figure 1.6</a:t>
            </a:r>
          </a:p>
        </p:txBody>
      </p:sp>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087" y="227959"/>
            <a:ext cx="1226434" cy="833592"/>
          </a:xfrm>
          <a:prstGeom prst="rect">
            <a:avLst/>
          </a:prstGeom>
        </p:spPr>
      </p:pic>
    </p:spTree>
    <p:extLst>
      <p:ext uri="{BB962C8B-B14F-4D97-AF65-F5344CB8AC3E}">
        <p14:creationId xmlns:p14="http://schemas.microsoft.com/office/powerpoint/2010/main" val="189355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5019539B-89CB-49DA-9A96-9F81C53EFA99}"/>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Sociologists develop theories to explain social occurrences such as protest rallies. (Photo courtesy of voanews.com/Wikimedia Commons)</a:t>
            </a:r>
          </a:p>
        </p:txBody>
      </p:sp>
      <p:pic>
        <p:nvPicPr>
          <p:cNvPr id="2" name="Figure" descr="People holding posters and waving flags at a protest rally outside the U.S. Capitol Building are shown."/>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2155032" y="1122363"/>
            <a:ext cx="4667249"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1.7</a:t>
            </a:r>
          </a:p>
        </p:txBody>
      </p:sp>
    </p:spTree>
    <p:extLst>
      <p:ext uri="{BB962C8B-B14F-4D97-AF65-F5344CB8AC3E}">
        <p14:creationId xmlns:p14="http://schemas.microsoft.com/office/powerpoint/2010/main" val="4109612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xmlns="" id="{21B4DC47-3038-4B33-B9AA-0BCD0E8317A2}"/>
              </a:ext>
            </a:extLst>
          </p:cNvPr>
          <p:cNvSpPr>
            <a:spLocks noGrp="1"/>
          </p:cNvSpPr>
          <p:nvPr>
            <p:ph type="ftr" sz="quarter" idx="16"/>
          </p:nvPr>
        </p:nvSpPr>
        <p:spPr>
          <a:xfrm>
            <a:off x="457199" y="6492875"/>
            <a:ext cx="7698259" cy="284163"/>
          </a:xfrm>
        </p:spPr>
        <p:txBody>
          <a:body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8195" name="Figure Legend"/>
          <p:cNvSpPr>
            <a:spLocks noGrp="1"/>
          </p:cNvSpPr>
          <p:nvPr>
            <p:ph type="body" sz="quarter" idx="14"/>
          </p:nvPr>
        </p:nvSpPr>
        <p:spPr>
          <a:xfrm>
            <a:off x="4606925" y="1108075"/>
            <a:ext cx="3913188" cy="5256213"/>
          </a:xfrm>
        </p:spPr>
        <p:txBody>
          <a:bodyPr/>
          <a:lstStyle/>
          <a:p>
            <a:r>
              <a:rPr lang="en-US" sz="1600" dirty="0">
                <a:solidFill>
                  <a:srgbClr val="000000"/>
                </a:solidFill>
              </a:rPr>
              <a:t>Some sociologists see the online world contributing to the creation of an emerging global culture. Are you a part of any global communities? (Photo courtesy of </a:t>
            </a:r>
            <a:r>
              <a:rPr lang="en-US" sz="1600" dirty="0" err="1">
                <a:solidFill>
                  <a:srgbClr val="000000"/>
                </a:solidFill>
              </a:rPr>
              <a:t>quasireversible</a:t>
            </a:r>
            <a:r>
              <a:rPr lang="en-US" sz="1600" dirty="0">
                <a:solidFill>
                  <a:srgbClr val="000000"/>
                </a:solidFill>
              </a:rPr>
              <a:t>/</a:t>
            </a:r>
            <a:r>
              <a:rPr lang="en-US" sz="1600" dirty="0" err="1">
                <a:solidFill>
                  <a:srgbClr val="000000"/>
                </a:solidFill>
              </a:rPr>
              <a:t>flickr</a:t>
            </a:r>
            <a:r>
              <a:rPr lang="en-US" sz="1600" dirty="0">
                <a:solidFill>
                  <a:srgbClr val="000000"/>
                </a:solidFill>
              </a:rPr>
              <a:t>)</a:t>
            </a:r>
          </a:p>
        </p:txBody>
      </p:sp>
      <p:pic>
        <p:nvPicPr>
          <p:cNvPr id="2" name="Figure" descr="A person is shown from above holding a laptop."/>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743589" y="1107618"/>
            <a:ext cx="3458838" cy="4607689"/>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1.8</a:t>
            </a:r>
          </a:p>
        </p:txBody>
      </p:sp>
    </p:spTree>
    <p:extLst>
      <p:ext uri="{BB962C8B-B14F-4D97-AF65-F5344CB8AC3E}">
        <p14:creationId xmlns:p14="http://schemas.microsoft.com/office/powerpoint/2010/main" val="22909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461</TotalTime>
  <Words>800</Words>
  <Application>Microsoft Office PowerPoint</Application>
  <PresentationFormat>On-screen Show (4:3)</PresentationFormat>
  <Paragraphs>31</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Essential</vt:lpstr>
      <vt:lpstr>INTRODUCTIOn TO SOCIOLOGY 2E</vt:lpstr>
      <vt:lpstr>Figure 1.1</vt:lpstr>
      <vt:lpstr>Figure 1.2</vt:lpstr>
      <vt:lpstr>Figure 1.3</vt:lpstr>
      <vt:lpstr>Figure 1.4</vt:lpstr>
      <vt:lpstr>Figure 1.5</vt:lpstr>
      <vt:lpstr>Figure 1.6</vt:lpstr>
      <vt:lpstr>Figure 1.7</vt:lpstr>
      <vt:lpstr>Figure 1.8</vt:lpstr>
      <vt:lpstr>Figure 1.9</vt:lpstr>
    </vt:vector>
  </TitlesOfParts>
  <Company>WNI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Sociology 2nd Edition - Chapter 1 - An Introduction to Sociology</dc:title>
  <dc:creator>Spuddy McSpare</dc:creator>
  <cp:lastModifiedBy>Conversion_12</cp:lastModifiedBy>
  <cp:revision>65</cp:revision>
  <cp:lastPrinted>2015-05-15T08:02:18Z</cp:lastPrinted>
  <dcterms:created xsi:type="dcterms:W3CDTF">2012-06-04T02:13:36Z</dcterms:created>
  <dcterms:modified xsi:type="dcterms:W3CDTF">2017-09-05T10:33:25Z</dcterms:modified>
</cp:coreProperties>
</file>