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8"/>
  </p:notesMasterIdLst>
  <p:handoutMasterIdLst>
    <p:handoutMasterId r:id="rId19"/>
  </p:handoutMasterIdLst>
  <p:sldIdLst>
    <p:sldId id="256" r:id="rId2"/>
    <p:sldId id="277" r:id="rId3"/>
    <p:sldId id="280" r:id="rId4"/>
    <p:sldId id="279" r:id="rId5"/>
    <p:sldId id="281" r:id="rId6"/>
    <p:sldId id="282" r:id="rId7"/>
    <p:sldId id="273" r:id="rId8"/>
    <p:sldId id="283" r:id="rId9"/>
    <p:sldId id="285" r:id="rId10"/>
    <p:sldId id="286" r:id="rId11"/>
    <p:sldId id="287" r:id="rId12"/>
    <p:sldId id="292" r:id="rId13"/>
    <p:sldId id="291" r:id="rId14"/>
    <p:sldId id="294" r:id="rId15"/>
    <p:sldId id="293" r:id="rId16"/>
    <p:sldId id="29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7" autoAdjust="0"/>
    <p:restoredTop sz="95300" autoAdjust="0"/>
  </p:normalViewPr>
  <p:slideViewPr>
    <p:cSldViewPr snapToGrid="0" snapToObjects="1">
      <p:cViewPr varScale="1">
        <p:scale>
          <a:sx n="108" d="100"/>
          <a:sy n="108" d="100"/>
        </p:scale>
        <p:origin x="-1104" y="-90"/>
      </p:cViewPr>
      <p:guideLst>
        <p:guide orient="horz" pos="2160"/>
        <p:guide pos="2880"/>
      </p:guideLst>
    </p:cSldViewPr>
  </p:slideViewPr>
  <p:outlineViewPr>
    <p:cViewPr>
      <p:scale>
        <a:sx n="33" d="100"/>
        <a:sy n="33" d="100"/>
      </p:scale>
      <p:origin x="0" y="12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09/05/17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52E7F-7B6F-41D8-92D5-3EB4CEEF8E57}" type="datetimeFigureOut">
              <a:rPr lang="en-US" smtClean="0"/>
              <a:t>09/05/17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D2529-4EE2-446E-9878-3E0028ABD396}" type="slidenum">
              <a:rPr lang="en-US" smtClean="0"/>
              <a:t>‹#›</a:t>
            </a:fld>
            <a:endParaRPr lang="en-US"/>
          </a:p>
        </p:txBody>
      </p:sp>
    </p:spTree>
    <p:extLst>
      <p:ext uri="{BB962C8B-B14F-4D97-AF65-F5344CB8AC3E}">
        <p14:creationId xmlns:p14="http://schemas.microsoft.com/office/powerpoint/2010/main" val="113233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9" name="Picture Placeholder 8"/>
          <p:cNvSpPr>
            <a:spLocks noGrp="1"/>
          </p:cNvSpPr>
          <p:nvPr>
            <p:ph type="pic" sz="quarter" idx="13"/>
          </p:nvPr>
        </p:nvSpPr>
        <p:spPr>
          <a:xfrm>
            <a:off x="457199" y="1107618"/>
            <a:ext cx="4031619" cy="4607689"/>
          </a:xfrm>
        </p:spPr>
        <p:txBody>
          <a:bodyPr rtlCol="0">
            <a:normAutofit/>
          </a:bodyPr>
          <a:lstStyle/>
          <a:p>
            <a:pPr lvl="0"/>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5"/>
          </p:nvPr>
        </p:nvSpPr>
        <p:spPr/>
        <p:txBody>
          <a:bodyPr/>
          <a:lstStyle>
            <a:lvl1pPr>
              <a:defRPr/>
            </a:lvl1pPr>
          </a:lstStyle>
          <a:p>
            <a:pPr>
              <a:defRPr/>
            </a:pPr>
            <a:fld id="{365A4C0F-061A-4B2A-A45A-AE23FE75A684}" type="datetime4">
              <a:rPr lang="en-US" smtClean="0"/>
              <a:t>September 5, 2017</a:t>
            </a:fld>
            <a:endParaRPr lang="en-US"/>
          </a:p>
        </p:txBody>
      </p:sp>
      <p:sp>
        <p:nvSpPr>
          <p:cNvPr id="7" name="Slide Number Placeholder 6"/>
          <p:cNvSpPr>
            <a:spLocks noGrp="1"/>
          </p:cNvSpPr>
          <p:nvPr>
            <p:ph type="sldNum" sz="quarter" idx="17"/>
          </p:nvPr>
        </p:nvSpPr>
        <p:spPr/>
        <p:txBody>
          <a:bodyPr/>
          <a:lstStyle>
            <a:lvl1pPr>
              <a:defRPr/>
            </a:lvl1pPr>
          </a:lstStyle>
          <a:p>
            <a:pPr>
              <a:defRPr/>
            </a:pPr>
            <a:fld id="{76124547-4185-4266-B4E4-2581C1A87319}" type="slidenum">
              <a:rPr lang="en-US"/>
              <a:pPr>
                <a:defRPr/>
              </a:pPr>
              <a:t>‹#›</a:t>
            </a:fld>
            <a:endParaRPr lang="en-US"/>
          </a:p>
        </p:txBody>
      </p:sp>
      <p:sp>
        <p:nvSpPr>
          <p:cNvPr id="8" name="Footer Placeholder 4">
            <a:extLst>
              <a:ext uri="{FF2B5EF4-FFF2-40B4-BE49-F238E27FC236}">
                <a16:creationId xmlns="" xmlns:a16="http://schemas.microsoft.com/office/drawing/2014/main" id="{1237D521-4304-4503-9E7A-D2BE2CAE711A}"/>
              </a:ext>
            </a:extLst>
          </p:cNvPr>
          <p:cNvSpPr>
            <a:spLocks noGrp="1"/>
          </p:cNvSpPr>
          <p:nvPr>
            <p:ph type="ftr" sz="quarter" idx="3"/>
          </p:nvPr>
        </p:nvSpPr>
        <p:spPr>
          <a:xfrm>
            <a:off x="457200" y="6492875"/>
            <a:ext cx="7723632"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66C80363-1A50-45D1-B208-C23D04806D68}" type="datetime4">
              <a:rPr lang="en-US" smtClean="0"/>
              <a:t>September 5, 2017</a:t>
            </a:fld>
            <a:endParaRPr lang="en-US"/>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
        <p:nvSpPr>
          <p:cNvPr id="11" name="Footer Placeholder 4">
            <a:extLst>
              <a:ext uri="{FF2B5EF4-FFF2-40B4-BE49-F238E27FC236}">
                <a16:creationId xmlns="" xmlns:a16="http://schemas.microsoft.com/office/drawing/2014/main" id="{74BF1205-9A9E-48FE-B2C8-C516BBEA2C6F}"/>
              </a:ext>
            </a:extLst>
          </p:cNvPr>
          <p:cNvSpPr>
            <a:spLocks noGrp="1"/>
          </p:cNvSpPr>
          <p:nvPr>
            <p:ph type="ftr" sz="quarter" idx="3"/>
          </p:nvPr>
        </p:nvSpPr>
        <p:spPr>
          <a:xfrm>
            <a:off x="457200" y="6492875"/>
            <a:ext cx="7723632"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lvl1pPr>
              <a:defRPr/>
            </a:lvl1pPr>
          </a:lstStyle>
          <a:p>
            <a:pPr>
              <a:defRPr/>
            </a:pPr>
            <a:fld id="{34DB0B54-B35D-4E54-A874-AD4FBA385A01}" type="datetime4">
              <a:rPr lang="en-US" smtClean="0"/>
              <a:t>September 5, 2017</a:t>
            </a:fld>
            <a:endParaRPr lang="en-US"/>
          </a:p>
        </p:txBody>
      </p:sp>
      <p:sp>
        <p:nvSpPr>
          <p:cNvPr id="7" name="Slide Number Placeholder 6"/>
          <p:cNvSpPr>
            <a:spLocks noGrp="1"/>
          </p:cNvSpPr>
          <p:nvPr>
            <p:ph type="sldNum" sz="quarter" idx="12"/>
          </p:nvPr>
        </p:nvSpPr>
        <p:spPr/>
        <p:txBody>
          <a:bodyPr/>
          <a:lstStyle>
            <a:lvl1pPr>
              <a:defRPr/>
            </a:lvl1pPr>
          </a:lstStyle>
          <a:p>
            <a:pPr>
              <a:defRPr/>
            </a:pPr>
            <a:fld id="{6158F162-EC8D-4B5B-975F-B8B0EEBB18C6}" type="slidenum">
              <a:rPr lang="en-US"/>
              <a:pPr>
                <a:defRPr/>
              </a:pPr>
              <a:t>‹#›</a:t>
            </a:fld>
            <a:endParaRPr lang="en-US"/>
          </a:p>
        </p:txBody>
      </p:sp>
      <p:sp>
        <p:nvSpPr>
          <p:cNvPr id="10" name="Footer Placeholder 4">
            <a:extLst>
              <a:ext uri="{FF2B5EF4-FFF2-40B4-BE49-F238E27FC236}">
                <a16:creationId xmlns="" xmlns:a16="http://schemas.microsoft.com/office/drawing/2014/main" id="{ECEE526C-B8EA-47CD-B3C7-3314B6C6624C}"/>
              </a:ext>
            </a:extLst>
          </p:cNvPr>
          <p:cNvSpPr>
            <a:spLocks noGrp="1"/>
          </p:cNvSpPr>
          <p:nvPr>
            <p:ph type="ftr" sz="quarter" idx="3"/>
          </p:nvPr>
        </p:nvSpPr>
        <p:spPr>
          <a:xfrm>
            <a:off x="457200" y="6492875"/>
            <a:ext cx="7723632"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3500" dirty="0"/>
              <a:t>College Physics</a:t>
            </a:r>
          </a:p>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 Chapter Title</a:t>
            </a:r>
          </a:p>
          <a:p>
            <a:pPr algn="ctr" fontAlgn="auto">
              <a:spcAft>
                <a:spcPts val="0"/>
              </a:spcAft>
              <a:defRPr/>
            </a:pPr>
            <a:r>
              <a:rPr lang="en-US" sz="1600" cap="none" dirty="0">
                <a:solidFill>
                  <a:schemeClr val="tx1"/>
                </a:solidFill>
                <a:latin typeface="+mn-lt"/>
              </a:rPr>
              <a:t>PowerPoint Image Slideshow</a:t>
            </a:r>
          </a:p>
        </p:txBody>
      </p:sp>
      <p:pic>
        <p:nvPicPr>
          <p:cNvPr id="3" name="Picture 8" descr="medium_covers_Page_2.png"/>
          <p:cNvPicPr>
            <a:picLocks noChangeAspect="1"/>
          </p:cNvPicPr>
          <p:nvPr userDrawn="1"/>
        </p:nvPicPr>
        <p:blipFill>
          <a:blip r:embed="rId2" cstate="prin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4" name="Date Placeholder 3"/>
          <p:cNvSpPr>
            <a:spLocks noGrp="1"/>
          </p:cNvSpPr>
          <p:nvPr>
            <p:ph type="dt" sz="half" idx="10"/>
          </p:nvPr>
        </p:nvSpPr>
        <p:spPr/>
        <p:txBody>
          <a:bodyPr/>
          <a:lstStyle>
            <a:lvl1pPr>
              <a:defRPr/>
            </a:lvl1pPr>
          </a:lstStyle>
          <a:p>
            <a:pPr>
              <a:defRPr/>
            </a:pPr>
            <a:fld id="{2F82F275-A499-4952-8F31-D0D6D5274F43}" type="datetime4">
              <a:rPr lang="en-US" smtClean="0"/>
              <a:t>September 5, 2017</a:t>
            </a:fld>
            <a:endParaRPr lang="en-US" dirty="0"/>
          </a:p>
        </p:txBody>
      </p:sp>
      <p:sp>
        <p:nvSpPr>
          <p:cNvPr id="6" name="Footer Placeholder 4">
            <a:extLst>
              <a:ext uri="{FF2B5EF4-FFF2-40B4-BE49-F238E27FC236}">
                <a16:creationId xmlns="" xmlns:a16="http://schemas.microsoft.com/office/drawing/2014/main" id="{585A8FB4-7728-4B16-8A88-97B114EA665A}"/>
              </a:ext>
            </a:extLst>
          </p:cNvPr>
          <p:cNvSpPr>
            <a:spLocks noGrp="1"/>
          </p:cNvSpPr>
          <p:nvPr>
            <p:ph type="ftr" sz="quarter" idx="3"/>
          </p:nvPr>
        </p:nvSpPr>
        <p:spPr>
          <a:xfrm>
            <a:off x="457200" y="6492875"/>
            <a:ext cx="7723632"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912274EC-FB22-422D-B059-65FD8427E0A2}" type="datetime4">
              <a:rPr lang="en-US" smtClean="0"/>
              <a:t>September 5, 2017</a:t>
            </a:fld>
            <a:endParaRPr lang="en-US" dirty="0"/>
          </a:p>
        </p:txBody>
      </p:sp>
      <p:sp>
        <p:nvSpPr>
          <p:cNvPr id="5" name="Footer Placeholder 4"/>
          <p:cNvSpPr>
            <a:spLocks noGrp="1"/>
          </p:cNvSpPr>
          <p:nvPr>
            <p:ph type="ftr" sz="quarter" idx="3"/>
          </p:nvPr>
        </p:nvSpPr>
        <p:spPr>
          <a:xfrm>
            <a:off x="457200" y="6492875"/>
            <a:ext cx="7723632"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
        <p:nvSpPr>
          <p:cNvPr id="6" name="Slide Number Placeholder 5"/>
          <p:cNvSpPr>
            <a:spLocks noGrp="1"/>
          </p:cNvSpPr>
          <p:nvPr>
            <p:ph type="sldNum" sz="quarter" idx="4"/>
          </p:nvPr>
        </p:nvSpPr>
        <p:spPr>
          <a:xfrm rot="16200000">
            <a:off x="8044657" y="683419"/>
            <a:ext cx="1316037" cy="365125"/>
          </a:xfrm>
          <a:prstGeom prst="rect">
            <a:avLst/>
          </a:prstGeom>
        </p:spPr>
        <p:txBody>
          <a:bodyPr vert="horz" lIns="91440" tIns="45720" rIns="91440" bIns="45720" rtlCol="0" anchor="ctr"/>
          <a:lstStyle>
            <a:lvl1pPr algn="r" fontAlgn="auto">
              <a:spcBef>
                <a:spcPts val="0"/>
              </a:spcBef>
              <a:spcAft>
                <a:spcPts val="0"/>
              </a:spcAft>
              <a:defRPr sz="2400" b="1" smtClean="0">
                <a:solidFill>
                  <a:srgbClr val="FFFFFF"/>
                </a:solidFill>
                <a:latin typeface="+mn-lt"/>
              </a:defRPr>
            </a:lvl1pPr>
          </a:lstStyle>
          <a:p>
            <a:pPr>
              <a:defRPr/>
            </a:pPr>
            <a:fld id="{C56169A9-3380-4EA0-9DA0-2D35F2C8D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hf sldNum="0" hdr="0" dt="0"/>
  <p:txStyles>
    <p:titleStyle>
      <a:lvl1pPr algn="l" rtl="0" fontAlgn="base">
        <a:spcBef>
          <a:spcPct val="0"/>
        </a:spcBef>
        <a:spcAft>
          <a:spcPct val="0"/>
        </a:spcAft>
        <a:defRPr sz="2400" kern="1200" cap="all" spc="-60">
          <a:solidFill>
            <a:srgbClr val="6CB255"/>
          </a:solidFill>
          <a:latin typeface="+mj-lt"/>
          <a:ea typeface="+mj-ea"/>
          <a:cs typeface="+mj-cs"/>
        </a:defRPr>
      </a:lvl1pPr>
      <a:lvl2pPr algn="l" rtl="0" fontAlgn="base">
        <a:spcBef>
          <a:spcPct val="0"/>
        </a:spcBef>
        <a:spcAft>
          <a:spcPct val="0"/>
        </a:spcAft>
        <a:defRPr sz="2400">
          <a:solidFill>
            <a:srgbClr val="6CB255"/>
          </a:solidFill>
          <a:latin typeface="Arial Black" pitchFamily="34" charset="0"/>
        </a:defRPr>
      </a:lvl2pPr>
      <a:lvl3pPr algn="l" rtl="0" fontAlgn="base">
        <a:spcBef>
          <a:spcPct val="0"/>
        </a:spcBef>
        <a:spcAft>
          <a:spcPct val="0"/>
        </a:spcAft>
        <a:defRPr sz="2400">
          <a:solidFill>
            <a:srgbClr val="6CB255"/>
          </a:solidFill>
          <a:latin typeface="Arial Black" pitchFamily="34" charset="0"/>
        </a:defRPr>
      </a:lvl3pPr>
      <a:lvl4pPr algn="l" rtl="0" fontAlgn="base">
        <a:spcBef>
          <a:spcPct val="0"/>
        </a:spcBef>
        <a:spcAft>
          <a:spcPct val="0"/>
        </a:spcAft>
        <a:defRPr sz="2400">
          <a:solidFill>
            <a:srgbClr val="6CB255"/>
          </a:solidFill>
          <a:latin typeface="Arial Black" pitchFamily="34" charset="0"/>
        </a:defRPr>
      </a:lvl4pPr>
      <a:lvl5pPr algn="l" rtl="0" fontAlgn="base">
        <a:spcBef>
          <a:spcPct val="0"/>
        </a:spcBef>
        <a:spcAft>
          <a:spcPct val="0"/>
        </a:spcAft>
        <a:defRPr sz="2400">
          <a:solidFill>
            <a:srgbClr val="6CB255"/>
          </a:solidFill>
          <a:latin typeface="Arial Black" pitchFamily="34" charset="0"/>
        </a:defRPr>
      </a:lvl5pPr>
      <a:lvl6pPr marL="457200" algn="l" rtl="0" fontAlgn="base">
        <a:spcBef>
          <a:spcPct val="0"/>
        </a:spcBef>
        <a:spcAft>
          <a:spcPct val="0"/>
        </a:spcAft>
        <a:defRPr sz="2400">
          <a:solidFill>
            <a:srgbClr val="6CB255"/>
          </a:solidFill>
          <a:latin typeface="Arial Black" pitchFamily="34" charset="0"/>
        </a:defRPr>
      </a:lvl6pPr>
      <a:lvl7pPr marL="914400" algn="l" rtl="0" fontAlgn="base">
        <a:spcBef>
          <a:spcPct val="0"/>
        </a:spcBef>
        <a:spcAft>
          <a:spcPct val="0"/>
        </a:spcAft>
        <a:defRPr sz="2400">
          <a:solidFill>
            <a:srgbClr val="6CB255"/>
          </a:solidFill>
          <a:latin typeface="Arial Black" pitchFamily="34" charset="0"/>
        </a:defRPr>
      </a:lvl7pPr>
      <a:lvl8pPr marL="1371600" algn="l" rtl="0" fontAlgn="base">
        <a:spcBef>
          <a:spcPct val="0"/>
        </a:spcBef>
        <a:spcAft>
          <a:spcPct val="0"/>
        </a:spcAft>
        <a:defRPr sz="2400">
          <a:solidFill>
            <a:srgbClr val="6CB255"/>
          </a:solidFill>
          <a:latin typeface="Arial Black" pitchFamily="34" charset="0"/>
        </a:defRPr>
      </a:lvl8pPr>
      <a:lvl9pPr marL="1828800" algn="l" rtl="0" fontAlgn="base">
        <a:spcBef>
          <a:spcPct val="0"/>
        </a:spcBef>
        <a:spcAft>
          <a:spcPct val="0"/>
        </a:spcAft>
        <a:defRPr sz="2400">
          <a:solidFill>
            <a:srgbClr val="6CB255"/>
          </a:solidFill>
          <a:latin typeface="Arial Black" pitchFamily="34" charset="0"/>
        </a:defRPr>
      </a:lvl9pPr>
    </p:titleStyle>
    <p:bodyStyle>
      <a:lvl1pPr algn="l" rtl="0" fontAlgn="base">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87" y="5775854"/>
            <a:ext cx="1226434" cy="833592"/>
          </a:xfrm>
          <a:prstGeom prst="rect">
            <a:avLst/>
          </a:prstGeom>
        </p:spPr>
      </p:pic>
      <p:pic>
        <p:nvPicPr>
          <p:cNvPr id="4" name="Figure" descr="Sociolo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6895"/>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2000" b="1" cap="none" dirty="0">
                <a:solidFill>
                  <a:srgbClr val="212F62"/>
                </a:solidFill>
                <a:latin typeface="+mn-lt"/>
              </a:rPr>
              <a:t>Chapter 18 WORK AND THE ECONOMY</a:t>
            </a:r>
          </a:p>
          <a:p>
            <a:pPr algn="ctr" fontAlgn="auto">
              <a:spcAft>
                <a:spcPts val="0"/>
              </a:spcAft>
              <a:defRPr/>
            </a:pPr>
            <a:r>
              <a:rPr lang="en-US" sz="1600" cap="none" dirty="0">
                <a:solidFill>
                  <a:schemeClr val="tx1"/>
                </a:solidFill>
                <a:latin typeface="+mn-lt"/>
              </a:rPr>
              <a:t>PowerPoint Image Slideshow</a:t>
            </a:r>
          </a:p>
        </p:txBody>
      </p:sp>
      <p:sp>
        <p:nvSpPr>
          <p:cNvPr id="2" name="Title">
            <a:extLst>
              <a:ext uri="{FF2B5EF4-FFF2-40B4-BE49-F238E27FC236}">
                <a16:creationId xmlns="" xmlns:a16="http://schemas.microsoft.com/office/drawing/2014/main" id="{F6405196-4297-44AA-9EF3-2F3107A7DC2A}"/>
              </a:ext>
            </a:extLst>
          </p:cNvPr>
          <p:cNvSpPr>
            <a:spLocks noGrp="1"/>
          </p:cNvSpPr>
          <p:nvPr>
            <p:ph type="title" idx="4294967295"/>
          </p:nvPr>
        </p:nvSpPr>
        <p:spPr>
          <a:xfrm>
            <a:off x="0" y="702486"/>
            <a:ext cx="9144000" cy="735012"/>
          </a:xfrm>
        </p:spPr>
        <p:txBody>
          <a:bodyPr>
            <a:noAutofit/>
          </a:bodyPr>
          <a:lstStyle/>
          <a:p>
            <a:pPr algn="ctr"/>
            <a:r>
              <a:rPr lang="en-US" sz="3600" dirty="0"/>
              <a:t>INTRODUCTION</a:t>
            </a:r>
            <a:r>
              <a:rPr lang="en-US" sz="3600" baseline="0" dirty="0"/>
              <a:t> TO </a:t>
            </a:r>
            <a:r>
              <a:rPr lang="en-US" sz="3600" baseline="0" dirty="0" err="1"/>
              <a:t>SOCIOLOGy</a:t>
            </a:r>
            <a:r>
              <a:rPr lang="en-US" sz="3600" baseline="0" dirty="0"/>
              <a:t> 2E</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0F0C1C66-5F75-4EA3-90A0-8187A1A271A7}"/>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Instant communications have allowed many international corporations to move parts of their businesses to countries such as India, where their costs are lowest. (Photo courtesy of Wikimedia Commons)</a:t>
            </a:r>
          </a:p>
        </p:txBody>
      </p:sp>
      <p:pic>
        <p:nvPicPr>
          <p:cNvPr id="2" name="Figure" descr="A city skyline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921158"/>
            <a:ext cx="8062913" cy="190284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18.9</a:t>
            </a:r>
          </a:p>
        </p:txBody>
      </p:sp>
    </p:spTree>
    <p:extLst>
      <p:ext uri="{BB962C8B-B14F-4D97-AF65-F5344CB8AC3E}">
        <p14:creationId xmlns:p14="http://schemas.microsoft.com/office/powerpoint/2010/main" val="3861715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 xmlns:a16="http://schemas.microsoft.com/office/drawing/2014/main" id="{C726800D-657C-4562-858B-E131357B55B6}"/>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solidFill>
                  <a:schemeClr val="tx1"/>
                </a:solidFill>
              </a:rPr>
              <a:t>Many people attend job fairs looking for their first job or for a better one. (Photo courtesy of Daniel Ramirez/</a:t>
            </a:r>
            <a:r>
              <a:rPr lang="en-US" sz="1600" dirty="0" err="1">
                <a:solidFill>
                  <a:schemeClr val="tx1"/>
                </a:solidFill>
              </a:rPr>
              <a:t>flickr</a:t>
            </a:r>
            <a:r>
              <a:rPr lang="en-US" sz="1600" dirty="0">
                <a:solidFill>
                  <a:schemeClr val="tx1"/>
                </a:solidFill>
              </a:rPr>
              <a:t>)</a:t>
            </a:r>
          </a:p>
        </p:txBody>
      </p:sp>
      <p:pic>
        <p:nvPicPr>
          <p:cNvPr id="3" name="Figure" descr="A group of people at a job fair are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92370" y="1122363"/>
            <a:ext cx="4592573"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18.10</a:t>
            </a:r>
          </a:p>
        </p:txBody>
      </p:sp>
    </p:spTree>
    <p:extLst>
      <p:ext uri="{BB962C8B-B14F-4D97-AF65-F5344CB8AC3E}">
        <p14:creationId xmlns:p14="http://schemas.microsoft.com/office/powerpoint/2010/main" val="2537329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46504B2F-3F1D-4529-9CD4-ABDA5730A55F}"/>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solidFill>
                  <a:schemeClr val="tx1"/>
                </a:solidFill>
              </a:rPr>
              <a:t>In a virtual world, living the good life still costs real money. (Photo courtesy of Juan Pablo </a:t>
            </a:r>
            <a:r>
              <a:rPr lang="en-US" sz="1600" dirty="0" err="1">
                <a:solidFill>
                  <a:schemeClr val="tx1"/>
                </a:solidFill>
              </a:rPr>
              <a:t>Amo</a:t>
            </a:r>
            <a:r>
              <a:rPr lang="en-US" sz="1600" dirty="0">
                <a:solidFill>
                  <a:schemeClr val="tx1"/>
                </a:solidFill>
              </a:rPr>
              <a:t>/</a:t>
            </a:r>
            <a:r>
              <a:rPr lang="en-US" sz="1600" dirty="0" err="1">
                <a:solidFill>
                  <a:schemeClr val="tx1"/>
                </a:solidFill>
              </a:rPr>
              <a:t>flickr</a:t>
            </a:r>
            <a:r>
              <a:rPr lang="en-US" sz="1600" dirty="0">
                <a:solidFill>
                  <a:schemeClr val="tx1"/>
                </a:solidFill>
              </a:rPr>
              <a:t>)</a:t>
            </a:r>
            <a:endParaRPr lang="en-US" sz="1600" dirty="0"/>
          </a:p>
        </p:txBody>
      </p:sp>
      <p:pic>
        <p:nvPicPr>
          <p:cNvPr id="2" name="Figure" descr="The cover of the video game World of Warcraft, including a green, fanged ogre,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61687" y="1122363"/>
            <a:ext cx="525393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18.11</a:t>
            </a:r>
          </a:p>
        </p:txBody>
      </p:sp>
    </p:spTree>
    <p:extLst>
      <p:ext uri="{BB962C8B-B14F-4D97-AF65-F5344CB8AC3E}">
        <p14:creationId xmlns:p14="http://schemas.microsoft.com/office/powerpoint/2010/main" val="4232304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 xmlns:a16="http://schemas.microsoft.com/office/drawing/2014/main" id="{C47639D9-633F-4272-AC41-A705F1B632CD}"/>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This chart shows the projected growth of several occupational groups. (Graph courtesy of the Bureau of Labor Statistics Occupational Outlook Handbook)</a:t>
            </a:r>
          </a:p>
        </p:txBody>
      </p:sp>
      <p:pic>
        <p:nvPicPr>
          <p:cNvPr id="4" name="Figure" descr="A graph is titled “Percent Change in Total U.S. employment, by occupational group, 2010-20 (projected).” The Architecture and Engineering industry expected a 10% increase. The Arts and Design field expected a 10% increase. The Building and Grounds Cleaning and Maintenance industry expected a 12% increase. The Business and Financial field expected a 17% increase. The Community and Social Service field expected a 24% increase. The Computer and Information Technology field expected a 22% increase. The Constructions and Extraction industry expected a 22% increase. The Education, Training, and Library field expected a 15% increase. The Entertainment and Sports field expected a 16% increase. The Farming, Fishing, and Forestry industry expected a 2% decrease. The Food Preparation and Serving industry expected a 10% increase. The Healthcare industry expected a 29% increase. The Installation, Maintenance, and Repair industry expected a 15% increase. The Legal field expected an 11% increase. The Life, Physical, and Social Science field expected a 16% increase. The Management field expected a 7% increase. The Math field expected a 7% increase. The Media and Communication field expected a 13% increase. The Office and Administrative Support field expected a 10% increase. The Personal Care and Service field expected a 27% increase. The Production field expected a 4% increase. The Protective Service industry expected an 11% increase. The Sales field expected a 13% increase. The Transportation and Material Moving industry expected a 15% increas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863" r="-36863"/>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18.12</a:t>
            </a:r>
          </a:p>
        </p:txBody>
      </p:sp>
    </p:spTree>
    <p:extLst>
      <p:ext uri="{BB962C8B-B14F-4D97-AF65-F5344CB8AC3E}">
        <p14:creationId xmlns:p14="http://schemas.microsoft.com/office/powerpoint/2010/main" val="441837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 xmlns:a16="http://schemas.microsoft.com/office/drawing/2014/main" id="{7CF0AC80-8F48-4CBF-9FD3-A7AE13736D03}"/>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More education means more jobs (generally). (Graph courtesy of the U.S. Department of Labor)</a:t>
            </a:r>
          </a:p>
        </p:txBody>
      </p:sp>
      <p:pic>
        <p:nvPicPr>
          <p:cNvPr id="4" name="Figure" descr="A graph is titled “Percent Change in U.S. employment, by education category, 2010-20 (projected).” Those with a Doctoral or Professional degree could expect a 14% increase in jobs available to them. Those with a Master’s degree could expect a 16% increase in jobs available to them. Those with a Bachelor’s degree could expect an 18.4% in jobs available to them. Those with an Associate’s degree could expect a 12.1% increase in jobs available to them. Those with a Postsecondary non-degree award could expect a 17.6% increase in jobs available to them. Those with some college, but no degree could expect a 15.6% increase in jobs available to them. Those with a high school diploma or equivalent could expect a 7.9% increase in jobs available to them. Those with less than high school could expect a 10.9% increase in jobs available to them."/>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013605" y="1122386"/>
            <a:ext cx="4950100" cy="3500071"/>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18.13</a:t>
            </a:r>
          </a:p>
        </p:txBody>
      </p:sp>
    </p:spTree>
    <p:extLst>
      <p:ext uri="{BB962C8B-B14F-4D97-AF65-F5344CB8AC3E}">
        <p14:creationId xmlns:p14="http://schemas.microsoft.com/office/powerpoint/2010/main" val="2274111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C3807B50-CA01-41B5-945E-77C4D969A9F9}"/>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 higher percentage of the people living in poverty in the United States have jobs compared to other developed nations.</a:t>
            </a:r>
          </a:p>
        </p:txBody>
      </p:sp>
      <p:pic>
        <p:nvPicPr>
          <p:cNvPr id="2" name="Figure" descr="Graph depicting the working poverty vs. non-working poverty rates, distributed by country."/>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774472" y="1122363"/>
            <a:ext cx="542836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18.14</a:t>
            </a:r>
          </a:p>
        </p:txBody>
      </p:sp>
    </p:spTree>
    <p:extLst>
      <p:ext uri="{BB962C8B-B14F-4D97-AF65-F5344CB8AC3E}">
        <p14:creationId xmlns:p14="http://schemas.microsoft.com/office/powerpoint/2010/main" val="1724100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43B72E69-6802-403F-917E-D9018EB9A2A9}"/>
              </a:ext>
            </a:extLst>
          </p:cNvPr>
          <p:cNvSpPr>
            <a:spLocks noGrp="1"/>
          </p:cNvSpPr>
          <p:nvPr>
            <p:ph type="ftr" sz="quarter" idx="3"/>
          </p:nvPr>
        </p:nvSpPr>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
        <p:nvSpPr>
          <p:cNvPr id="9219" name="Figure Legend"/>
          <p:cNvSpPr>
            <a:spLocks noGrp="1"/>
          </p:cNvSpPr>
          <p:nvPr>
            <p:ph type="body" sz="quarter" idx="14"/>
          </p:nvPr>
        </p:nvSpPr>
        <p:spPr>
          <a:xfrm>
            <a:off x="457200" y="4843463"/>
            <a:ext cx="8062913" cy="1166812"/>
          </a:xfrm>
        </p:spPr>
        <p:txBody>
          <a:bodyPr/>
          <a:lstStyle/>
          <a:p>
            <a:r>
              <a:rPr lang="en-US" sz="1600" b="1" dirty="0">
                <a:solidFill>
                  <a:srgbClr val="6CB255"/>
                </a:solidFill>
              </a:rPr>
              <a:t>Poverty Rates by Age: 1959 to 2010 </a:t>
            </a:r>
            <a:r>
              <a:rPr lang="en-US" sz="1600" dirty="0"/>
              <a:t>While poverty rates among the elderly have fallen, an increasing number of children are living in poverty. (Graph courtesy of the U.S. Census </a:t>
            </a:r>
            <a:r>
              <a:rPr lang="en-US" sz="1600" dirty="0" err="1"/>
              <a:t>Burea</a:t>
            </a:r>
            <a:r>
              <a:rPr lang="en-US" sz="1600" dirty="0"/>
              <a:t>/Carmen </a:t>
            </a:r>
            <a:r>
              <a:rPr lang="en-US" sz="1600" dirty="0" err="1"/>
              <a:t>DeNavas</a:t>
            </a:r>
            <a:r>
              <a:rPr lang="en-US" sz="1600" dirty="0"/>
              <a:t>-Walt and Bernadette D. Proctor, Income and Poverty in the United States 2010)</a:t>
            </a:r>
          </a:p>
        </p:txBody>
      </p:sp>
      <p:pic>
        <p:nvPicPr>
          <p:cNvPr id="2" name="Figure" descr="Line graph depicting poverty rates by age, 1959-2010. "/>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44822" y="1122363"/>
            <a:ext cx="528766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18.15</a:t>
            </a:r>
          </a:p>
        </p:txBody>
      </p:sp>
    </p:spTree>
    <p:extLst>
      <p:ext uri="{BB962C8B-B14F-4D97-AF65-F5344CB8AC3E}">
        <p14:creationId xmlns:p14="http://schemas.microsoft.com/office/powerpoint/2010/main" val="1450618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 xmlns:a16="http://schemas.microsoft.com/office/drawing/2014/main" id="{9F25CC4D-624F-40AB-A231-8216801884B9}"/>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Today, employees are working harder than ever in offices and other places of </a:t>
            </a:r>
            <a:r>
              <a:rPr lang="en-US" sz="1600" dirty="0" err="1"/>
              <a:t>employement</a:t>
            </a:r>
            <a:r>
              <a:rPr lang="en-US" sz="1600" dirty="0"/>
              <a:t>. (Photo courtesy of </a:t>
            </a:r>
            <a:r>
              <a:rPr lang="en-US" sz="1600" dirty="0" err="1"/>
              <a:t>Juhan</a:t>
            </a:r>
            <a:r>
              <a:rPr lang="en-US" sz="1600" dirty="0"/>
              <a:t> </a:t>
            </a:r>
            <a:r>
              <a:rPr lang="en-US" sz="1600" dirty="0" err="1"/>
              <a:t>Sonin</a:t>
            </a:r>
            <a:r>
              <a:rPr lang="en-US" sz="1600" dirty="0"/>
              <a:t>/</a:t>
            </a:r>
            <a:r>
              <a:rPr lang="en-US" sz="1600" dirty="0" err="1"/>
              <a:t>flickr</a:t>
            </a:r>
            <a:r>
              <a:rPr lang="en-US" sz="1600" dirty="0"/>
              <a:t>)</a:t>
            </a:r>
          </a:p>
        </p:txBody>
      </p:sp>
      <p:pic>
        <p:nvPicPr>
          <p:cNvPr id="4" name="Figure" descr="A photo of a large office building at night where you can see many people working inside after hou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132" r="-18132"/>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18.1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AAAF3D36-BCD0-46E8-A3C6-9961B84942D5}"/>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Vladimir </a:t>
            </a:r>
            <a:r>
              <a:rPr lang="en-US" sz="1600" dirty="0" err="1"/>
              <a:t>Ilyich</a:t>
            </a:r>
            <a:r>
              <a:rPr lang="en-US" sz="1600" dirty="0"/>
              <a:t> Lenin was one of the founders of Russian communism. J.P. Morgan was one of the most influential capitalists in history. They have very different views on how economies should be run. (Photos (a) and (b) courtesy of Wikimedia Commons)</a:t>
            </a:r>
          </a:p>
        </p:txBody>
      </p:sp>
      <p:pic>
        <p:nvPicPr>
          <p:cNvPr id="2" name="Figure" descr="In figure (b), a photograph of J.P. Morgan is show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308930" y="1007197"/>
            <a:ext cx="2800349" cy="3500437"/>
          </a:xfrm>
        </p:spPr>
      </p:pic>
      <p:pic>
        <p:nvPicPr>
          <p:cNvPr id="8" name="Figure" descr="This figure consists of two images. The photo on the right is of Vladimir Ilyich Lenin, one of the founders of Russian communism. The image on the right is a photo of J.P. Morgan, one of the most influential capitalists in the United States"/>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751332" y="1008217"/>
            <a:ext cx="2516654" cy="3500437"/>
          </a:xfrm>
          <a:prstGeom prst="rect">
            <a:avLst/>
          </a:prstGeom>
          <a:noFill/>
          <a:ln w="9525">
            <a:noFill/>
            <a:miter lim="800000"/>
            <a:headEnd/>
            <a:tailEnd/>
          </a:ln>
        </p:spPr>
      </p:pic>
      <p:pic>
        <p:nvPicPr>
          <p:cNvPr id="7" name="OpenStaxLogo" descr="openstax colleg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18.2</a:t>
            </a:r>
          </a:p>
        </p:txBody>
      </p:sp>
    </p:spTree>
    <p:extLst>
      <p:ext uri="{BB962C8B-B14F-4D97-AF65-F5344CB8AC3E}">
        <p14:creationId xmlns:p14="http://schemas.microsoft.com/office/powerpoint/2010/main" val="3855640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 xmlns:a16="http://schemas.microsoft.com/office/drawing/2014/main" id="{ECAECB28-3BCF-49FC-9784-EF9FBFB0C5DA}"/>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In an agricultural economy, crops and seeds are the most important commodity. In a postindustrial society, information is the most valuable resource. (Photo (a) courtesy of Edward S. Curtis/Wikimedia Commons. Photo (b) courtesy of </a:t>
            </a:r>
            <a:r>
              <a:rPr lang="cs-CZ" sz="1600" dirty="0" err="1"/>
              <a:t>Kārlis</a:t>
            </a:r>
            <a:r>
              <a:rPr lang="cs-CZ" sz="1600" dirty="0"/>
              <a:t> </a:t>
            </a:r>
            <a:r>
              <a:rPr lang="cs-CZ" sz="1600" dirty="0" err="1"/>
              <a:t>Dambrāns</a:t>
            </a:r>
            <a:r>
              <a:rPr lang="cs-CZ" sz="1600" dirty="0"/>
              <a:t>/</a:t>
            </a:r>
            <a:r>
              <a:rPr lang="cs-CZ" sz="1600" dirty="0" err="1"/>
              <a:t>flickr</a:t>
            </a:r>
            <a:r>
              <a:rPr lang="cs-CZ" sz="1600" dirty="0"/>
              <a:t>)</a:t>
            </a:r>
            <a:endParaRPr lang="en-US" sz="1600" dirty="0"/>
          </a:p>
        </p:txBody>
      </p:sp>
      <p:pic>
        <p:nvPicPr>
          <p:cNvPr id="4" name="Figure" descr=" This figure consists of two photographs side by side. The image on the left is a vintage photograph of a woman collecting seeds. The photo on the right is of a young boy looking at his laptop."/>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075" b="-2075"/>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18.3</a:t>
            </a:r>
          </a:p>
        </p:txBody>
      </p:sp>
    </p:spTree>
    <p:extLst>
      <p:ext uri="{BB962C8B-B14F-4D97-AF65-F5344CB8AC3E}">
        <p14:creationId xmlns:p14="http://schemas.microsoft.com/office/powerpoint/2010/main" val="293698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6EAC21E5-4521-4D82-A12B-1178F4DCA28D}"/>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Agricultural practices have emerged in different societies at different times. (Information courtesy of Wikimedia Commons)</a:t>
            </a:r>
          </a:p>
        </p:txBody>
      </p:sp>
      <p:pic>
        <p:nvPicPr>
          <p:cNvPr id="2" name="Figure" descr="Figure is a Timeline of Agricultural Development. The timeline covers the year range of 12000 B.C.E. to 1000 C.E. Between the years 11000 B.C.E. and 10000 B.C.E., Egypt and Mesopotamia began developing agricultural techniques. In the 9000s B.C.E. Asia began developing agricultural techniques. Between the years 8000 B.C.E. and 6000 B.C.E., New Guinea began developing agricultural techniques. In the 5000s B.C.E., Sub-Saharan Africa began developing agricultural techniques. Between the years 4000 B.C.E. and 3000 B.C.E., the Americas began developing agricultural technique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458533"/>
            <a:ext cx="8062913" cy="282809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18.4</a:t>
            </a:r>
          </a:p>
        </p:txBody>
      </p:sp>
    </p:spTree>
    <p:extLst>
      <p:ext uri="{BB962C8B-B14F-4D97-AF65-F5344CB8AC3E}">
        <p14:creationId xmlns:p14="http://schemas.microsoft.com/office/powerpoint/2010/main" val="1702332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88F1D347-1EF1-4890-A040-81E23B4372C6}"/>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The New York Stock Exchange is where shares of stock in companies that are registered for public trading are traded (Photo courtesy of Ryan Lawler/Wikimedia Commons)</a:t>
            </a:r>
          </a:p>
        </p:txBody>
      </p:sp>
      <p:pic>
        <p:nvPicPr>
          <p:cNvPr id="2" name="Figure" descr="An overhead view of the New York Stock Exchange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18.5</a:t>
            </a:r>
          </a:p>
        </p:txBody>
      </p:sp>
    </p:spTree>
    <p:extLst>
      <p:ext uri="{BB962C8B-B14F-4D97-AF65-F5344CB8AC3E}">
        <p14:creationId xmlns:p14="http://schemas.microsoft.com/office/powerpoint/2010/main" val="1917728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0C9857B7-8BB3-454B-B90E-E21C55663155}"/>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8195" name="Figure Legend"/>
          <p:cNvSpPr>
            <a:spLocks noGrp="1"/>
          </p:cNvSpPr>
          <p:nvPr>
            <p:ph type="body" sz="quarter" idx="14"/>
          </p:nvPr>
        </p:nvSpPr>
        <p:spPr>
          <a:xfrm>
            <a:off x="4606925" y="1108075"/>
            <a:ext cx="3913188" cy="5256213"/>
          </a:xfrm>
        </p:spPr>
        <p:txBody>
          <a:bodyPr/>
          <a:lstStyle/>
          <a:p>
            <a:r>
              <a:rPr lang="en-US" sz="1600" dirty="0">
                <a:solidFill>
                  <a:schemeClr val="tx1"/>
                </a:solidFill>
              </a:rPr>
              <a:t>The economies of China and Russia after World War II are examples of one form of socialism. (Photo courtesy of Wikimedia Commons)</a:t>
            </a:r>
          </a:p>
        </p:txBody>
      </p:sp>
      <p:pic>
        <p:nvPicPr>
          <p:cNvPr id="2" name="Figure" descr="A colorful painting featuring Mao Zedong and other symbols of Chinese communism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162557" y="1108075"/>
            <a:ext cx="2621536" cy="5256213"/>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18.6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 xmlns:a16="http://schemas.microsoft.com/office/drawing/2014/main" id="{8F419C8D-9940-4501-A638-F268D45785C2}"/>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This map shows countries that have adopted a socialist economy at some point. The colors indicate the duration that socialism prevailed. (Map courtesy of the European Union)</a:t>
            </a:r>
          </a:p>
        </p:txBody>
      </p:sp>
      <p:pic>
        <p:nvPicPr>
          <p:cNvPr id="6" name="Figure" descr="A world map depicting the countries which have adopted a socialist economy, and the length of time which they adopted it fo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054670" y="1122386"/>
            <a:ext cx="4867970" cy="3500071"/>
          </a:xfrm>
        </p:spPr>
      </p:pic>
      <p:pic>
        <p:nvPicPr>
          <p:cNvPr id="7"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18.7</a:t>
            </a:r>
          </a:p>
        </p:txBody>
      </p:sp>
    </p:spTree>
    <p:extLst>
      <p:ext uri="{BB962C8B-B14F-4D97-AF65-F5344CB8AC3E}">
        <p14:creationId xmlns:p14="http://schemas.microsoft.com/office/powerpoint/2010/main" val="270684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 xmlns:a16="http://schemas.microsoft.com/office/drawing/2014/main" id="{2BC9B2B7-7FEE-4F43-A3DC-CEE7FE05E34F}"/>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Sociologists look for signs of convergence and divergence in the societies of countries that have joined the European Union. (Map courtesy of the European Union)</a:t>
            </a:r>
          </a:p>
        </p:txBody>
      </p:sp>
      <p:pic>
        <p:nvPicPr>
          <p:cNvPr id="3" name="Figure" descr="Map of Europe indicating countries which are members, candidate members, potential candidate members, and possible members of the European Unio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229404" y="1122363"/>
            <a:ext cx="6518504"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18.8</a:t>
            </a:r>
          </a:p>
        </p:txBody>
      </p:sp>
    </p:spTree>
    <p:extLst>
      <p:ext uri="{BB962C8B-B14F-4D97-AF65-F5344CB8AC3E}">
        <p14:creationId xmlns:p14="http://schemas.microsoft.com/office/powerpoint/2010/main" val="15681979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539</TotalTime>
  <Words>1343</Words>
  <Application>Microsoft Office PowerPoint</Application>
  <PresentationFormat>On-screen Show (4:3)</PresentationFormat>
  <Paragraphs>48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Essential</vt:lpstr>
      <vt:lpstr>INTRODUCTION TO SOCIOLOGy 2E</vt:lpstr>
      <vt:lpstr>Figure 18.1</vt:lpstr>
      <vt:lpstr>Figure 18.2</vt:lpstr>
      <vt:lpstr>Figure 18.3</vt:lpstr>
      <vt:lpstr>Figure 18.4</vt:lpstr>
      <vt:lpstr>Figure 18.5</vt:lpstr>
      <vt:lpstr>Figure 18.6</vt:lpstr>
      <vt:lpstr>Figure 18.7</vt:lpstr>
      <vt:lpstr>Figure 18.8</vt:lpstr>
      <vt:lpstr>Figure 18.9</vt:lpstr>
      <vt:lpstr>Figure 18.10</vt:lpstr>
      <vt:lpstr>Figure 18.11</vt:lpstr>
      <vt:lpstr>Figure 18.12</vt:lpstr>
      <vt:lpstr>Figure 18.13</vt:lpstr>
      <vt:lpstr>Figure 18.14</vt:lpstr>
      <vt:lpstr>Figure 18.15</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2nd Edition - Chapter 18 - Work and the Economy</dc:title>
  <dc:creator>Spuddy McSpare</dc:creator>
  <cp:lastModifiedBy>Conversion_12</cp:lastModifiedBy>
  <cp:revision>105</cp:revision>
  <dcterms:created xsi:type="dcterms:W3CDTF">2012-06-04T02:13:36Z</dcterms:created>
  <dcterms:modified xsi:type="dcterms:W3CDTF">2017-09-05T12:36:30Z</dcterms:modified>
</cp:coreProperties>
</file>