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2"/>
  </p:notesMasterIdLst>
  <p:handoutMasterIdLst>
    <p:handoutMasterId r:id="rId13"/>
  </p:handoutMasterIdLst>
  <p:sldIdLst>
    <p:sldId id="256" r:id="rId2"/>
    <p:sldId id="285" r:id="rId3"/>
    <p:sldId id="277" r:id="rId4"/>
    <p:sldId id="278" r:id="rId5"/>
    <p:sldId id="279" r:id="rId6"/>
    <p:sldId id="280" r:id="rId7"/>
    <p:sldId id="281" r:id="rId8"/>
    <p:sldId id="282" r:id="rId9"/>
    <p:sldId id="283" r:id="rId10"/>
    <p:sldId id="28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3510" autoAdjust="0"/>
  </p:normalViewPr>
  <p:slideViewPr>
    <p:cSldViewPr snapToGrid="0" snapToObjects="1">
      <p:cViewPr varScale="1">
        <p:scale>
          <a:sx n="104" d="100"/>
          <a:sy n="104" d="100"/>
        </p:scale>
        <p:origin x="14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972E6-A258-48E1-8159-D9C2FFAE6B09}"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C323C-121D-4DBB-8444-A0D2DC961F42}" type="slidenum">
              <a:rPr lang="en-US" smtClean="0"/>
              <a:t>‹#›</a:t>
            </a:fld>
            <a:endParaRPr lang="en-US"/>
          </a:p>
        </p:txBody>
      </p:sp>
    </p:spTree>
    <p:extLst>
      <p:ext uri="{BB962C8B-B14F-4D97-AF65-F5344CB8AC3E}">
        <p14:creationId xmlns:p14="http://schemas.microsoft.com/office/powerpoint/2010/main" val="27120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C323C-121D-4DBB-8444-A0D2DC961F42}" type="slidenum">
              <a:rPr lang="en-US" smtClean="0"/>
              <a:t>1</a:t>
            </a:fld>
            <a:endParaRPr lang="en-US"/>
          </a:p>
        </p:txBody>
      </p:sp>
    </p:spTree>
    <p:extLst>
      <p:ext uri="{BB962C8B-B14F-4D97-AF65-F5344CB8AC3E}">
        <p14:creationId xmlns:p14="http://schemas.microsoft.com/office/powerpoint/2010/main" val="407962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A7DB4DD0-ED76-451B-B558-528597542540}" type="datetime4">
              <a:rPr lang="en-US" smtClean="0"/>
              <a:t>September 5, 2017</a:t>
            </a:fld>
            <a:endParaRPr lang="en-US"/>
          </a:p>
        </p:txBody>
      </p:sp>
      <p:sp>
        <p:nvSpPr>
          <p:cNvPr id="6" name="Footer Placeholder 5"/>
          <p:cNvSpPr>
            <a:spLocks noGrp="1"/>
          </p:cNvSpPr>
          <p:nvPr>
            <p:ph type="ftr" sz="quarter" idx="16"/>
          </p:nvPr>
        </p:nvSpPr>
        <p:spPr>
          <a:xfrm>
            <a:off x="457200" y="6492876"/>
            <a:ext cx="7848600" cy="276224"/>
          </a:xfrm>
        </p:spPr>
        <p:txBody>
          <a:bodyPr/>
          <a:lstStyle>
            <a:lvl1pPr>
              <a:defRPr sz="800"/>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2DB83F81-6675-4DE5-B607-BB9556193ED4}" type="datetime4">
              <a:rPr lang="en-US" smtClean="0"/>
              <a:t>September 5, 2017</a:t>
            </a:fld>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
        <p:nvSpPr>
          <p:cNvPr id="11" name="Footer Placeholder 5">
            <a:extLst>
              <a:ext uri="{FF2B5EF4-FFF2-40B4-BE49-F238E27FC236}">
                <a16:creationId xmlns:a16="http://schemas.microsoft.com/office/drawing/2014/main" id="{259124F7-BE77-4E6E-AE05-D0907704645F}"/>
              </a:ext>
            </a:extLst>
          </p:cNvPr>
          <p:cNvSpPr>
            <a:spLocks noGrp="1"/>
          </p:cNvSpPr>
          <p:nvPr>
            <p:ph type="ftr" sz="quarter" idx="16"/>
          </p:nvPr>
        </p:nvSpPr>
        <p:spPr>
          <a:xfrm>
            <a:off x="457200" y="6492876"/>
            <a:ext cx="7848600" cy="276224"/>
          </a:xfrm>
        </p:spPr>
        <p:txBody>
          <a:bodyPr/>
          <a:lstStyle>
            <a:lvl1pPr>
              <a:defRPr sz="800"/>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97A77197-9301-45A1-AC2B-1C5F8001CEB7}" type="datetime4">
              <a:rPr lang="en-US" smtClean="0"/>
              <a:t>September 5, 2017</a:t>
            </a:fld>
            <a:endParaRPr lang="en-US"/>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
        <p:nvSpPr>
          <p:cNvPr id="8" name="Footer Placeholder 5">
            <a:extLst>
              <a:ext uri="{FF2B5EF4-FFF2-40B4-BE49-F238E27FC236}">
                <a16:creationId xmlns:a16="http://schemas.microsoft.com/office/drawing/2014/main" id="{7746EA16-2DC8-497D-A21B-EB4595A31D2F}"/>
              </a:ext>
            </a:extLst>
          </p:cNvPr>
          <p:cNvSpPr>
            <a:spLocks noGrp="1"/>
          </p:cNvSpPr>
          <p:nvPr>
            <p:ph type="ftr" sz="quarter" idx="16"/>
          </p:nvPr>
        </p:nvSpPr>
        <p:spPr>
          <a:xfrm>
            <a:off x="457200" y="6492876"/>
            <a:ext cx="7848600" cy="276224"/>
          </a:xfrm>
        </p:spPr>
        <p:txBody>
          <a:bodyPr/>
          <a:lstStyle>
            <a:lvl1pPr>
              <a:defRPr sz="800"/>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66E2927D-38F8-4CB7-A990-C046D8439F77}" type="datetime4">
              <a:rPr lang="en-US" smtClean="0"/>
              <a:t>September 5, 2017</a:t>
            </a:fld>
            <a:endParaRPr lang="en-US" dirty="0"/>
          </a:p>
        </p:txBody>
      </p:sp>
      <p:sp>
        <p:nvSpPr>
          <p:cNvPr id="6" name="Footer Placeholder 5">
            <a:extLst>
              <a:ext uri="{FF2B5EF4-FFF2-40B4-BE49-F238E27FC236}">
                <a16:creationId xmlns:a16="http://schemas.microsoft.com/office/drawing/2014/main" id="{DB294BEB-AB34-40A6-A95E-13ABD9B623B7}"/>
              </a:ext>
            </a:extLst>
          </p:cNvPr>
          <p:cNvSpPr>
            <a:spLocks noGrp="1"/>
          </p:cNvSpPr>
          <p:nvPr>
            <p:ph type="ftr" sz="quarter" idx="16"/>
          </p:nvPr>
        </p:nvSpPr>
        <p:spPr>
          <a:xfrm>
            <a:off x="457200" y="6492876"/>
            <a:ext cx="7848600" cy="276224"/>
          </a:xfrm>
        </p:spPr>
        <p:txBody>
          <a:bodyPr/>
          <a:lstStyle>
            <a:lvl1pPr>
              <a:defRPr sz="800"/>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09C2C1AB-1BBD-4BDA-9990-83CDCBD9B6E5}" type="datetime4">
              <a:rPr lang="en-US" smtClean="0"/>
              <a:t>September 5, 2017</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pic>
        <p:nvPicPr>
          <p:cNvPr id="4" name="Figure" descr="Sociolo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346885"/>
            <a:ext cx="9144000" cy="903693"/>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14 MARRIAGE AND FAMILY</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6C26EDFF-A7A5-4840-9ADE-AB8ED58B75AD}"/>
              </a:ext>
            </a:extLst>
          </p:cNvPr>
          <p:cNvSpPr>
            <a:spLocks noGrp="1"/>
          </p:cNvSpPr>
          <p:nvPr>
            <p:ph type="title" idx="4294967295"/>
          </p:nvPr>
        </p:nvSpPr>
        <p:spPr>
          <a:xfrm>
            <a:off x="0" y="508895"/>
            <a:ext cx="9144000" cy="928605"/>
          </a:xfrm>
        </p:spPr>
        <p:txBody>
          <a:bodyPr>
            <a:normAutofit/>
          </a:bodyPr>
          <a:lstStyle/>
          <a:p>
            <a:pPr algn="ctr"/>
            <a:r>
              <a:rPr lang="en-US" sz="3600" dirty="0"/>
              <a:t>INTRODUCTION</a:t>
            </a:r>
            <a:r>
              <a:rPr lang="en-US" sz="3600" baseline="0" dirty="0"/>
              <a:t> TO SOCIOLOGY 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486EFE53-5DC9-4AB6-9ABF-9E21F400973A}"/>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Casey Anthony trial, in which Casey was ultimately acquitted of murder charges against her daughter, </a:t>
            </a:r>
            <a:r>
              <a:rPr lang="en-US" sz="1600" dirty="0" err="1"/>
              <a:t>Caylee</a:t>
            </a:r>
            <a:r>
              <a:rPr lang="en-US" sz="1600" dirty="0"/>
              <a:t>, created public outrage and brought to light issues of child abuse and neglect across the United States. (Photo courtesy of Bruce </a:t>
            </a:r>
            <a:r>
              <a:rPr lang="en-US" sz="1600" dirty="0" err="1"/>
              <a:t>Tuten</a:t>
            </a:r>
            <a:r>
              <a:rPr lang="en-US" sz="1600" dirty="0"/>
              <a:t>/</a:t>
            </a:r>
            <a:r>
              <a:rPr lang="en-US" sz="1600" dirty="0" err="1"/>
              <a:t>flickr</a:t>
            </a:r>
            <a:r>
              <a:rPr lang="en-US" sz="1600" dirty="0"/>
              <a:t>)</a:t>
            </a:r>
          </a:p>
        </p:txBody>
      </p:sp>
      <p:pic>
        <p:nvPicPr>
          <p:cNvPr id="3" name="Figure" descr="A flag with the words Prevent Child Abuse on i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0701" y="1122363"/>
            <a:ext cx="525591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14.9</a:t>
            </a:r>
          </a:p>
        </p:txBody>
      </p:sp>
    </p:spTree>
    <p:extLst>
      <p:ext uri="{BB962C8B-B14F-4D97-AF65-F5344CB8AC3E}">
        <p14:creationId xmlns:p14="http://schemas.microsoft.com/office/powerpoint/2010/main" val="141071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70C120FD-4D05-49D0-875C-0CFB01613372}"/>
              </a:ext>
            </a:extLst>
          </p:cNvPr>
          <p:cNvSpPr>
            <a:spLocks noGrp="1"/>
          </p:cNvSpPr>
          <p:nvPr>
            <p:ph type="ftr" sz="quarter" idx="16"/>
          </p:nvPr>
        </p:nvSpPr>
        <p:spPr>
          <a:xfrm>
            <a:off x="457200" y="6492876"/>
            <a:ext cx="7848600" cy="276224"/>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
        <p:nvSpPr>
          <p:cNvPr id="9219" name="Figure Legend"/>
          <p:cNvSpPr>
            <a:spLocks noGrp="1"/>
          </p:cNvSpPr>
          <p:nvPr>
            <p:ph type="body" sz="quarter" idx="14"/>
          </p:nvPr>
        </p:nvSpPr>
        <p:spPr>
          <a:xfrm>
            <a:off x="457200" y="4843463"/>
            <a:ext cx="8062913" cy="1166812"/>
          </a:xfrm>
        </p:spPr>
        <p:txBody>
          <a:bodyPr/>
          <a:lstStyle/>
          <a:p>
            <a:r>
              <a:rPr lang="pl-PL" sz="1600" dirty="0" err="1"/>
              <a:t>What</a:t>
            </a:r>
            <a:r>
              <a:rPr lang="pl-PL" sz="1600" dirty="0"/>
              <a:t> </a:t>
            </a:r>
            <a:r>
              <a:rPr lang="pl-PL" sz="1600" dirty="0" err="1"/>
              <a:t>constitutes</a:t>
            </a:r>
            <a:r>
              <a:rPr lang="pl-PL" sz="1600" dirty="0"/>
              <a:t> a family </a:t>
            </a:r>
            <a:r>
              <a:rPr lang="pl-PL" sz="1600" dirty="0" err="1"/>
              <a:t>nowadays</a:t>
            </a:r>
            <a:r>
              <a:rPr lang="pl-PL" sz="1600" dirty="0"/>
              <a:t>? (Photo </a:t>
            </a:r>
            <a:r>
              <a:rPr lang="pl-PL" sz="1600" dirty="0" err="1"/>
              <a:t>courtesy</a:t>
            </a:r>
            <a:r>
              <a:rPr lang="pl-PL" sz="1600" dirty="0"/>
              <a:t> of Michael/</a:t>
            </a:r>
            <a:r>
              <a:rPr lang="pl-PL" sz="1600" dirty="0" err="1"/>
              <a:t>flickr</a:t>
            </a:r>
            <a:r>
              <a:rPr lang="pl-PL" sz="1600" dirty="0"/>
              <a:t>)</a:t>
            </a:r>
            <a:endParaRPr lang="en-US" sz="1600" dirty="0">
              <a:solidFill>
                <a:schemeClr val="tx1"/>
              </a:solidFill>
            </a:endParaRPr>
          </a:p>
        </p:txBody>
      </p:sp>
      <p:pic>
        <p:nvPicPr>
          <p:cNvPr id="3" name="Figure" descr="A photo of a man pushing a baby in a stroller down the stree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136" r="-42136"/>
          <a:stretch>
            <a:fillRect/>
          </a:stretch>
        </p:blipFill>
        <p:spPr>
          <a:xfrm>
            <a:off x="457200" y="1122363"/>
            <a:ext cx="8062913"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14.1</a:t>
            </a:r>
          </a:p>
        </p:txBody>
      </p:sp>
    </p:spTree>
    <p:extLst>
      <p:ext uri="{BB962C8B-B14F-4D97-AF65-F5344CB8AC3E}">
        <p14:creationId xmlns:p14="http://schemas.microsoft.com/office/powerpoint/2010/main" val="97134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56794951-299F-4421-95EA-D138D789E0B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modern concept of family is far more encompassing than in past decades. What do you think constitutes a family? (Photo (a) courtesy Gareth Williams/</a:t>
            </a:r>
            <a:r>
              <a:rPr lang="en-US" sz="1600" dirty="0" err="1"/>
              <a:t>flickr</a:t>
            </a:r>
            <a:r>
              <a:rPr lang="en-US" sz="1600" dirty="0"/>
              <a:t>; photo (b) courtesy Guillaume </a:t>
            </a:r>
            <a:r>
              <a:rPr lang="en-US" sz="1600" dirty="0" err="1"/>
              <a:t>Paumier</a:t>
            </a:r>
            <a:r>
              <a:rPr lang="en-US" sz="1600" dirty="0"/>
              <a:t>/ Wikimedia Commons)</a:t>
            </a:r>
          </a:p>
        </p:txBody>
      </p:sp>
      <p:pic>
        <p:nvPicPr>
          <p:cNvPr id="14" name="Figure" descr="(b) shows a child in a stroller being pushed by two men."/>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87953" y="1122385"/>
            <a:ext cx="2670543" cy="3500071"/>
          </a:xfrm>
          <a:prstGeom prst="rect">
            <a:avLst/>
          </a:prstGeom>
          <a:noFill/>
          <a:ln w="9525">
            <a:noFill/>
            <a:miter lim="800000"/>
            <a:headEnd/>
            <a:tailEnd/>
          </a:ln>
        </p:spPr>
      </p:pic>
      <p:pic>
        <p:nvPicPr>
          <p:cNvPr id="7" name="Figure" descr="Photo (a) shows a family walking with a dog on a beach. Photo"/>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419038" y="1392687"/>
            <a:ext cx="3330380" cy="3016650"/>
          </a:xfrm>
        </p:spPr>
      </p:pic>
      <p:pic>
        <p:nvPicPr>
          <p:cNvPr id="8"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14.2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3CAE2A8-D964-424A-8524-BED1DB9B985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2" name="Figure" descr="A painting of Joseph Smith, Jr.—the founder of Mormonis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705690" y="1250164"/>
            <a:ext cx="3598182" cy="4972034"/>
          </a:xfrm>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chemeClr val="tx1"/>
                </a:solidFill>
              </a:rPr>
              <a:t>Joseph Smith, Jr., the founder of Mormonism, is said to have practiced polygamy. (Photo courtesy of public </a:t>
            </a:r>
            <a:r>
              <a:rPr lang="fr-FR" sz="1600" dirty="0" err="1">
                <a:solidFill>
                  <a:schemeClr val="tx1"/>
                </a:solidFill>
              </a:rPr>
              <a:t>domain</a:t>
            </a:r>
            <a:r>
              <a:rPr lang="fr-FR" sz="1600" dirty="0">
                <a:solidFill>
                  <a:schemeClr val="tx1"/>
                </a:solidFill>
              </a:rPr>
              <a:t>/</a:t>
            </a:r>
            <a:r>
              <a:rPr lang="fr-FR" sz="1600" dirty="0" err="1">
                <a:solidFill>
                  <a:schemeClr val="tx1"/>
                </a:solidFill>
              </a:rPr>
              <a:t>Wikimedia</a:t>
            </a:r>
            <a:r>
              <a:rPr lang="fr-FR" sz="1600" dirty="0">
                <a:solidFill>
                  <a:schemeClr val="tx1"/>
                </a:solidFill>
              </a:rPr>
              <a:t> Commons)</a:t>
            </a:r>
            <a:endParaRPr lang="en-US" sz="1600" dirty="0">
              <a:solidFill>
                <a:schemeClr val="tx1"/>
              </a:solidFill>
            </a:endParaRP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14.3</a:t>
            </a:r>
          </a:p>
        </p:txBody>
      </p:sp>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9A9368C-B0D5-463E-B9C8-57F81102A9EA}"/>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More than one quarter of U.S. children live in a single-parent household. (Photo courtesy of Ross </a:t>
            </a:r>
            <a:r>
              <a:rPr lang="en-US" sz="1600" dirty="0" err="1">
                <a:solidFill>
                  <a:schemeClr val="tx1"/>
                </a:solidFill>
              </a:rPr>
              <a:t>Griff</a:t>
            </a:r>
            <a:r>
              <a:rPr lang="en-US" sz="1600" dirty="0">
                <a:solidFill>
                  <a:schemeClr val="tx1"/>
                </a:solidFill>
              </a:rPr>
              <a:t>/ </a:t>
            </a:r>
            <a:r>
              <a:rPr lang="en-US" sz="1600" dirty="0" err="1">
                <a:solidFill>
                  <a:schemeClr val="tx1"/>
                </a:solidFill>
              </a:rPr>
              <a:t>flickr</a:t>
            </a:r>
            <a:r>
              <a:rPr lang="en-US" sz="1600" dirty="0">
                <a:solidFill>
                  <a:schemeClr val="tx1"/>
                </a:solidFill>
              </a:rPr>
              <a:t>)</a:t>
            </a:r>
          </a:p>
        </p:txBody>
      </p:sp>
      <p:pic>
        <p:nvPicPr>
          <p:cNvPr id="2" name="Figure" descr="An adult and a child walk hand in hand in a fores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203361"/>
            <a:ext cx="4032250" cy="5065640"/>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14.4</a:t>
            </a:r>
          </a:p>
        </p:txBody>
      </p:sp>
    </p:spTree>
    <p:extLst>
      <p:ext uri="{BB962C8B-B14F-4D97-AF65-F5344CB8AC3E}">
        <p14:creationId xmlns:p14="http://schemas.microsoft.com/office/powerpoint/2010/main" val="37178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83BFF7B-2136-487F-A694-2FAE22D8C4C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As shown by this graph of marital status percentages among young adults, more young people are choosing to delay or opt out of marriage. (U.S. Census Bureau, 2000 Census and American Community Survey)</a:t>
            </a:r>
          </a:p>
        </p:txBody>
      </p:sp>
      <p:pic>
        <p:nvPicPr>
          <p:cNvPr id="2" name="Figure" descr="A table showing the percentage of young adults ages 25-34 married vs. never married, years 2000, 2006, 2007, 2008, 2009."/>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325501" y="1122363"/>
            <a:ext cx="432631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14.5</a:t>
            </a:r>
          </a:p>
        </p:txBody>
      </p:sp>
    </p:spTree>
    <p:extLst>
      <p:ext uri="{BB962C8B-B14F-4D97-AF65-F5344CB8AC3E}">
        <p14:creationId xmlns:p14="http://schemas.microsoft.com/office/powerpoint/2010/main" val="218476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6CAB6FE-67C1-4FC3-A231-B2B0B927CBE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More and more people in the United States are choosing lifestyles that don’t include marriage. (Photo courtesy of Glenn Harper/</a:t>
            </a:r>
            <a:r>
              <a:rPr lang="en-US" sz="1600" dirty="0" err="1"/>
              <a:t>flickr</a:t>
            </a:r>
            <a:r>
              <a:rPr lang="en-US" sz="1600" dirty="0"/>
              <a:t>)</a:t>
            </a:r>
          </a:p>
        </p:txBody>
      </p:sp>
      <p:pic>
        <p:nvPicPr>
          <p:cNvPr id="2" name="Figure" descr="Silhouetted figures in a ba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2785" y="1122363"/>
            <a:ext cx="52717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14.6</a:t>
            </a:r>
          </a:p>
        </p:txBody>
      </p:sp>
    </p:spTree>
    <p:extLst>
      <p:ext uri="{BB962C8B-B14F-4D97-AF65-F5344CB8AC3E}">
        <p14:creationId xmlns:p14="http://schemas.microsoft.com/office/powerpoint/2010/main" val="287276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BA8F6CB-1B56-42CA-B04C-ECE44EF9C4CA}"/>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500" dirty="0"/>
              <a:t>A study from Radford University indicated that bartenders are among the professions with the highest divorce rates (38.4 percent). Other traditionally low-wage industries (like restaurant service, custodial employment, and factory work) are also associated with higher divorce rates. (</a:t>
            </a:r>
            <a:r>
              <a:rPr lang="en-US" sz="1500" dirty="0" err="1"/>
              <a:t>Aamodt</a:t>
            </a:r>
            <a:r>
              <a:rPr lang="en-US" sz="1500" dirty="0"/>
              <a:t> and McCoy 2010). (Photo courtesy of Daniel Lobo/</a:t>
            </a:r>
            <a:r>
              <a:rPr lang="en-US" sz="1500" dirty="0" err="1"/>
              <a:t>flickr</a:t>
            </a:r>
            <a:r>
              <a:rPr lang="en-US" sz="1500" dirty="0"/>
              <a:t>)</a:t>
            </a:r>
          </a:p>
        </p:txBody>
      </p:sp>
      <p:pic>
        <p:nvPicPr>
          <p:cNvPr id="2" name="Figure" descr="A bartender standing behind a ba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14.7</a:t>
            </a:r>
          </a:p>
        </p:txBody>
      </p:sp>
    </p:spTree>
    <p:extLst>
      <p:ext uri="{BB962C8B-B14F-4D97-AF65-F5344CB8AC3E}">
        <p14:creationId xmlns:p14="http://schemas.microsoft.com/office/powerpoint/2010/main" val="414902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4E16D6FA-2C9E-46F2-A124-02DB0AFA154A}"/>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Thirty percent of women who are murdered are killed by their intimate partner. What does this statistic reveal about societal patterns and norms concerning intimate relationships and gender roles? (Photo courtesy of Kathy </a:t>
            </a:r>
            <a:r>
              <a:rPr lang="en-US" sz="1600" dirty="0" err="1"/>
              <a:t>Kimpel</a:t>
            </a:r>
            <a:r>
              <a:rPr lang="en-US" sz="1600" dirty="0"/>
              <a:t>/</a:t>
            </a:r>
            <a:r>
              <a:rPr lang="en-US" sz="1600" dirty="0" err="1"/>
              <a:t>flickr</a:t>
            </a:r>
            <a:r>
              <a:rPr lang="en-US" sz="1600" dirty="0"/>
              <a:t>)</a:t>
            </a:r>
          </a:p>
        </p:txBody>
      </p:sp>
      <p:pic>
        <p:nvPicPr>
          <p:cNvPr id="3" name="Figure" descr="People placing crime scene tape around a hous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76390" y="1122363"/>
            <a:ext cx="522453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14.8</a:t>
            </a:r>
          </a:p>
        </p:txBody>
      </p:sp>
    </p:spTree>
    <p:extLst>
      <p:ext uri="{BB962C8B-B14F-4D97-AF65-F5344CB8AC3E}">
        <p14:creationId xmlns:p14="http://schemas.microsoft.com/office/powerpoint/2010/main" val="2080507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383</TotalTime>
  <Words>867</Words>
  <Application>Microsoft Office PowerPoint</Application>
  <PresentationFormat>On-screen Show (4:3)</PresentationFormat>
  <Paragraphs>32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Calibri</vt:lpstr>
      <vt:lpstr>Essential</vt:lpstr>
      <vt:lpstr>INTRODUCTION TO SOCIOLOGY 2E</vt:lpstr>
      <vt:lpstr>Figure 14.1</vt:lpstr>
      <vt:lpstr>Figure 14.2</vt:lpstr>
      <vt:lpstr>Figure 14.3</vt:lpstr>
      <vt:lpstr>Figure 14.4</vt:lpstr>
      <vt:lpstr>Figure 14.5</vt:lpstr>
      <vt:lpstr>Figure 14.6</vt:lpstr>
      <vt:lpstr>Figure 14.7</vt:lpstr>
      <vt:lpstr>Figure 14.8</vt:lpstr>
      <vt:lpstr>Figure 14.9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14 - Marriage and Family</dc:title>
  <dc:creator>Spuddy McSpare</dc:creator>
  <cp:lastModifiedBy>Conversion_09</cp:lastModifiedBy>
  <cp:revision>57</cp:revision>
  <cp:lastPrinted>2015-05-15T12:20:47Z</cp:lastPrinted>
  <dcterms:created xsi:type="dcterms:W3CDTF">2012-06-04T02:13:36Z</dcterms:created>
  <dcterms:modified xsi:type="dcterms:W3CDTF">2017-09-05T12:02:47Z</dcterms:modified>
</cp:coreProperties>
</file>