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
  </p:notesMasterIdLst>
  <p:handoutMasterIdLst>
    <p:handoutMasterId r:id="rId15"/>
  </p:handoutMasterIdLst>
  <p:sldIdLst>
    <p:sldId id="256" r:id="rId2"/>
    <p:sldId id="277" r:id="rId3"/>
    <p:sldId id="280" r:id="rId4"/>
    <p:sldId id="282" r:id="rId5"/>
    <p:sldId id="281" r:id="rId6"/>
    <p:sldId id="279" r:id="rId7"/>
    <p:sldId id="283" r:id="rId8"/>
    <p:sldId id="284" r:id="rId9"/>
    <p:sldId id="285" r:id="rId10"/>
    <p:sldId id="286" r:id="rId11"/>
    <p:sldId id="287" r:id="rId12"/>
    <p:sldId id="27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5" autoAdjust="0"/>
  </p:normalViewPr>
  <p:slideViewPr>
    <p:cSldViewPr snapToGrid="0" snapToObjects="1">
      <p:cViewPr varScale="1">
        <p:scale>
          <a:sx n="107" d="100"/>
          <a:sy n="107" d="100"/>
        </p:scale>
        <p:origin x="-1134" y="-96"/>
      </p:cViewPr>
      <p:guideLst>
        <p:guide orient="horz" pos="2160"/>
        <p:guide pos="2880"/>
      </p:guideLst>
    </p:cSldViewPr>
  </p:slideViewPr>
  <p:outlineViewPr>
    <p:cViewPr>
      <p:scale>
        <a:sx n="33" d="100"/>
        <a:sy n="33" d="100"/>
      </p:scale>
      <p:origin x="0" y="1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59B72-409D-4829-9C9C-8B0E062C55EE}"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ED44F-23C4-4D38-B6F2-EDEA0122F964}" type="slidenum">
              <a:rPr lang="en-US" smtClean="0"/>
              <a:t>‹#›</a:t>
            </a:fld>
            <a:endParaRPr lang="en-US"/>
          </a:p>
        </p:txBody>
      </p:sp>
    </p:spTree>
    <p:extLst>
      <p:ext uri="{BB962C8B-B14F-4D97-AF65-F5344CB8AC3E}">
        <p14:creationId xmlns:p14="http://schemas.microsoft.com/office/powerpoint/2010/main" val="41121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ED44F-23C4-4D38-B6F2-EDEA0122F964}" type="slidenum">
              <a:rPr lang="en-US" smtClean="0"/>
              <a:t>1</a:t>
            </a:fld>
            <a:endParaRPr lang="en-US"/>
          </a:p>
        </p:txBody>
      </p:sp>
    </p:spTree>
    <p:extLst>
      <p:ext uri="{BB962C8B-B14F-4D97-AF65-F5344CB8AC3E}">
        <p14:creationId xmlns:p14="http://schemas.microsoft.com/office/powerpoint/2010/main" val="273606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D5DF7534-56D9-4FD7-832B-8F41F9812BAF}"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 xmlns:a16="http://schemas.microsoft.com/office/drawing/2014/main" id="{564AF498-EC40-4BF3-8954-177A4A3E5935}"/>
              </a:ext>
            </a:extLst>
          </p:cNvPr>
          <p:cNvSpPr>
            <a:spLocks noGrp="1"/>
          </p:cNvSpPr>
          <p:nvPr>
            <p:ph type="ftr" sz="quarter" idx="3"/>
          </p:nvPr>
        </p:nvSpPr>
        <p:spPr>
          <a:xfrm>
            <a:off x="457200" y="6492875"/>
            <a:ext cx="76970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C51796B0-5ECA-42D5-879B-46CAA60F47A6}"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 xmlns:a16="http://schemas.microsoft.com/office/drawing/2014/main" id="{AE175ECA-8E9B-410F-9F9F-22370817D08F}"/>
              </a:ext>
            </a:extLst>
          </p:cNvPr>
          <p:cNvSpPr>
            <a:spLocks noGrp="1"/>
          </p:cNvSpPr>
          <p:nvPr>
            <p:ph type="ftr" sz="quarter" idx="3"/>
          </p:nvPr>
        </p:nvSpPr>
        <p:spPr>
          <a:xfrm>
            <a:off x="457200" y="6492875"/>
            <a:ext cx="76970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09CE3DCA-4D43-47D9-8ED8-0B6BC0FF04B4}"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 xmlns:a16="http://schemas.microsoft.com/office/drawing/2014/main" id="{A2611635-AD4D-4E71-A798-2894820A97B8}"/>
              </a:ext>
            </a:extLst>
          </p:cNvPr>
          <p:cNvSpPr>
            <a:spLocks noGrp="1"/>
          </p:cNvSpPr>
          <p:nvPr>
            <p:ph type="ftr" sz="quarter" idx="3"/>
          </p:nvPr>
        </p:nvSpPr>
        <p:spPr>
          <a:xfrm>
            <a:off x="457200" y="6492875"/>
            <a:ext cx="76970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C1302086-7833-48C9-A692-12166FD55BF6}" type="datetime4">
              <a:rPr lang="en-US" smtClean="0"/>
              <a:t>September 5, 2017</a:t>
            </a:fld>
            <a:endParaRPr lang="en-US" dirty="0"/>
          </a:p>
        </p:txBody>
      </p:sp>
      <p:sp>
        <p:nvSpPr>
          <p:cNvPr id="6" name="Footer Placeholder 4">
            <a:extLst>
              <a:ext uri="{FF2B5EF4-FFF2-40B4-BE49-F238E27FC236}">
                <a16:creationId xmlns="" xmlns:a16="http://schemas.microsoft.com/office/drawing/2014/main" id="{FB98FECB-9BB3-40F5-8FD8-72BFDF07A370}"/>
              </a:ext>
            </a:extLst>
          </p:cNvPr>
          <p:cNvSpPr>
            <a:spLocks noGrp="1"/>
          </p:cNvSpPr>
          <p:nvPr>
            <p:ph type="ftr" sz="quarter" idx="3"/>
          </p:nvPr>
        </p:nvSpPr>
        <p:spPr>
          <a:xfrm>
            <a:off x="457200" y="6492875"/>
            <a:ext cx="76970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F986C9C2-D72F-4946-A531-AA0E0A2A44A5}" type="datetime4">
              <a:rPr lang="en-US" smtClean="0"/>
              <a:t>September 5, 2017</a:t>
            </a:fld>
            <a:endParaRPr lang="en-US" dirty="0"/>
          </a:p>
        </p:txBody>
      </p:sp>
      <p:sp>
        <p:nvSpPr>
          <p:cNvPr id="5" name="Footer Placeholder 4"/>
          <p:cNvSpPr>
            <a:spLocks noGrp="1"/>
          </p:cNvSpPr>
          <p:nvPr>
            <p:ph type="ftr" sz="quarter" idx="3"/>
          </p:nvPr>
        </p:nvSpPr>
        <p:spPr>
          <a:xfrm>
            <a:off x="457200" y="6492875"/>
            <a:ext cx="769709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897"/>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19 HEALTH AND MEDICINE</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 xmlns:a16="http://schemas.microsoft.com/office/drawing/2014/main" id="{0C8403B1-0E6A-4316-9451-7D3AEEE3F5BE}"/>
              </a:ext>
            </a:extLst>
          </p:cNvPr>
          <p:cNvSpPr>
            <a:spLocks noGrp="1"/>
          </p:cNvSpPr>
          <p:nvPr>
            <p:ph type="title" idx="4294967295"/>
          </p:nvPr>
        </p:nvSpPr>
        <p:spPr>
          <a:xfrm>
            <a:off x="0" y="702488"/>
            <a:ext cx="9144000" cy="735012"/>
          </a:xfrm>
        </p:spPr>
        <p:txBody>
          <a:bodyPr>
            <a:normAutofit/>
          </a:bodyPr>
          <a:lstStyle/>
          <a:p>
            <a:pPr algn="ctr"/>
            <a:r>
              <a:rPr lang="en-US" sz="3600" dirty="0"/>
              <a:t>INTRODUCTION TO SOCIOLOGY 2E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D6DDA67F-D7FE-41CE-B213-A311C024053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Many people in the United States worry that governmental oversight of healthcare represents a federal overstepping of constitutional guarantees of individual freedom. Others welcome a program that they believe will make healthcare accessible and affordable to everyone. (Photo courtesy of Fibonacci Blue/</a:t>
            </a:r>
            <a:r>
              <a:rPr lang="en-US" sz="1600" dirty="0" err="1"/>
              <a:t>flickr</a:t>
            </a:r>
            <a:r>
              <a:rPr lang="en-US" sz="1600" dirty="0"/>
              <a:t>)</a:t>
            </a:r>
          </a:p>
        </p:txBody>
      </p:sp>
      <p:pic>
        <p:nvPicPr>
          <p:cNvPr id="2" name="Figure" descr="A group of protesters holding signs protesting federal health care changes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19.9</a:t>
            </a:r>
          </a:p>
        </p:txBody>
      </p:sp>
    </p:spTree>
    <p:extLst>
      <p:ext uri="{BB962C8B-B14F-4D97-AF65-F5344CB8AC3E}">
        <p14:creationId xmlns:p14="http://schemas.microsoft.com/office/powerpoint/2010/main" val="71609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C386800A-9A31-424A-B0CA-1D04AD90847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map shows the countries where malaria is known to occur. In low-income countries, malaria is still a common cause of death. (Photo courtesy of the CDC/Wikimedia Commons)</a:t>
            </a:r>
          </a:p>
        </p:txBody>
      </p:sp>
      <p:pic>
        <p:nvPicPr>
          <p:cNvPr id="2" name="Figure" descr="A map highlighting countries where malaria is known to occur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10887" y="1122363"/>
            <a:ext cx="7955538"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19.10</a:t>
            </a:r>
          </a:p>
        </p:txBody>
      </p:sp>
    </p:spTree>
    <p:extLst>
      <p:ext uri="{BB962C8B-B14F-4D97-AF65-F5344CB8AC3E}">
        <p14:creationId xmlns:p14="http://schemas.microsoft.com/office/powerpoint/2010/main" val="247540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2E83E530-2FDE-4425-AAEF-5FED26A5EECB}"/>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rgbClr val="000000"/>
                </a:solidFill>
              </a:rPr>
              <a:t>In this engraving from the nineteenth century, “King Alcohol” is shown with a skeleton on a barrel of alcohol. The words “poverty,” “misery,” “crime,” and “death” hang in the air behind him. (Photo courtesy of the Library of Congress/ Wikimedia Commons)</a:t>
            </a:r>
          </a:p>
        </p:txBody>
      </p:sp>
      <p:pic>
        <p:nvPicPr>
          <p:cNvPr id="2" name="Figure" descr="An old engraving depicting “King Alcohol”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32715"/>
            <a:ext cx="4032250" cy="5006932"/>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70CC5218-5A19-4B96-86CD-AD7FEC69476B}"/>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Medical personnel are at the front lines of extremely dangerous work. Personal protective clothing is essential for any health worker entering an infection zone, as shown by these trainees for the UK's National Health Service (Photo courtesy of DFID - UK Department for International Development/</a:t>
            </a:r>
            <a:r>
              <a:rPr lang="en-US" sz="1600" dirty="0" err="1"/>
              <a:t>flickr</a:t>
            </a:r>
            <a:r>
              <a:rPr lang="en-US" sz="1600" dirty="0"/>
              <a:t>)</a:t>
            </a:r>
          </a:p>
          <a:p>
            <a:r>
              <a:rPr lang="en-US" sz="1600" baseline="30000" dirty="0"/>
              <a:t> </a:t>
            </a:r>
            <a:endParaRPr lang="en-US" sz="1600" dirty="0"/>
          </a:p>
        </p:txBody>
      </p:sp>
      <p:pic>
        <p:nvPicPr>
          <p:cNvPr id="4" name="Figure" descr="This photo depicts medical workers with a face mask and gloves training for safety so they can enter infection zon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87" r="-20087"/>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9A0E080A-B845-4C5D-BFD9-128F7A00603C}"/>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Mosby pain rating scale helps health care providers assess an individual’s level of pain. What might a symbolic </a:t>
            </a:r>
            <a:r>
              <a:rPr lang="en-US" sz="1600" dirty="0" err="1"/>
              <a:t>interactionist</a:t>
            </a:r>
            <a:r>
              <a:rPr lang="en-US" sz="1600" dirty="0"/>
              <a:t> observe about this method? (Photo courtesy of </a:t>
            </a:r>
            <a:r>
              <a:rPr lang="en-US" sz="1600" dirty="0" err="1"/>
              <a:t>wrestlingentropy</a:t>
            </a:r>
            <a:r>
              <a:rPr lang="en-US" sz="1600" dirty="0"/>
              <a:t>/</a:t>
            </a:r>
            <a:r>
              <a:rPr lang="en-US" sz="1600" dirty="0" err="1"/>
              <a:t>flickr</a:t>
            </a:r>
            <a:r>
              <a:rPr lang="en-US" sz="1600" dirty="0"/>
              <a:t>)</a:t>
            </a:r>
          </a:p>
        </p:txBody>
      </p:sp>
      <p:pic>
        <p:nvPicPr>
          <p:cNvPr id="2" name="Figure" descr="A chart of numerical pain levels ranging from 0 to 10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19.2</a:t>
            </a:r>
          </a:p>
        </p:txBody>
      </p:sp>
    </p:spTree>
    <p:extLst>
      <p:ext uri="{BB962C8B-B14F-4D97-AF65-F5344CB8AC3E}">
        <p14:creationId xmlns:p14="http://schemas.microsoft.com/office/powerpoint/2010/main" val="139635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12070739-8B3E-4784-A499-9ACA839F4AB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Pink ribbons are a ubiquitous reminder of breast cancer. But do pink ribbon chocolates do anything to eradicate the disease? (Photo courtesy of </a:t>
            </a:r>
            <a:r>
              <a:rPr lang="en-US" sz="1600" dirty="0" err="1"/>
              <a:t>wishuponacupcake</a:t>
            </a:r>
            <a:r>
              <a:rPr lang="en-US" sz="1600" dirty="0"/>
              <a:t>/Wikimedia Commons)</a:t>
            </a:r>
          </a:p>
        </p:txBody>
      </p:sp>
      <p:pic>
        <p:nvPicPr>
          <p:cNvPr id="2" name="Figure" descr="Pink ribbon lollipops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19.3</a:t>
            </a:r>
          </a:p>
        </p:txBody>
      </p:sp>
    </p:spTree>
    <p:extLst>
      <p:ext uri="{BB962C8B-B14F-4D97-AF65-F5344CB8AC3E}">
        <p14:creationId xmlns:p14="http://schemas.microsoft.com/office/powerpoint/2010/main" val="261468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8BFBC23E-0085-47A9-BCB5-CF226311614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low-income countries, malnutrition and lack of access to clean water contribute to a high child mortality rate. (Photo courtesy of Steve Evans/</a:t>
            </a:r>
            <a:r>
              <a:rPr lang="en-US" sz="1600" dirty="0" err="1"/>
              <a:t>flickr</a:t>
            </a:r>
            <a:r>
              <a:rPr lang="en-US" sz="1600" dirty="0"/>
              <a:t>)</a:t>
            </a:r>
          </a:p>
        </p:txBody>
      </p:sp>
      <p:pic>
        <p:nvPicPr>
          <p:cNvPr id="2" name="Figure" descr="Children’s protruding bellies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19.4</a:t>
            </a:r>
          </a:p>
        </p:txBody>
      </p:sp>
    </p:spTree>
    <p:extLst>
      <p:ext uri="{BB962C8B-B14F-4D97-AF65-F5344CB8AC3E}">
        <p14:creationId xmlns:p14="http://schemas.microsoft.com/office/powerpoint/2010/main" val="18067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D541FE88-F827-4348-9EB9-1093373FF4E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Many people fail to get enough sleep. But is insomnia a disease that should be cured with medication? (Photo courtesy of Wikimedia Commons)</a:t>
            </a:r>
          </a:p>
        </p:txBody>
      </p:sp>
      <p:pic>
        <p:nvPicPr>
          <p:cNvPr id="2" name="Figure" descr="A child asleep at his desk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19.5</a:t>
            </a:r>
          </a:p>
        </p:txBody>
      </p:sp>
    </p:spTree>
    <p:extLst>
      <p:ext uri="{BB962C8B-B14F-4D97-AF65-F5344CB8AC3E}">
        <p14:creationId xmlns:p14="http://schemas.microsoft.com/office/powerpoint/2010/main" val="139047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8406803D-E3F7-4A6A-8CDB-4704D91767E4}"/>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Medication is a common option for children with ADHD. (Photo courtesy of Deviation56/Wikimedia Commons)</a:t>
            </a:r>
          </a:p>
        </p:txBody>
      </p:sp>
      <p:pic>
        <p:nvPicPr>
          <p:cNvPr id="2" name="Figure" descr="White pills next to a pill bottle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3766" y="1122363"/>
            <a:ext cx="466978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19.6</a:t>
            </a:r>
          </a:p>
        </p:txBody>
      </p:sp>
    </p:spTree>
    <p:extLst>
      <p:ext uri="{BB962C8B-B14F-4D97-AF65-F5344CB8AC3E}">
        <p14:creationId xmlns:p14="http://schemas.microsoft.com/office/powerpoint/2010/main" val="332185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83AA5A05-2F7C-4BAA-BF0A-77AE13D4E28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handicapped accessible sign indicates that people with disabilities can access the facility. The Americans with Disabilities Act requires that access be provided to everyone. (Photo courtesy of </a:t>
            </a:r>
            <a:r>
              <a:rPr lang="en-US" sz="1600" dirty="0" err="1"/>
              <a:t>Ltljltlj</a:t>
            </a:r>
            <a:r>
              <a:rPr lang="en-US" sz="1600" dirty="0"/>
              <a:t>/Wikimedia Commons)</a:t>
            </a:r>
          </a:p>
        </p:txBody>
      </p:sp>
      <p:pic>
        <p:nvPicPr>
          <p:cNvPr id="2" name="Figure" descr="A blue handicapped accessible sign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738438" y="1122363"/>
            <a:ext cx="350043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19.7</a:t>
            </a:r>
          </a:p>
        </p:txBody>
      </p:sp>
    </p:spTree>
    <p:extLst>
      <p:ext uri="{BB962C8B-B14F-4D97-AF65-F5344CB8AC3E}">
        <p14:creationId xmlns:p14="http://schemas.microsoft.com/office/powerpoint/2010/main" val="241206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EC17E3A8-CBCA-4185-9B5E-E8D381496128}"/>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Obesity is considered the last acceptable social stigma. (Photo courtesy of Kyle May/</a:t>
            </a:r>
            <a:r>
              <a:rPr lang="en-US" sz="1600" dirty="0" err="1"/>
              <a:t>flickr</a:t>
            </a:r>
            <a:r>
              <a:rPr lang="en-US" sz="1600" dirty="0"/>
              <a:t>)</a:t>
            </a:r>
            <a:r>
              <a:rPr lang="en-US" sz="1600" dirty="0">
                <a:solidFill>
                  <a:schemeClr val="tx1"/>
                </a:solidFill>
              </a:rPr>
              <a:t>.</a:t>
            </a:r>
            <a:endParaRPr lang="en-US" sz="1600" dirty="0"/>
          </a:p>
        </p:txBody>
      </p:sp>
      <p:pic>
        <p:nvPicPr>
          <p:cNvPr id="2" name="Figure" descr="A large man is shown here sitting on a beach with a young girl."/>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87808" y="1122363"/>
            <a:ext cx="4801696"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19.8</a:t>
            </a:r>
          </a:p>
        </p:txBody>
      </p:sp>
    </p:spTree>
    <p:extLst>
      <p:ext uri="{BB962C8B-B14F-4D97-AF65-F5344CB8AC3E}">
        <p14:creationId xmlns:p14="http://schemas.microsoft.com/office/powerpoint/2010/main" val="3804225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1030</Words>
  <Application>Microsoft Office PowerPoint</Application>
  <PresentationFormat>On-screen Show (4:3)</PresentationFormat>
  <Paragraphs>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Essential</vt:lpstr>
      <vt:lpstr>INTRODUCTION TO SOCIOLOGY 2E</vt:lpstr>
      <vt:lpstr>Figure 19.1</vt:lpstr>
      <vt:lpstr>Figure 19.2</vt:lpstr>
      <vt:lpstr>Figure 19.3</vt:lpstr>
      <vt:lpstr>Figure 19.4</vt:lpstr>
      <vt:lpstr>Figure 19.5</vt:lpstr>
      <vt:lpstr>Figure 19.6</vt:lpstr>
      <vt:lpstr>Figure 19.7</vt:lpstr>
      <vt:lpstr>Figure 19.8</vt:lpstr>
      <vt:lpstr>Figure 19.9</vt:lpstr>
      <vt:lpstr>Figure 19.10</vt:lpstr>
      <vt:lpstr>Figure 19.11</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19 - Health and Medicine</dc:title>
  <dc:creator>Spuddy McSpare</dc:creator>
  <cp:lastModifiedBy>Conversion_12</cp:lastModifiedBy>
  <cp:revision>69</cp:revision>
  <dcterms:created xsi:type="dcterms:W3CDTF">2012-06-04T02:13:36Z</dcterms:created>
  <dcterms:modified xsi:type="dcterms:W3CDTF">2017-09-05T12:51:14Z</dcterms:modified>
</cp:coreProperties>
</file>