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15"/>
  </p:notesMasterIdLst>
  <p:handoutMasterIdLst>
    <p:handoutMasterId r:id="rId16"/>
  </p:handoutMasterIdLst>
  <p:sldIdLst>
    <p:sldId id="256" r:id="rId2"/>
    <p:sldId id="280" r:id="rId3"/>
    <p:sldId id="273" r:id="rId4"/>
    <p:sldId id="278" r:id="rId5"/>
    <p:sldId id="281" r:id="rId6"/>
    <p:sldId id="279" r:id="rId7"/>
    <p:sldId id="277" r:id="rId8"/>
    <p:sldId id="282" r:id="rId9"/>
    <p:sldId id="283" r:id="rId10"/>
    <p:sldId id="284" r:id="rId11"/>
    <p:sldId id="285" r:id="rId12"/>
    <p:sldId id="286" r:id="rId13"/>
    <p:sldId id="287"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02" autoAdjust="0"/>
    <p:restoredTop sz="95182" autoAdjust="0"/>
  </p:normalViewPr>
  <p:slideViewPr>
    <p:cSldViewPr snapToGrid="0" snapToObjects="1">
      <p:cViewPr varScale="1">
        <p:scale>
          <a:sx n="108" d="100"/>
          <a:sy n="108" d="100"/>
        </p:scale>
        <p:origin x="-136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5310F03-FC83-4E11-8558-AE8A84515371}" type="datetimeFigureOut">
              <a:rPr lang="en-US"/>
              <a:pPr>
                <a:defRPr/>
              </a:pPr>
              <a:t>09/05/17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E2D4EAB-08FF-4A94-84C5-535EB0AB39EB}" type="slidenum">
              <a:rPr lang="en-US"/>
              <a:pPr>
                <a:defRPr/>
              </a:pPr>
              <a:t>‹#›</a:t>
            </a:fld>
            <a:endParaRPr lang="en-US"/>
          </a:p>
        </p:txBody>
      </p:sp>
    </p:spTree>
    <p:extLst>
      <p:ext uri="{BB962C8B-B14F-4D97-AF65-F5344CB8AC3E}">
        <p14:creationId xmlns:p14="http://schemas.microsoft.com/office/powerpoint/2010/main" val="4149615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FDE48D-3D36-4D3B-86DC-C26626151C3C}" type="datetimeFigureOut">
              <a:rPr lang="en-US" smtClean="0"/>
              <a:t>09/05/17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38BB58-8120-43E6-8108-B09FAC66E6D6}" type="slidenum">
              <a:rPr lang="en-US" smtClean="0"/>
              <a:t>‹#›</a:t>
            </a:fld>
            <a:endParaRPr lang="en-US"/>
          </a:p>
        </p:txBody>
      </p:sp>
    </p:spTree>
    <p:extLst>
      <p:ext uri="{BB962C8B-B14F-4D97-AF65-F5344CB8AC3E}">
        <p14:creationId xmlns:p14="http://schemas.microsoft.com/office/powerpoint/2010/main" val="700624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9" name="Picture Placeholder 8"/>
          <p:cNvSpPr>
            <a:spLocks noGrp="1"/>
          </p:cNvSpPr>
          <p:nvPr>
            <p:ph type="pic" sz="quarter" idx="13"/>
          </p:nvPr>
        </p:nvSpPr>
        <p:spPr>
          <a:xfrm>
            <a:off x="457199" y="1107618"/>
            <a:ext cx="4031619" cy="4607689"/>
          </a:xfrm>
        </p:spPr>
        <p:txBody>
          <a:bodyPr rtlCol="0">
            <a:normAutofit/>
          </a:bodyPr>
          <a:lstStyle/>
          <a:p>
            <a:pPr lvl="0"/>
            <a:endParaRPr lang="en-US" noProof="0"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5"/>
          </p:nvPr>
        </p:nvSpPr>
        <p:spPr/>
        <p:txBody>
          <a:bodyPr/>
          <a:lstStyle>
            <a:lvl1pPr>
              <a:defRPr/>
            </a:lvl1pPr>
          </a:lstStyle>
          <a:p>
            <a:pPr>
              <a:defRPr/>
            </a:pPr>
            <a:fld id="{63BF801A-C5AC-4D75-82E7-E13CD3F268F2}" type="datetime4">
              <a:rPr lang="en-US" smtClean="0"/>
              <a:t>September 5, 2017</a:t>
            </a:fld>
            <a:endParaRPr lang="en-US"/>
          </a:p>
        </p:txBody>
      </p:sp>
      <p:sp>
        <p:nvSpPr>
          <p:cNvPr id="6" name="Footer Placeholder 5"/>
          <p:cNvSpPr>
            <a:spLocks noGrp="1"/>
          </p:cNvSpPr>
          <p:nvPr>
            <p:ph type="ftr" sz="quarter" idx="16"/>
          </p:nvPr>
        </p:nvSpPr>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
        <p:nvSpPr>
          <p:cNvPr id="7" name="Slide Number Placeholder 6"/>
          <p:cNvSpPr>
            <a:spLocks noGrp="1"/>
          </p:cNvSpPr>
          <p:nvPr>
            <p:ph type="sldNum" sz="quarter" idx="17"/>
          </p:nvPr>
        </p:nvSpPr>
        <p:spPr/>
        <p:txBody>
          <a:bodyPr/>
          <a:lstStyle>
            <a:lvl1pPr>
              <a:defRPr/>
            </a:lvl1pPr>
          </a:lstStyle>
          <a:p>
            <a:pPr>
              <a:defRPr/>
            </a:pPr>
            <a:fld id="{76124547-4185-4266-B4E4-2581C1A8731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rtlCol="0">
            <a:normAutofit/>
          </a:bodyPr>
          <a:lstStyle/>
          <a:p>
            <a:pPr lvl="0"/>
            <a:endParaRPr lang="en-US" noProof="0"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5"/>
          </p:nvPr>
        </p:nvSpPr>
        <p:spPr/>
        <p:txBody>
          <a:bodyPr/>
          <a:lstStyle>
            <a:lvl1pPr>
              <a:defRPr/>
            </a:lvl1pPr>
          </a:lstStyle>
          <a:p>
            <a:pPr>
              <a:defRPr/>
            </a:pPr>
            <a:fld id="{F2E48697-9FBB-479A-9616-863798F5BDF7}" type="datetime4">
              <a:rPr lang="en-US" smtClean="0"/>
              <a:t>September 5, 2017</a:t>
            </a:fld>
            <a:endParaRPr lang="en-US" dirty="0"/>
          </a:p>
        </p:txBody>
      </p:sp>
      <p:sp>
        <p:nvSpPr>
          <p:cNvPr id="6" name="Footer Placeholder 4"/>
          <p:cNvSpPr>
            <a:spLocks noGrp="1"/>
          </p:cNvSpPr>
          <p:nvPr>
            <p:ph type="ftr" sz="quarter" idx="16"/>
          </p:nvPr>
        </p:nvSpPr>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
        <p:nvSpPr>
          <p:cNvPr id="10" name="Slide Number Placeholder 5"/>
          <p:cNvSpPr>
            <a:spLocks noGrp="1"/>
          </p:cNvSpPr>
          <p:nvPr>
            <p:ph type="sldNum" sz="quarter" idx="17"/>
          </p:nvPr>
        </p:nvSpPr>
        <p:spPr/>
        <p:txBody>
          <a:bodyPr/>
          <a:lstStyle>
            <a:lvl1pPr>
              <a:defRPr/>
            </a:lvl1pPr>
          </a:lstStyle>
          <a:p>
            <a:pPr>
              <a:defRPr/>
            </a:pPr>
            <a:fld id="{2C3785B0-FE98-4A5B-9A50-1292CD97EBC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lvl1pPr>
              <a:defRPr/>
            </a:lvl1pPr>
          </a:lstStyle>
          <a:p>
            <a:pPr>
              <a:defRPr/>
            </a:pPr>
            <a:fld id="{0418610C-3BAE-442E-A9CF-D02ABF408250}" type="datetime4">
              <a:rPr lang="en-US" smtClean="0"/>
              <a:t>September 5, 2017</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6158F162-EC8D-4B5B-975F-B8B0EEBB18C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txBox="1">
            <a:spLocks/>
          </p:cNvSpPr>
          <p:nvPr userDrawn="1"/>
        </p:nvSpPr>
        <p:spPr>
          <a:xfrm>
            <a:off x="0" y="788988"/>
            <a:ext cx="9144000" cy="709612"/>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fontAlgn="auto">
              <a:spcAft>
                <a:spcPts val="0"/>
              </a:spcAft>
              <a:defRPr/>
            </a:pPr>
            <a:r>
              <a:rPr lang="en-US" sz="3500" dirty="0"/>
              <a:t>College Physics</a:t>
            </a:r>
          </a:p>
          <a:p>
            <a:pPr algn="ctr" fontAlgn="auto">
              <a:spcAft>
                <a:spcPts val="0"/>
              </a:spcAft>
              <a:defRPr/>
            </a:pPr>
            <a:endParaRPr lang="en-US" sz="1800" cap="none" dirty="0">
              <a:solidFill>
                <a:schemeClr val="accent3">
                  <a:lumMod val="20000"/>
                  <a:lumOff val="80000"/>
                </a:schemeClr>
              </a:solidFill>
              <a:latin typeface="+mn-lt"/>
            </a:endParaRPr>
          </a:p>
          <a:p>
            <a:pPr algn="ctr" fontAlgn="auto">
              <a:spcAft>
                <a:spcPts val="0"/>
              </a:spcAft>
              <a:defRPr/>
            </a:pPr>
            <a:r>
              <a:rPr lang="en-US" sz="2000" b="1" cap="none" dirty="0">
                <a:solidFill>
                  <a:srgbClr val="212F62"/>
                </a:solidFill>
                <a:latin typeface="+mn-lt"/>
              </a:rPr>
              <a:t>Chapter # Chapter Title</a:t>
            </a:r>
          </a:p>
          <a:p>
            <a:pPr algn="ctr" fontAlgn="auto">
              <a:spcAft>
                <a:spcPts val="0"/>
              </a:spcAft>
              <a:defRPr/>
            </a:pPr>
            <a:r>
              <a:rPr lang="en-US" sz="1600" cap="none" dirty="0">
                <a:solidFill>
                  <a:schemeClr val="tx1"/>
                </a:solidFill>
                <a:latin typeface="+mn-lt"/>
              </a:rPr>
              <a:t>PowerPoint Image Slideshow</a:t>
            </a:r>
          </a:p>
        </p:txBody>
      </p:sp>
      <p:pic>
        <p:nvPicPr>
          <p:cNvPr id="3" name="Picture 8" descr="medium_covers_Page_2.png"/>
          <p:cNvPicPr>
            <a:picLocks noChangeAspect="1"/>
          </p:cNvPicPr>
          <p:nvPr userDrawn="1"/>
        </p:nvPicPr>
        <p:blipFill>
          <a:blip r:embed="rId2" cstate="prin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
        <p:nvSpPr>
          <p:cNvPr id="4" name="Date Placeholder 3"/>
          <p:cNvSpPr>
            <a:spLocks noGrp="1"/>
          </p:cNvSpPr>
          <p:nvPr>
            <p:ph type="dt" sz="half" idx="10"/>
          </p:nvPr>
        </p:nvSpPr>
        <p:spPr/>
        <p:txBody>
          <a:bodyPr/>
          <a:lstStyle>
            <a:lvl1pPr>
              <a:defRPr/>
            </a:lvl1pPr>
          </a:lstStyle>
          <a:p>
            <a:pPr>
              <a:defRPr/>
            </a:pPr>
            <a:fld id="{3102870D-0CD4-4401-9B9D-D14507481DC3}" type="datetime4">
              <a:rPr lang="en-US" smtClean="0"/>
              <a:t>September 5, 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1027" name="Text Placeholder 2"/>
          <p:cNvSpPr>
            <a:spLocks noGrp="1"/>
          </p:cNvSpPr>
          <p:nvPr>
            <p:ph type="body" idx="1"/>
          </p:nvPr>
        </p:nvSpPr>
        <p:spPr bwMode="auto">
          <a:xfrm>
            <a:off x="457200" y="1752600"/>
            <a:ext cx="76200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fontAlgn="auto">
              <a:spcBef>
                <a:spcPts val="0"/>
              </a:spcBef>
              <a:spcAft>
                <a:spcPts val="0"/>
              </a:spcAft>
              <a:defRPr sz="1000" smtClean="0">
                <a:solidFill>
                  <a:schemeClr val="tx1"/>
                </a:solidFill>
                <a:latin typeface="+mn-lt"/>
              </a:defRPr>
            </a:lvl1pPr>
          </a:lstStyle>
          <a:p>
            <a:pPr>
              <a:defRPr/>
            </a:pPr>
            <a:fld id="{BC4FE3FC-DC8D-43CF-979D-A520A09A78B4}" type="datetime4">
              <a:rPr lang="en-US" smtClean="0"/>
              <a:t>September 5, 2017</a:t>
            </a:fld>
            <a:endParaRPr lang="en-US" dirty="0"/>
          </a:p>
        </p:txBody>
      </p:sp>
      <p:sp>
        <p:nvSpPr>
          <p:cNvPr id="5" name="Footer Placeholder 4"/>
          <p:cNvSpPr>
            <a:spLocks noGrp="1"/>
          </p:cNvSpPr>
          <p:nvPr>
            <p:ph type="ftr" sz="quarter" idx="3"/>
          </p:nvPr>
        </p:nvSpPr>
        <p:spPr>
          <a:xfrm>
            <a:off x="457200" y="6492875"/>
            <a:ext cx="7764162" cy="284163"/>
          </a:xfrm>
          <a:prstGeom prst="rect">
            <a:avLst/>
          </a:prstGeom>
        </p:spPr>
        <p:txBody>
          <a:bodyPr vert="horz" lIns="91440" tIns="45720" rIns="91440" bIns="45720" rtlCol="0" anchor="t"/>
          <a:lstStyle>
            <a:lvl1pPr algn="l" fontAlgn="auto">
              <a:spcBef>
                <a:spcPts val="0"/>
              </a:spcBef>
              <a:spcAft>
                <a:spcPts val="0"/>
              </a:spcAft>
              <a:defRPr sz="800" dirty="0">
                <a:solidFill>
                  <a:schemeClr val="tx1"/>
                </a:solidFill>
                <a:latin typeface="+mn-lt"/>
              </a:defRPr>
            </a:lvl1p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6" name="Slide Number Placeholder 5"/>
          <p:cNvSpPr>
            <a:spLocks noGrp="1"/>
          </p:cNvSpPr>
          <p:nvPr>
            <p:ph type="sldNum" sz="quarter" idx="4"/>
          </p:nvPr>
        </p:nvSpPr>
        <p:spPr>
          <a:xfrm rot="16200000">
            <a:off x="8044657" y="683419"/>
            <a:ext cx="1316037" cy="365125"/>
          </a:xfrm>
          <a:prstGeom prst="rect">
            <a:avLst/>
          </a:prstGeom>
        </p:spPr>
        <p:txBody>
          <a:bodyPr vert="horz" lIns="91440" tIns="45720" rIns="91440" bIns="45720" rtlCol="0" anchor="ctr"/>
          <a:lstStyle>
            <a:lvl1pPr algn="r" fontAlgn="auto">
              <a:spcBef>
                <a:spcPts val="0"/>
              </a:spcBef>
              <a:spcAft>
                <a:spcPts val="0"/>
              </a:spcAft>
              <a:defRPr sz="2400" b="1" smtClean="0">
                <a:solidFill>
                  <a:srgbClr val="FFFFFF"/>
                </a:solidFill>
                <a:latin typeface="+mn-lt"/>
              </a:defRPr>
            </a:lvl1pPr>
          </a:lstStyle>
          <a:p>
            <a:pPr>
              <a:defRPr/>
            </a:pPr>
            <a:fld id="{C56169A9-3380-4EA0-9DA0-2D35F2C8DA1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Lst>
  <p:hf sldNum="0" hdr="0" dt="0"/>
  <p:txStyles>
    <p:titleStyle>
      <a:lvl1pPr algn="l" rtl="0" fontAlgn="base">
        <a:spcBef>
          <a:spcPct val="0"/>
        </a:spcBef>
        <a:spcAft>
          <a:spcPct val="0"/>
        </a:spcAft>
        <a:defRPr sz="2400" kern="1200" cap="all" spc="-60">
          <a:solidFill>
            <a:srgbClr val="6CB255"/>
          </a:solidFill>
          <a:latin typeface="+mj-lt"/>
          <a:ea typeface="+mj-ea"/>
          <a:cs typeface="+mj-cs"/>
        </a:defRPr>
      </a:lvl1pPr>
      <a:lvl2pPr algn="l" rtl="0" fontAlgn="base">
        <a:spcBef>
          <a:spcPct val="0"/>
        </a:spcBef>
        <a:spcAft>
          <a:spcPct val="0"/>
        </a:spcAft>
        <a:defRPr sz="2400">
          <a:solidFill>
            <a:srgbClr val="6CB255"/>
          </a:solidFill>
          <a:latin typeface="Arial Black" pitchFamily="34" charset="0"/>
        </a:defRPr>
      </a:lvl2pPr>
      <a:lvl3pPr algn="l" rtl="0" fontAlgn="base">
        <a:spcBef>
          <a:spcPct val="0"/>
        </a:spcBef>
        <a:spcAft>
          <a:spcPct val="0"/>
        </a:spcAft>
        <a:defRPr sz="2400">
          <a:solidFill>
            <a:srgbClr val="6CB255"/>
          </a:solidFill>
          <a:latin typeface="Arial Black" pitchFamily="34" charset="0"/>
        </a:defRPr>
      </a:lvl3pPr>
      <a:lvl4pPr algn="l" rtl="0" fontAlgn="base">
        <a:spcBef>
          <a:spcPct val="0"/>
        </a:spcBef>
        <a:spcAft>
          <a:spcPct val="0"/>
        </a:spcAft>
        <a:defRPr sz="2400">
          <a:solidFill>
            <a:srgbClr val="6CB255"/>
          </a:solidFill>
          <a:latin typeface="Arial Black" pitchFamily="34" charset="0"/>
        </a:defRPr>
      </a:lvl4pPr>
      <a:lvl5pPr algn="l" rtl="0" fontAlgn="base">
        <a:spcBef>
          <a:spcPct val="0"/>
        </a:spcBef>
        <a:spcAft>
          <a:spcPct val="0"/>
        </a:spcAft>
        <a:defRPr sz="2400">
          <a:solidFill>
            <a:srgbClr val="6CB255"/>
          </a:solidFill>
          <a:latin typeface="Arial Black" pitchFamily="34" charset="0"/>
        </a:defRPr>
      </a:lvl5pPr>
      <a:lvl6pPr marL="457200" algn="l" rtl="0" fontAlgn="base">
        <a:spcBef>
          <a:spcPct val="0"/>
        </a:spcBef>
        <a:spcAft>
          <a:spcPct val="0"/>
        </a:spcAft>
        <a:defRPr sz="2400">
          <a:solidFill>
            <a:srgbClr val="6CB255"/>
          </a:solidFill>
          <a:latin typeface="Arial Black" pitchFamily="34" charset="0"/>
        </a:defRPr>
      </a:lvl6pPr>
      <a:lvl7pPr marL="914400" algn="l" rtl="0" fontAlgn="base">
        <a:spcBef>
          <a:spcPct val="0"/>
        </a:spcBef>
        <a:spcAft>
          <a:spcPct val="0"/>
        </a:spcAft>
        <a:defRPr sz="2400">
          <a:solidFill>
            <a:srgbClr val="6CB255"/>
          </a:solidFill>
          <a:latin typeface="Arial Black" pitchFamily="34" charset="0"/>
        </a:defRPr>
      </a:lvl7pPr>
      <a:lvl8pPr marL="1371600" algn="l" rtl="0" fontAlgn="base">
        <a:spcBef>
          <a:spcPct val="0"/>
        </a:spcBef>
        <a:spcAft>
          <a:spcPct val="0"/>
        </a:spcAft>
        <a:defRPr sz="2400">
          <a:solidFill>
            <a:srgbClr val="6CB255"/>
          </a:solidFill>
          <a:latin typeface="Arial Black" pitchFamily="34" charset="0"/>
        </a:defRPr>
      </a:lvl8pPr>
      <a:lvl9pPr marL="1828800" algn="l" rtl="0" fontAlgn="base">
        <a:spcBef>
          <a:spcPct val="0"/>
        </a:spcBef>
        <a:spcAft>
          <a:spcPct val="0"/>
        </a:spcAft>
        <a:defRPr sz="2400">
          <a:solidFill>
            <a:srgbClr val="6CB255"/>
          </a:solidFill>
          <a:latin typeface="Arial Black" pitchFamily="34" charset="0"/>
        </a:defRPr>
      </a:lvl9pPr>
    </p:titleStyle>
    <p:bodyStyle>
      <a:lvl1pPr algn="l" rtl="0" fontAlgn="base">
        <a:spcBef>
          <a:spcPct val="20000"/>
        </a:spcBef>
        <a:spcAft>
          <a:spcPts val="600"/>
        </a:spcAft>
        <a:buClr>
          <a:srgbClr val="6CB255"/>
        </a:buClr>
        <a:buFont typeface="Arial" charset="0"/>
        <a:defRPr sz="2000" kern="1200">
          <a:solidFill>
            <a:schemeClr val="tx1"/>
          </a:solidFill>
          <a:latin typeface="+mn-lt"/>
          <a:ea typeface="+mn-ea"/>
          <a:cs typeface="+mn-cs"/>
        </a:defRPr>
      </a:lvl1pPr>
      <a:lvl2pPr marL="457200" indent="-182563" algn="l" rtl="0" fontAlgn="base">
        <a:spcBef>
          <a:spcPct val="20000"/>
        </a:spcBef>
        <a:spcAft>
          <a:spcPct val="0"/>
        </a:spcAft>
        <a:buClr>
          <a:srgbClr val="6CB255"/>
        </a:buClr>
        <a:buFont typeface="Arial" charset="0"/>
        <a:buChar char="•"/>
        <a:defRPr sz="2000" kern="1200">
          <a:solidFill>
            <a:srgbClr val="000000"/>
          </a:solidFill>
          <a:latin typeface="+mn-lt"/>
          <a:ea typeface="+mn-ea"/>
          <a:cs typeface="+mn-cs"/>
        </a:defRPr>
      </a:lvl2pPr>
      <a:lvl3pPr marL="1143000" indent="-228600" algn="l" rtl="0" fontAlgn="base">
        <a:spcBef>
          <a:spcPct val="20000"/>
        </a:spcBef>
        <a:spcAft>
          <a:spcPct val="0"/>
        </a:spcAft>
        <a:buClr>
          <a:srgbClr val="6CB255"/>
        </a:buClr>
        <a:buFont typeface="Arial" charset="0"/>
        <a:buChar char="•"/>
        <a:defRPr kern="1200">
          <a:solidFill>
            <a:srgbClr val="000000"/>
          </a:solidFill>
          <a:latin typeface="+mn-lt"/>
          <a:ea typeface="+mn-ea"/>
          <a:cs typeface="+mn-cs"/>
        </a:defRPr>
      </a:lvl3pPr>
      <a:lvl4pPr marL="1600200" indent="-228600" algn="l" rtl="0" fontAlgn="base">
        <a:spcBef>
          <a:spcPct val="20000"/>
        </a:spcBef>
        <a:spcAft>
          <a:spcPct val="0"/>
        </a:spcAft>
        <a:buClr>
          <a:srgbClr val="6CB255"/>
        </a:buClr>
        <a:buFont typeface="Arial" charset="0"/>
        <a:buChar char="•"/>
        <a:defRPr kern="1200">
          <a:solidFill>
            <a:srgbClr val="000000"/>
          </a:solidFill>
          <a:latin typeface="+mn-lt"/>
          <a:ea typeface="+mn-ea"/>
          <a:cs typeface="+mn-cs"/>
        </a:defRPr>
      </a:lvl4pPr>
      <a:lvl5pPr marL="2057400" indent="-228600" algn="l" rtl="0" fontAlgn="base">
        <a:spcBef>
          <a:spcPct val="20000"/>
        </a:spcBef>
        <a:spcAft>
          <a:spcPct val="0"/>
        </a:spcAft>
        <a:buClr>
          <a:srgbClr val="6CB255"/>
        </a:buClr>
        <a:buFont typeface="Arial" charset="0"/>
        <a:buChar char="•"/>
        <a:defRPr kern="120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OpenStaxLogo" descr="openstax college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0087" y="5801978"/>
            <a:ext cx="1226434" cy="833592"/>
          </a:xfrm>
          <a:prstGeom prst="rect">
            <a:avLst/>
          </a:prstGeom>
        </p:spPr>
      </p:pic>
      <p:pic>
        <p:nvPicPr>
          <p:cNvPr id="4" name="Figure" descr="Sociolog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3940"/>
            <a:ext cx="9144000" cy="709612"/>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fontAlgn="auto">
              <a:spcAft>
                <a:spcPts val="0"/>
              </a:spcAft>
              <a:defRPr/>
            </a:pPr>
            <a:r>
              <a:rPr lang="en-US" sz="2000" b="1" cap="none" dirty="0">
                <a:solidFill>
                  <a:srgbClr val="212F62"/>
                </a:solidFill>
                <a:latin typeface="+mn-lt"/>
              </a:rPr>
              <a:t>Chapter 3 CULTURE</a:t>
            </a:r>
          </a:p>
          <a:p>
            <a:pPr algn="ctr" fontAlgn="auto">
              <a:spcAft>
                <a:spcPts val="0"/>
              </a:spcAft>
              <a:defRPr/>
            </a:pP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xmlns="" id="{DB4AB409-39EB-4B9F-8D4E-BD61D7E22F81}"/>
              </a:ext>
            </a:extLst>
          </p:cNvPr>
          <p:cNvSpPr>
            <a:spLocks noGrp="1"/>
          </p:cNvSpPr>
          <p:nvPr>
            <p:ph type="title" idx="4294967295"/>
          </p:nvPr>
        </p:nvSpPr>
        <p:spPr>
          <a:xfrm>
            <a:off x="0" y="679656"/>
            <a:ext cx="9144000" cy="735012"/>
          </a:xfrm>
        </p:spPr>
        <p:txBody>
          <a:bodyPr>
            <a:normAutofit/>
          </a:bodyPr>
          <a:lstStyle/>
          <a:p>
            <a:pPr algn="ctr"/>
            <a:r>
              <a:rPr lang="en-US" sz="3600" dirty="0"/>
              <a:t>INTRODUCTION</a:t>
            </a:r>
            <a:r>
              <a:rPr lang="en-US" sz="3600" baseline="0" dirty="0"/>
              <a:t> TO SOCIOLOGY </a:t>
            </a:r>
            <a:r>
              <a:rPr lang="en-US" sz="3600" baseline="0" dirty="0" err="1"/>
              <a:t>2E</a:t>
            </a:r>
            <a:endParaRPr lang="en-US"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A2A62BDA-3361-4F7F-8422-C1946F9D5153}"/>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Sociologist Everett Rogers (1962) developed a model of the diffusion of innovations.  As consumers gradually adopt a new innovation, the item grows toward a market share of 100 percent, or complete saturation within a society. (Graph courtesy of Tungsten/Wikimedia Commons)</a:t>
            </a:r>
          </a:p>
        </p:txBody>
      </p:sp>
      <p:pic>
        <p:nvPicPr>
          <p:cNvPr id="2" name="Figure" descr="A graph showing market share and consumer adoptions."/>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1981290" y="1122363"/>
            <a:ext cx="5014732"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3.9</a:t>
            </a:r>
          </a:p>
        </p:txBody>
      </p:sp>
    </p:spTree>
    <p:extLst>
      <p:ext uri="{BB962C8B-B14F-4D97-AF65-F5344CB8AC3E}">
        <p14:creationId xmlns:p14="http://schemas.microsoft.com/office/powerpoint/2010/main" val="478845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C83219FE-F500-4D3E-A3AE-FDFF8E5F5D8A}"/>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Officially patented in 1893 as the “clasp locker” (left), the zipper did not diffuse through society for many decades. Today, it is immediately recognizable around the world. (Photo (a) courtesy of U.S. Patent Office/Wikimedia Commons; Photo (b) courtesy of </a:t>
            </a:r>
            <a:r>
              <a:rPr lang="en-US" sz="1600" dirty="0" err="1"/>
              <a:t>Rabensteiner</a:t>
            </a:r>
            <a:r>
              <a:rPr lang="en-US" sz="1600" dirty="0"/>
              <a:t>/Wikimedia Commons)</a:t>
            </a:r>
          </a:p>
        </p:txBody>
      </p:sp>
      <p:pic>
        <p:nvPicPr>
          <p:cNvPr id="1026" name="Figure" descr="Figure (b) shows a modern zippe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294708" y="1127978"/>
            <a:ext cx="2299910" cy="349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Figure" descr="Figure (a) shows drawings of a patent for the zippe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1744390" y="1127185"/>
            <a:ext cx="2550318" cy="3500437"/>
          </a:xfrm>
        </p:spPr>
      </p:pic>
      <p:pic>
        <p:nvPicPr>
          <p:cNvPr id="7" name="OpenStaxLogo" descr="openstax college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3.10</a:t>
            </a:r>
          </a:p>
        </p:txBody>
      </p:sp>
    </p:spTree>
    <p:extLst>
      <p:ext uri="{BB962C8B-B14F-4D97-AF65-F5344CB8AC3E}">
        <p14:creationId xmlns:p14="http://schemas.microsoft.com/office/powerpoint/2010/main" val="2783047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B9C0E974-624B-402E-B36B-D18F88CEA35F}"/>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This statue of Superman stands in the center of Metropolis, Illinois. His pedestal reads “Truth—Justice—The American Way.” How would a functionalist interpret this statue? What does it reveal about the values of American culture? (Photo courtesy of David Wilson/</a:t>
            </a:r>
            <a:r>
              <a:rPr lang="en-US" sz="1600" dirty="0" err="1"/>
              <a:t>flickr</a:t>
            </a:r>
            <a:r>
              <a:rPr lang="en-US" sz="1600" dirty="0"/>
              <a:t>)</a:t>
            </a:r>
          </a:p>
        </p:txBody>
      </p:sp>
      <p:pic>
        <p:nvPicPr>
          <p:cNvPr id="2" name="Figure" descr="A statue of Superman between two flagpoles and in front of a two-story brick building is shown."/>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2155032" y="1122363"/>
            <a:ext cx="4667249"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3.11</a:t>
            </a:r>
          </a:p>
        </p:txBody>
      </p:sp>
    </p:spTree>
    <p:extLst>
      <p:ext uri="{BB962C8B-B14F-4D97-AF65-F5344CB8AC3E}">
        <p14:creationId xmlns:p14="http://schemas.microsoft.com/office/powerpoint/2010/main" val="2783047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1ED3C9E4-D98A-45C7-BCD4-535A2AFA4DAD}"/>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This child’s clothing may be culturally specific, but her facial expression is universal. (Photo courtesy of Beth Rankin/</a:t>
            </a:r>
            <a:r>
              <a:rPr lang="en-US" sz="1600" dirty="0" err="1"/>
              <a:t>flickr</a:t>
            </a:r>
            <a:r>
              <a:rPr lang="en-US" sz="1600" dirty="0"/>
              <a:t>)</a:t>
            </a:r>
          </a:p>
        </p:txBody>
      </p:sp>
      <p:pic>
        <p:nvPicPr>
          <p:cNvPr id="2" name="Figure" descr="A child in all-white cultural dress is shown."/>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1796013" y="1122363"/>
            <a:ext cx="5385287"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3.12</a:t>
            </a:r>
          </a:p>
        </p:txBody>
      </p:sp>
    </p:spTree>
    <p:extLst>
      <p:ext uri="{BB962C8B-B14F-4D97-AF65-F5344CB8AC3E}">
        <p14:creationId xmlns:p14="http://schemas.microsoft.com/office/powerpoint/2010/main" val="2783047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xmlns="" id="{03AF41C3-5CFD-482D-9356-E6F32DDA34ED}"/>
              </a:ext>
            </a:extLst>
          </p:cNvPr>
          <p:cNvSpPr>
            <a:spLocks noGrp="1"/>
          </p:cNvSpPr>
          <p:nvPr>
            <p:ph type="ftr" sz="quarter" idx="16"/>
          </p:nvPr>
        </p:nvSpPr>
        <p:spPr/>
        <p:txBody>
          <a:body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People adhere to various rules and standards that are created and maintained in culture, such as giving a high five to someone. (Photo courtesy of Chris Barnes/</a:t>
            </a:r>
            <a:r>
              <a:rPr lang="en-US" sz="1600" dirty="0" err="1"/>
              <a:t>flickr</a:t>
            </a:r>
            <a:r>
              <a:rPr lang="en-US" sz="1600" dirty="0"/>
              <a:t>)</a:t>
            </a:r>
          </a:p>
        </p:txBody>
      </p:sp>
      <p:pic>
        <p:nvPicPr>
          <p:cNvPr id="4" name="Figure" descr="Photo of a monster truck driver giving a high five to a young boy"/>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1204" r="-21204"/>
          <a:stretch>
            <a:fillRect/>
          </a:stretch>
        </p:blipFill>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3.1</a:t>
            </a:r>
          </a:p>
        </p:txBody>
      </p:sp>
    </p:spTree>
    <p:extLst>
      <p:ext uri="{BB962C8B-B14F-4D97-AF65-F5344CB8AC3E}">
        <p14:creationId xmlns:p14="http://schemas.microsoft.com/office/powerpoint/2010/main" val="2871388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xmlns="" id="{628D4066-0F2E-4522-9F90-CA72346448B3}"/>
              </a:ext>
            </a:extLst>
          </p:cNvPr>
          <p:cNvSpPr>
            <a:spLocks noGrp="1"/>
          </p:cNvSpPr>
          <p:nvPr>
            <p:ph type="ftr" sz="quarter" idx="16"/>
          </p:nvPr>
        </p:nvSpPr>
        <p:spPr>
          <a:xfrm>
            <a:off x="457200" y="6492875"/>
            <a:ext cx="7764162" cy="284163"/>
          </a:xfrm>
        </p:spPr>
        <p:txBody>
          <a:body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
        <p:nvSpPr>
          <p:cNvPr id="8195" name="Figure Legend"/>
          <p:cNvSpPr>
            <a:spLocks noGrp="1"/>
          </p:cNvSpPr>
          <p:nvPr>
            <p:ph type="body" sz="quarter" idx="14"/>
          </p:nvPr>
        </p:nvSpPr>
        <p:spPr>
          <a:xfrm>
            <a:off x="4606925" y="1108075"/>
            <a:ext cx="3913188" cy="5256213"/>
          </a:xfrm>
        </p:spPr>
        <p:txBody>
          <a:bodyPr/>
          <a:lstStyle/>
          <a:p>
            <a:r>
              <a:rPr lang="en-US" sz="1600" dirty="0">
                <a:solidFill>
                  <a:schemeClr val="tx1"/>
                </a:solidFill>
              </a:rPr>
              <a:t>How would a visitor from the suburban United States act and feel on this crowded Tokyo train? (Photo courtesy of </a:t>
            </a:r>
            <a:r>
              <a:rPr lang="en-US" sz="1600" dirty="0" err="1">
                <a:solidFill>
                  <a:schemeClr val="tx1"/>
                </a:solidFill>
              </a:rPr>
              <a:t>simonglucas</a:t>
            </a:r>
            <a:r>
              <a:rPr lang="en-US" sz="1600" dirty="0">
                <a:solidFill>
                  <a:schemeClr val="tx1"/>
                </a:solidFill>
              </a:rPr>
              <a:t>/</a:t>
            </a:r>
            <a:r>
              <a:rPr lang="en-US" sz="1600" dirty="0" err="1">
                <a:solidFill>
                  <a:schemeClr val="tx1"/>
                </a:solidFill>
              </a:rPr>
              <a:t>flickr</a:t>
            </a:r>
            <a:r>
              <a:rPr lang="en-US" sz="1600" dirty="0">
                <a:solidFill>
                  <a:schemeClr val="tx1"/>
                </a:solidFill>
              </a:rPr>
              <a:t>)</a:t>
            </a:r>
          </a:p>
        </p:txBody>
      </p:sp>
      <p:pic>
        <p:nvPicPr>
          <p:cNvPr id="2" name="Figure" descr="A crowd of people behind closed subway car doors is shown."/>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721254" y="1108075"/>
            <a:ext cx="3504142" cy="5256213"/>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3.2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xmlns="" id="{2FFE24E9-4D7A-470A-A7F6-3E95A87E15AD}"/>
              </a:ext>
            </a:extLst>
          </p:cNvPr>
          <p:cNvSpPr>
            <a:spLocks noGrp="1"/>
          </p:cNvSpPr>
          <p:nvPr>
            <p:ph type="ftr" sz="quarter" idx="16"/>
          </p:nvPr>
        </p:nvSpPr>
        <p:spPr>
          <a:xfrm>
            <a:off x="457200" y="6492875"/>
            <a:ext cx="7764162" cy="284163"/>
          </a:xfrm>
        </p:spPr>
        <p:txBody>
          <a:body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pic>
        <p:nvPicPr>
          <p:cNvPr id="2" name="Figure" descr="Three female tourists carrying luggage are shown climbing a cobblestone hill."/>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054" b="1054"/>
          <a:stretch>
            <a:fillRect/>
          </a:stretch>
        </p:blipFill>
        <p:spPr>
          <a:xfrm>
            <a:off x="4489450" y="1108075"/>
            <a:ext cx="4030663" cy="5256213"/>
          </a:xfrm>
        </p:spPr>
      </p:pic>
      <p:sp>
        <p:nvSpPr>
          <p:cNvPr id="10243" name="Figure Legend"/>
          <p:cNvSpPr>
            <a:spLocks noGrp="1"/>
          </p:cNvSpPr>
          <p:nvPr>
            <p:ph type="body" sz="quarter" idx="14"/>
          </p:nvPr>
        </p:nvSpPr>
        <p:spPr>
          <a:xfrm>
            <a:off x="457200" y="1108075"/>
            <a:ext cx="3913188" cy="5256213"/>
          </a:xfrm>
        </p:spPr>
        <p:txBody>
          <a:bodyPr/>
          <a:lstStyle/>
          <a:p>
            <a:r>
              <a:rPr lang="en-US" sz="1600" dirty="0">
                <a:solidFill>
                  <a:schemeClr val="tx1"/>
                </a:solidFill>
              </a:rPr>
              <a:t>Experiencing new cultures offers an opportunity to practice cultural relativism. (Photo courtesy of </a:t>
            </a:r>
            <a:r>
              <a:rPr lang="en-US" sz="1600" dirty="0" err="1">
                <a:solidFill>
                  <a:schemeClr val="tx1"/>
                </a:solidFill>
              </a:rPr>
              <a:t>OledSidorenko</a:t>
            </a:r>
            <a:r>
              <a:rPr lang="en-US" sz="1600" dirty="0">
                <a:solidFill>
                  <a:schemeClr val="tx1"/>
                </a:solidFill>
              </a:rPr>
              <a:t>/</a:t>
            </a:r>
            <a:r>
              <a:rPr lang="en-US" sz="1600" dirty="0" err="1">
                <a:solidFill>
                  <a:schemeClr val="tx1"/>
                </a:solidFill>
              </a:rPr>
              <a:t>flickr</a:t>
            </a:r>
            <a:r>
              <a:rPr lang="en-US" sz="1600" dirty="0">
                <a:solidFill>
                  <a:schemeClr val="tx1"/>
                </a:solidFill>
              </a:rPr>
              <a:t>)</a:t>
            </a:r>
          </a:p>
        </p:txBody>
      </p:sp>
      <p:sp>
        <p:nvSpPr>
          <p:cNvPr id="5" name="Figure Number"/>
          <p:cNvSpPr>
            <a:spLocks noGrp="1"/>
          </p:cNvSpPr>
          <p:nvPr>
            <p:ph type="title"/>
          </p:nvPr>
        </p:nvSpPr>
        <p:spPr>
          <a:xfrm>
            <a:off x="457200" y="241300"/>
            <a:ext cx="8062913" cy="658813"/>
          </a:xfrm>
        </p:spPr>
        <p:txBody>
          <a:bodyPr/>
          <a:lstStyle/>
          <a:p>
            <a:pPr algn="r" fontAlgn="auto">
              <a:spcAft>
                <a:spcPts val="0"/>
              </a:spcAft>
              <a:defRPr/>
            </a:pPr>
            <a:r>
              <a:rPr lang="en-US" dirty="0"/>
              <a:t>Figure 3.3</a:t>
            </a:r>
          </a:p>
        </p:txBody>
      </p:sp>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087" y="227959"/>
            <a:ext cx="1226434" cy="83359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327F27E3-A906-4FB3-B645-A4C83B93CE9A}"/>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In many parts of Africa and the Middle East, it is considered normal for men to hold hands in friendship. How would Americans react to these two soldiers? (Photo courtesy of Geordie Mott/Wikimedia Commons)</a:t>
            </a:r>
          </a:p>
        </p:txBody>
      </p:sp>
      <p:pic>
        <p:nvPicPr>
          <p:cNvPr id="2" name="Figure" descr="Two male soldiers in uniform are shown from behind walking and holding hands."/>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1856036" y="1122363"/>
            <a:ext cx="5265240"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3.4</a:t>
            </a:r>
          </a:p>
        </p:txBody>
      </p:sp>
    </p:spTree>
    <p:extLst>
      <p:ext uri="{BB962C8B-B14F-4D97-AF65-F5344CB8AC3E}">
        <p14:creationId xmlns:p14="http://schemas.microsoft.com/office/powerpoint/2010/main" val="951546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BC28654E-E8E8-46A9-8297-8F7013422384}"/>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Some road signs are universal. But how would you interpret the signage on the right? (Photo (a) courtesy of Andrew Bain/</a:t>
            </a:r>
            <a:r>
              <a:rPr lang="en-US" sz="1600" dirty="0" err="1"/>
              <a:t>flickr</a:t>
            </a:r>
            <a:r>
              <a:rPr lang="en-US" sz="1600" dirty="0"/>
              <a:t>; Photo (b) courtesy of </a:t>
            </a:r>
            <a:r>
              <a:rPr lang="en-US" sz="1600" dirty="0" err="1"/>
              <a:t>HonzaSoukup</a:t>
            </a:r>
            <a:r>
              <a:rPr lang="en-US" sz="1600" dirty="0"/>
              <a:t>/</a:t>
            </a:r>
            <a:r>
              <a:rPr lang="en-US" sz="1600" dirty="0" err="1"/>
              <a:t>flickr</a:t>
            </a:r>
            <a:r>
              <a:rPr lang="en-US" sz="1600" dirty="0"/>
              <a:t>)</a:t>
            </a:r>
          </a:p>
        </p:txBody>
      </p:sp>
      <p:pic>
        <p:nvPicPr>
          <p:cNvPr id="2" name="Figure" descr="The photo (b) shows a sign with writing in Chinese."/>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4501237" y="1048367"/>
            <a:ext cx="2319622" cy="3500437"/>
          </a:xfrm>
        </p:spPr>
      </p:pic>
      <p:pic>
        <p:nvPicPr>
          <p:cNvPr id="1026" name="Figure" descr="The photo (a) shows a sign of a pedestrian crossing and an arrow."/>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200451" y="1046890"/>
            <a:ext cx="2316163" cy="3481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OpenStaxLogo" descr="openstax college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3.5</a:t>
            </a:r>
          </a:p>
        </p:txBody>
      </p:sp>
    </p:spTree>
    <p:extLst>
      <p:ext uri="{BB962C8B-B14F-4D97-AF65-F5344CB8AC3E}">
        <p14:creationId xmlns:p14="http://schemas.microsoft.com/office/powerpoint/2010/main" val="2871388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21EFB859-EF7C-445B-8A9F-B72D6870D3B9}"/>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Nowadays, many signs—on streets and in stores—include both English and Spanish. What effect does this have on members of society? What effect does it have on our culture? (Photo courtesy of </a:t>
            </a:r>
            <a:r>
              <a:rPr lang="en-US" sz="1600" dirty="0" err="1"/>
              <a:t>istolethetv</a:t>
            </a:r>
            <a:r>
              <a:rPr lang="en-US" sz="1600" dirty="0"/>
              <a:t>/</a:t>
            </a:r>
            <a:r>
              <a:rPr lang="en-US" sz="1600" dirty="0" err="1"/>
              <a:t>flickr</a:t>
            </a:r>
            <a:r>
              <a:rPr lang="en-US" sz="1600" dirty="0"/>
              <a:t>)</a:t>
            </a:r>
          </a:p>
        </p:txBody>
      </p:sp>
      <p:pic>
        <p:nvPicPr>
          <p:cNvPr id="2" name="Figure" descr="A keep out sign with text in English and Spanish is shown."/>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2187703" y="1122363"/>
            <a:ext cx="4601907"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3.6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252C3AD8-2F8F-4EDB-AB32-87E0D8BD9EF1}"/>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In the 1940s, U.S. hipsters were associated with the “cool” culture of jazz. (Photo courtesy of William P. Gottlieb/Ira and </a:t>
            </a:r>
            <a:r>
              <a:rPr lang="en-US" sz="1600" dirty="0" err="1"/>
              <a:t>Leonore</a:t>
            </a:r>
            <a:r>
              <a:rPr lang="en-US" sz="1600" dirty="0"/>
              <a:t> S. Gershwin Fund Collection, Music Division, Library of Congress)</a:t>
            </a:r>
          </a:p>
        </p:txBody>
      </p:sp>
      <p:pic>
        <p:nvPicPr>
          <p:cNvPr id="2" name="Figure" descr="A group of young men wearing suits, including a guitarist, are shown in a black and white photograph in front of the awning of a nightclub."/>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2736104" y="1122363"/>
            <a:ext cx="3505104"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3.7</a:t>
            </a:r>
          </a:p>
        </p:txBody>
      </p:sp>
    </p:spTree>
    <p:extLst>
      <p:ext uri="{BB962C8B-B14F-4D97-AF65-F5344CB8AC3E}">
        <p14:creationId xmlns:p14="http://schemas.microsoft.com/office/powerpoint/2010/main" val="478845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A43F12FF-2E04-4C49-B507-1FFCECB90B59}"/>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Intellectual and trendy, today’s hipsters define themselves through cultural irony. (Photo courtesy of Lorena Cupcake/Wikimedia Commons)</a:t>
            </a:r>
          </a:p>
        </p:txBody>
      </p:sp>
      <p:pic>
        <p:nvPicPr>
          <p:cNvPr id="2" name="Figure" descr="A young woman in brightly colored clothes and carrying an owl handbag is shown standing in front of a vintage blue bicycle, a large hedge, and a town house."/>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3174826" y="1122363"/>
            <a:ext cx="2627661"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3.8</a:t>
            </a:r>
          </a:p>
        </p:txBody>
      </p:sp>
    </p:spTree>
    <p:extLst>
      <p:ext uri="{BB962C8B-B14F-4D97-AF65-F5344CB8AC3E}">
        <p14:creationId xmlns:p14="http://schemas.microsoft.com/office/powerpoint/2010/main" val="4788459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375</TotalTime>
  <Words>1136</Words>
  <Application>Microsoft Office PowerPoint</Application>
  <PresentationFormat>On-screen Show (4:3)</PresentationFormat>
  <Paragraphs>39</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Essential</vt:lpstr>
      <vt:lpstr>INTRODUCTION TO SOCIOLOGY 2E</vt:lpstr>
      <vt:lpstr>Figure 3.1</vt:lpstr>
      <vt:lpstr>Figure 3.2</vt:lpstr>
      <vt:lpstr>Figure 3.3</vt:lpstr>
      <vt:lpstr>Figure 3.4</vt:lpstr>
      <vt:lpstr>Figure 3.5</vt:lpstr>
      <vt:lpstr>Figure 3.6</vt:lpstr>
      <vt:lpstr>Figure 3.7</vt:lpstr>
      <vt:lpstr>Figure 3.8</vt:lpstr>
      <vt:lpstr>Figure 3.9</vt:lpstr>
      <vt:lpstr>Figure 3.10</vt:lpstr>
      <vt:lpstr>Figure 3.11</vt:lpstr>
      <vt:lpstr>Figure 3.12</vt:lpstr>
    </vt:vector>
  </TitlesOfParts>
  <Company>WNI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Sociology 2nd Edition - Chapter 3 - Culture</dc:title>
  <dc:creator>Spuddy McSpare</dc:creator>
  <cp:lastModifiedBy>Conversion_12</cp:lastModifiedBy>
  <cp:revision>56</cp:revision>
  <dcterms:created xsi:type="dcterms:W3CDTF">2012-06-04T02:13:36Z</dcterms:created>
  <dcterms:modified xsi:type="dcterms:W3CDTF">2017-09-05T10:54:27Z</dcterms:modified>
</cp:coreProperties>
</file>