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3"/>
  </p:notesMasterIdLst>
  <p:handoutMasterIdLst>
    <p:handoutMasterId r:id="rId14"/>
  </p:handoutMasterIdLst>
  <p:sldIdLst>
    <p:sldId id="256" r:id="rId2"/>
    <p:sldId id="277" r:id="rId3"/>
    <p:sldId id="279" r:id="rId4"/>
    <p:sldId id="281" r:id="rId5"/>
    <p:sldId id="280" r:id="rId6"/>
    <p:sldId id="284" r:id="rId7"/>
    <p:sldId id="282" r:id="rId8"/>
    <p:sldId id="273" r:id="rId9"/>
    <p:sldId id="285" r:id="rId10"/>
    <p:sldId id="286" r:id="rId11"/>
    <p:sldId id="287"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6710" autoAdjust="0"/>
  </p:normalViewPr>
  <p:slideViewPr>
    <p:cSldViewPr snapToGrid="0" snapToObjects="1">
      <p:cViewPr varScale="1">
        <p:scale>
          <a:sx n="110" d="100"/>
          <a:sy n="110" d="100"/>
        </p:scale>
        <p:origin x="-10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78F048BE-DEAA-4543-9E38-877AED4E6D26}" type="datetime4">
              <a:rPr lang="en-US" smtClean="0"/>
              <a:t>September 5, 2017</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5E50C013-6891-4333-ABAC-C3BD8DD064A8}" type="datetime4">
              <a:rPr lang="en-US" smtClean="0"/>
              <a:t>September 5, 2017</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EB12A886-A924-41B2-93C8-E8B7009C9192}" type="datetime4">
              <a:rPr lang="en-US" smtClean="0"/>
              <a:t>September 5, 2017</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D75E5975-08AA-4736-9C67-2F15D39C2E40}" type="datetime4">
              <a:rPr lang="en-US" smtClean="0"/>
              <a:t>September 5, 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20BD986A-3A6A-43DC-99D8-86C79BCE9D57}" type="datetime4">
              <a:rPr lang="en-US" smtClean="0"/>
              <a:t>September 5, 2017</a:t>
            </a:fld>
            <a:endParaRPr lang="en-US" dirty="0"/>
          </a:p>
        </p:txBody>
      </p:sp>
      <p:sp>
        <p:nvSpPr>
          <p:cNvPr id="5" name="Footer Placeholder 4"/>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803014"/>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3937"/>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6 GROUPS AND ORGANIZATION</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A64747BA-9B7F-4B0E-8411-2FE1E917D5FB}"/>
              </a:ext>
            </a:extLst>
          </p:cNvPr>
          <p:cNvSpPr>
            <a:spLocks noGrp="1"/>
          </p:cNvSpPr>
          <p:nvPr>
            <p:ph type="title" idx="4294967295"/>
          </p:nvPr>
        </p:nvSpPr>
        <p:spPr>
          <a:xfrm>
            <a:off x="0" y="689598"/>
            <a:ext cx="9144000" cy="735012"/>
          </a:xfrm>
        </p:spPr>
        <p:txBody>
          <a:bodyPr>
            <a:normAutofit/>
          </a:bodyPr>
          <a:lstStyle/>
          <a:p>
            <a:pPr algn="ctr"/>
            <a:r>
              <a:rPr lang="en-US" sz="3600" dirty="0"/>
              <a:t>INTRODUCTION TO </a:t>
            </a:r>
            <a:r>
              <a:rPr lang="en-US" sz="3600" dirty="0" err="1"/>
              <a:t>SOCIOLoGY</a:t>
            </a:r>
            <a:r>
              <a:rPr lang="en-US" sz="3600" dirty="0"/>
              <a:t> </a:t>
            </a:r>
            <a:r>
              <a:rPr lang="en-US" sz="3600" dirty="0" err="1"/>
              <a:t>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539C55E-96F7-4BA0-9780-43277D7B444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This McDonald’s storefront in Egypt shows the </a:t>
            </a:r>
            <a:r>
              <a:rPr lang="en-US" sz="1600" dirty="0" err="1"/>
              <a:t>McDonaldization</a:t>
            </a:r>
            <a:r>
              <a:rPr lang="en-US" sz="1600" dirty="0"/>
              <a:t> of society. (Photo courtesy of </a:t>
            </a:r>
            <a:r>
              <a:rPr lang="en-US" sz="1600" dirty="0" err="1"/>
              <a:t>s_w_ellis</a:t>
            </a:r>
            <a:r>
              <a:rPr lang="en-US" sz="1600" dirty="0"/>
              <a:t>/</a:t>
            </a:r>
            <a:r>
              <a:rPr lang="en-US" sz="1600" dirty="0" err="1"/>
              <a:t>flickr</a:t>
            </a:r>
            <a:r>
              <a:rPr lang="en-US" sz="1600" dirty="0"/>
              <a:t>)</a:t>
            </a:r>
          </a:p>
        </p:txBody>
      </p:sp>
      <p:pic>
        <p:nvPicPr>
          <p:cNvPr id="2" name="Figure" descr="The front of a McDonald’s restaurant featuring Arabic writing is shown."/>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819435" y="1122363"/>
            <a:ext cx="7338442"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6.9</a:t>
            </a:r>
          </a:p>
        </p:txBody>
      </p:sp>
    </p:spTree>
    <p:extLst>
      <p:ext uri="{BB962C8B-B14F-4D97-AF65-F5344CB8AC3E}">
        <p14:creationId xmlns:p14="http://schemas.microsoft.com/office/powerpoint/2010/main" val="1455621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4A45AC5-7D0E-48CC-9565-E36E92F5DA8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Fast-food jobs are expected to grow more quickly than most industries. (Graph courtesy of U.S. BLS)</a:t>
            </a:r>
          </a:p>
        </p:txBody>
      </p:sp>
      <p:pic>
        <p:nvPicPr>
          <p:cNvPr id="2" name="Figure" descr="graph projecting the significantly increased employment rates in the fast food and food service industries by 2018."/>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999160" y="1122363"/>
            <a:ext cx="4978993"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6.10</a:t>
            </a:r>
          </a:p>
        </p:txBody>
      </p:sp>
    </p:spTree>
    <p:extLst>
      <p:ext uri="{BB962C8B-B14F-4D97-AF65-F5344CB8AC3E}">
        <p14:creationId xmlns:p14="http://schemas.microsoft.com/office/powerpoint/2010/main" val="269557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B2C6863D-50F7-40ED-B84D-1FF2A4F5023D}"/>
              </a:ext>
            </a:extLst>
          </p:cNvPr>
          <p:cNvSpPr>
            <a:spLocks noGrp="1"/>
          </p:cNvSpPr>
          <p:nvPr>
            <p:ph type="ftr" sz="quarter" idx="16"/>
          </p:nvPr>
        </p:nvSpPr>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The national tour of the Tea Party Express visited Minnesota and held a rally outside the state capitol building. (Photo courtesy of Fibonacci Blue/</a:t>
            </a:r>
            <a:r>
              <a:rPr lang="en-US" sz="1600" dirty="0" err="1"/>
              <a:t>flickr</a:t>
            </a:r>
            <a:r>
              <a:rPr lang="en-US" sz="1600" dirty="0"/>
              <a:t>)</a:t>
            </a:r>
          </a:p>
        </p:txBody>
      </p:sp>
      <p:pic>
        <p:nvPicPr>
          <p:cNvPr id="4" name="Figure" descr="A photo of a crowd of people standing in front of the Tea Party Express Bus outside of the state capitol building for a rall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422" r="-36422"/>
          <a:stretch>
            <a:fillRect/>
          </a:stretch>
        </p:blipFill>
        <p:spPr/>
      </p:pic>
      <p:pic>
        <p:nvPicPr>
          <p:cNvPr id="8"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6.1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49733C47-00EF-4E55-A4A9-0FAF41B03656}"/>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Engineering and construction students gather around a job site. How do your academic interests define your in- and out-groups? (Photo courtesy of </a:t>
            </a:r>
            <a:r>
              <a:rPr lang="en-US" sz="1600" dirty="0" err="1"/>
              <a:t>USACEpublicaffairs</a:t>
            </a:r>
            <a:r>
              <a:rPr lang="en-US" sz="1600" dirty="0"/>
              <a:t>/</a:t>
            </a:r>
            <a:r>
              <a:rPr lang="en-US" sz="1600" dirty="0" err="1"/>
              <a:t>flickr</a:t>
            </a:r>
            <a:r>
              <a:rPr lang="en-US" sz="1600" dirty="0"/>
              <a:t>)</a:t>
            </a:r>
          </a:p>
        </p:txBody>
      </p:sp>
      <p:pic>
        <p:nvPicPr>
          <p:cNvPr id="4" name="Figure" descr="Students wearing bright orange and yellow construction vests are shown standing around an outdoor job sit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64914" y="1122386"/>
            <a:ext cx="5247482" cy="3500071"/>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6.2</a:t>
            </a:r>
          </a:p>
        </p:txBody>
      </p:sp>
    </p:spTree>
    <p:extLst>
      <p:ext uri="{BB962C8B-B14F-4D97-AF65-F5344CB8AC3E}">
        <p14:creationId xmlns:p14="http://schemas.microsoft.com/office/powerpoint/2010/main" val="3434182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C83024B3-882A-4D13-8456-8D13940B8BB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Athletes are often viewed as a reference group for young people. (Photo courtesy of Johnny </a:t>
            </a:r>
            <a:r>
              <a:rPr lang="en-US" sz="1600" dirty="0" err="1"/>
              <a:t>Bivera</a:t>
            </a:r>
            <a:r>
              <a:rPr lang="en-US" sz="1600" dirty="0"/>
              <a:t>/U.S. Navy/ Wikimedia Commons)</a:t>
            </a:r>
          </a:p>
        </p:txBody>
      </p:sp>
      <p:pic>
        <p:nvPicPr>
          <p:cNvPr id="4" name="Figure" descr="This is a picture of the U.S. Naval Academy's football team in their locker room."/>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01460" y="1122386"/>
            <a:ext cx="5374390" cy="3500071"/>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6.3</a:t>
            </a:r>
          </a:p>
        </p:txBody>
      </p:sp>
    </p:spTree>
    <p:extLst>
      <p:ext uri="{BB962C8B-B14F-4D97-AF65-F5344CB8AC3E}">
        <p14:creationId xmlns:p14="http://schemas.microsoft.com/office/powerpoint/2010/main" val="411276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E7B30067-F1F2-4894-91D1-DD7890FC3AC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Which fraternity or sorority would you fit into, if any? Sorority recruitment day offers students an opportunity to learn about these different groups. (Photo courtesy of Murray State/</a:t>
            </a:r>
            <a:r>
              <a:rPr lang="en-US" sz="1600" dirty="0" err="1"/>
              <a:t>flickr</a:t>
            </a:r>
            <a:r>
              <a:rPr lang="en-US" sz="1600" dirty="0"/>
              <a:t>)</a:t>
            </a:r>
          </a:p>
        </p:txBody>
      </p:sp>
      <p:pic>
        <p:nvPicPr>
          <p:cNvPr id="3" name="Figure" descr="About a dozen young females are shown sitting in chairs at a sorority recruitment on campus."/>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64641" y="1122363"/>
            <a:ext cx="524803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6.4</a:t>
            </a:r>
          </a:p>
        </p:txBody>
      </p:sp>
    </p:spTree>
    <p:extLst>
      <p:ext uri="{BB962C8B-B14F-4D97-AF65-F5344CB8AC3E}">
        <p14:creationId xmlns:p14="http://schemas.microsoft.com/office/powerpoint/2010/main" val="304611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A95E5CB-6C33-44BF-85D9-5BC917D839D5}"/>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Cadets illustrate how strongly conformity can define groups. (Photo courtesy David Spender/</a:t>
            </a:r>
            <a:r>
              <a:rPr lang="en-US" sz="1600" dirty="0" err="1"/>
              <a:t>flickr</a:t>
            </a:r>
            <a:r>
              <a:rPr lang="en-US" sz="1600" dirty="0"/>
              <a:t>)</a:t>
            </a:r>
          </a:p>
        </p:txBody>
      </p:sp>
      <p:pic>
        <p:nvPicPr>
          <p:cNvPr id="2" name="Figure" descr="A group of soldiers is shown marching down the road while spectators look on."/>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6.5</a:t>
            </a:r>
          </a:p>
        </p:txBody>
      </p:sp>
    </p:spTree>
    <p:extLst>
      <p:ext uri="{BB962C8B-B14F-4D97-AF65-F5344CB8AC3E}">
        <p14:creationId xmlns:p14="http://schemas.microsoft.com/office/powerpoint/2010/main" val="358510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6930877-2C5C-44A6-AADC-906F6CF4796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Presidential candidate Hillary Clinton drew fire for her leadership style. (Photo courtesy </a:t>
            </a:r>
            <a:r>
              <a:rPr lang="en-US" sz="1600" dirty="0" err="1"/>
              <a:t>marcn</a:t>
            </a:r>
            <a:r>
              <a:rPr lang="en-US" sz="1600" dirty="0"/>
              <a:t>/</a:t>
            </a:r>
            <a:r>
              <a:rPr lang="en-US" sz="1600" dirty="0" err="1"/>
              <a:t>flickr</a:t>
            </a:r>
            <a:r>
              <a:rPr lang="en-US" sz="1600" dirty="0"/>
              <a:t>)</a:t>
            </a:r>
          </a:p>
        </p:txBody>
      </p:sp>
      <p:pic>
        <p:nvPicPr>
          <p:cNvPr id="2" name="Figure" descr="Then-presidential candidate Hillary Clinton is shown standing behind a podium with a placard stating: Countdown to a New Beginning. A number of children are shown in the background."/>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970356" y="1122363"/>
            <a:ext cx="5036600"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6.6</a:t>
            </a:r>
          </a:p>
        </p:txBody>
      </p:sp>
    </p:spTree>
    <p:extLst>
      <p:ext uri="{BB962C8B-B14F-4D97-AF65-F5344CB8AC3E}">
        <p14:creationId xmlns:p14="http://schemas.microsoft.com/office/powerpoint/2010/main" val="125509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E2169DF6-C478-4B7F-A390-5AA2D0BBC508}"/>
              </a:ext>
            </a:extLst>
          </p:cNvPr>
          <p:cNvSpPr>
            <a:spLocks noGrp="1"/>
          </p:cNvSpPr>
          <p:nvPr>
            <p:ph type="ftr" sz="quarter" idx="16"/>
          </p:nvPr>
        </p:nvSpPr>
        <p:spPr>
          <a:xfrm>
            <a:off x="457199" y="6492875"/>
            <a:ext cx="7739449"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This gag gift demonstrates how female leaders may be viewed if they violate social norms. (Photo courtesy of </a:t>
            </a:r>
            <a:r>
              <a:rPr lang="en-US" sz="1600" dirty="0" err="1">
                <a:solidFill>
                  <a:schemeClr val="tx1"/>
                </a:solidFill>
              </a:rPr>
              <a:t>istolethetv</a:t>
            </a:r>
            <a:r>
              <a:rPr lang="en-US" sz="1600" dirty="0">
                <a:solidFill>
                  <a:schemeClr val="tx1"/>
                </a:solidFill>
              </a:rPr>
              <a:t>/</a:t>
            </a:r>
            <a:r>
              <a:rPr lang="en-US" sz="1600" dirty="0" err="1">
                <a:solidFill>
                  <a:schemeClr val="tx1"/>
                </a:solidFill>
              </a:rPr>
              <a:t>flickr</a:t>
            </a:r>
            <a:r>
              <a:rPr lang="en-US" sz="1600" dirty="0">
                <a:solidFill>
                  <a:schemeClr val="tx1"/>
                </a:solidFill>
              </a:rPr>
              <a:t>)</a:t>
            </a:r>
          </a:p>
        </p:txBody>
      </p:sp>
      <p:pic>
        <p:nvPicPr>
          <p:cNvPr id="2" name="Figure" descr="A toy figure of Hilary Clinton is shown in a packaging box reading “Is America Ready for This Nutcracke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00493" y="1108075"/>
            <a:ext cx="3945663"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6.7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34460E0-1952-4E43-A213-84E2CFAB091B}"/>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Girl Scout troops and correctional facilities are both formal organizations. (Photo (a) courtesy of </a:t>
            </a:r>
            <a:r>
              <a:rPr lang="en-US" sz="1600" dirty="0" err="1"/>
              <a:t>moonlightbulb</a:t>
            </a:r>
            <a:r>
              <a:rPr lang="en-US" sz="1600" dirty="0"/>
              <a:t>/</a:t>
            </a:r>
            <a:r>
              <a:rPr lang="en-US" sz="1600" dirty="0" err="1"/>
              <a:t>flickr</a:t>
            </a:r>
            <a:r>
              <a:rPr lang="en-US" sz="1600" dirty="0"/>
              <a:t>; Photo (b) courtesy of </a:t>
            </a:r>
            <a:r>
              <a:rPr lang="en-US" sz="1600" dirty="0" err="1"/>
              <a:t>CxOxS</a:t>
            </a:r>
            <a:r>
              <a:rPr lang="en-US" sz="1600" dirty="0"/>
              <a:t>/</a:t>
            </a:r>
            <a:r>
              <a:rPr lang="en-US" sz="1600" dirty="0" err="1"/>
              <a:t>flickr</a:t>
            </a:r>
            <a:r>
              <a:rPr lang="en-US" sz="1600" dirty="0"/>
              <a:t>)</a:t>
            </a:r>
          </a:p>
        </p:txBody>
      </p:sp>
      <p:pic>
        <p:nvPicPr>
          <p:cNvPr id="1026" name="Figure" descr="Figure b shows the hallway of a correctional facility."/>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27667" y="1769349"/>
            <a:ext cx="3527214" cy="264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Figure" descr="Figure a shows a float made by Girl Scout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1075255" y="1785379"/>
            <a:ext cx="3524038" cy="2643028"/>
          </a:xfrm>
        </p:spPr>
      </p:pic>
      <p:pic>
        <p:nvPicPr>
          <p:cNvPr id="7" name="OpenStaxLogo" descr="openstax college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6.8</a:t>
            </a:r>
          </a:p>
        </p:txBody>
      </p:sp>
    </p:spTree>
    <p:extLst>
      <p:ext uri="{BB962C8B-B14F-4D97-AF65-F5344CB8AC3E}">
        <p14:creationId xmlns:p14="http://schemas.microsoft.com/office/powerpoint/2010/main" val="4289723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831</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Essential</vt:lpstr>
      <vt:lpstr>INTRODUCTION TO SOCIOLoGY 2E</vt:lpstr>
      <vt:lpstr>Figure 6.1</vt:lpstr>
      <vt:lpstr>Figure 6.2</vt:lpstr>
      <vt:lpstr>Figure 6.3</vt:lpstr>
      <vt:lpstr>Figure 6.4</vt:lpstr>
      <vt:lpstr>Figure 6.5</vt:lpstr>
      <vt:lpstr>Figure 6.6</vt:lpstr>
      <vt:lpstr>Figure 6.7</vt:lpstr>
      <vt:lpstr>Figure 6.8</vt:lpstr>
      <vt:lpstr>Figure 6.9</vt:lpstr>
      <vt:lpstr>Figure 6.10</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6 - Groups and Organizations</dc:title>
  <dc:creator>Spuddy McSpare</dc:creator>
  <cp:lastModifiedBy>Conversion_12</cp:lastModifiedBy>
  <cp:revision>52</cp:revision>
  <dcterms:created xsi:type="dcterms:W3CDTF">2012-06-04T02:13:36Z</dcterms:created>
  <dcterms:modified xsi:type="dcterms:W3CDTF">2017-09-05T11:32:56Z</dcterms:modified>
</cp:coreProperties>
</file>