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4"/>
  </p:notesMasterIdLst>
  <p:handoutMasterIdLst>
    <p:handoutMasterId r:id="rId15"/>
  </p:handoutMasterIdLst>
  <p:sldIdLst>
    <p:sldId id="256" r:id="rId2"/>
    <p:sldId id="277" r:id="rId3"/>
    <p:sldId id="273" r:id="rId4"/>
    <p:sldId id="279" r:id="rId5"/>
    <p:sldId id="280" r:id="rId6"/>
    <p:sldId id="278" r:id="rId7"/>
    <p:sldId id="281" r:id="rId8"/>
    <p:sldId id="282" r:id="rId9"/>
    <p:sldId id="284" r:id="rId10"/>
    <p:sldId id="289" r:id="rId11"/>
    <p:sldId id="287" r:id="rId12"/>
    <p:sldId id="288"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95252" autoAdjust="0"/>
  </p:normalViewPr>
  <p:slideViewPr>
    <p:cSldViewPr snapToGrid="0" snapToObjects="1">
      <p:cViewPr varScale="1">
        <p:scale>
          <a:sx n="106" d="100"/>
          <a:sy n="106" d="100"/>
        </p:scale>
        <p:origin x="151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09/05/17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DCFD0-F898-4921-9999-9961657913FC}" type="datetimeFigureOut">
              <a:rPr lang="en-US" smtClean="0"/>
              <a:t>09/05/17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9DAEE-DBF1-43E7-8118-E6E2E151538E}" type="slidenum">
              <a:rPr lang="en-US" smtClean="0"/>
              <a:t>‹#›</a:t>
            </a:fld>
            <a:endParaRPr lang="en-US"/>
          </a:p>
        </p:txBody>
      </p:sp>
    </p:spTree>
    <p:extLst>
      <p:ext uri="{BB962C8B-B14F-4D97-AF65-F5344CB8AC3E}">
        <p14:creationId xmlns:p14="http://schemas.microsoft.com/office/powerpoint/2010/main" val="340197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9" name="Picture Placeholder 8"/>
          <p:cNvSpPr>
            <a:spLocks noGrp="1"/>
          </p:cNvSpPr>
          <p:nvPr>
            <p:ph type="pic" sz="quarter" idx="13"/>
          </p:nvPr>
        </p:nvSpPr>
        <p:spPr>
          <a:xfrm>
            <a:off x="457199" y="1107618"/>
            <a:ext cx="4031619" cy="4607689"/>
          </a:xfrm>
        </p:spPr>
        <p:txBody>
          <a:bodyPr rtlCol="0">
            <a:normAutofit/>
          </a:bodyPr>
          <a:lstStyle/>
          <a:p>
            <a:pPr lvl="0"/>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5"/>
          </p:nvPr>
        </p:nvSpPr>
        <p:spPr/>
        <p:txBody>
          <a:bodyPr/>
          <a:lstStyle>
            <a:lvl1pPr>
              <a:defRPr/>
            </a:lvl1pPr>
          </a:lstStyle>
          <a:p>
            <a:pPr>
              <a:defRPr/>
            </a:pPr>
            <a:fld id="{2ACD9379-2C66-4AE3-9E62-F5D5E9B79067}" type="datetime4">
              <a:rPr lang="en-US" smtClean="0"/>
              <a:t>September 5, 2017</a:t>
            </a:fld>
            <a:endParaRPr lang="en-US"/>
          </a:p>
        </p:txBody>
      </p:sp>
      <p:sp>
        <p:nvSpPr>
          <p:cNvPr id="7" name="Slide Number Placeholder 6"/>
          <p:cNvSpPr>
            <a:spLocks noGrp="1"/>
          </p:cNvSpPr>
          <p:nvPr>
            <p:ph type="sldNum" sz="quarter" idx="17"/>
          </p:nvPr>
        </p:nvSpPr>
        <p:spPr/>
        <p:txBody>
          <a:bodyPr/>
          <a:lstStyle>
            <a:lvl1pPr>
              <a:defRPr/>
            </a:lvl1pPr>
          </a:lstStyle>
          <a:p>
            <a:pPr>
              <a:defRPr/>
            </a:pPr>
            <a:fld id="{76124547-4185-4266-B4E4-2581C1A87319}" type="slidenum">
              <a:rPr lang="en-US"/>
              <a:pPr>
                <a:defRPr/>
              </a:pPr>
              <a:t>‹#›</a:t>
            </a:fld>
            <a:endParaRPr lang="en-US"/>
          </a:p>
        </p:txBody>
      </p:sp>
      <p:sp>
        <p:nvSpPr>
          <p:cNvPr id="8" name="Footer Placeholder 4">
            <a:extLst>
              <a:ext uri="{FF2B5EF4-FFF2-40B4-BE49-F238E27FC236}">
                <a16:creationId xmlns:a16="http://schemas.microsoft.com/office/drawing/2014/main" id="{F03810CE-F9E3-4498-93CE-64FD919CF8AA}"/>
              </a:ext>
            </a:extLst>
          </p:cNvPr>
          <p:cNvSpPr>
            <a:spLocks noGrp="1"/>
          </p:cNvSpPr>
          <p:nvPr>
            <p:ph type="ftr" sz="quarter" idx="3"/>
          </p:nvPr>
        </p:nvSpPr>
        <p:spPr>
          <a:xfrm>
            <a:off x="457199" y="6492876"/>
            <a:ext cx="7706299" cy="365124"/>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B17E687D-6681-487E-BA4A-558134E1449B}" type="datetime4">
              <a:rPr lang="en-US" smtClean="0"/>
              <a:t>September 5, 2017</a:t>
            </a:fld>
            <a:endParaRPr lang="en-US"/>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
        <p:nvSpPr>
          <p:cNvPr id="11" name="Footer Placeholder 4">
            <a:extLst>
              <a:ext uri="{FF2B5EF4-FFF2-40B4-BE49-F238E27FC236}">
                <a16:creationId xmlns:a16="http://schemas.microsoft.com/office/drawing/2014/main" id="{1DF8106F-89F8-4F5B-ABD0-01153EA7F7CD}"/>
              </a:ext>
            </a:extLst>
          </p:cNvPr>
          <p:cNvSpPr>
            <a:spLocks noGrp="1"/>
          </p:cNvSpPr>
          <p:nvPr>
            <p:ph type="ftr" sz="quarter" idx="3"/>
          </p:nvPr>
        </p:nvSpPr>
        <p:spPr>
          <a:xfrm>
            <a:off x="457199" y="6492876"/>
            <a:ext cx="7706299" cy="365124"/>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lvl1pPr>
              <a:defRPr/>
            </a:lvl1pPr>
          </a:lstStyle>
          <a:p>
            <a:pPr>
              <a:defRPr/>
            </a:pPr>
            <a:fld id="{385B4059-1A98-4FF8-A92E-3907798A8E51}" type="datetime4">
              <a:rPr lang="en-US" smtClean="0"/>
              <a:t>September 5, 2017</a:t>
            </a:fld>
            <a:endParaRPr lang="en-US"/>
          </a:p>
        </p:txBody>
      </p:sp>
      <p:sp>
        <p:nvSpPr>
          <p:cNvPr id="7" name="Slide Number Placeholder 6"/>
          <p:cNvSpPr>
            <a:spLocks noGrp="1"/>
          </p:cNvSpPr>
          <p:nvPr>
            <p:ph type="sldNum" sz="quarter" idx="12"/>
          </p:nvPr>
        </p:nvSpPr>
        <p:spPr/>
        <p:txBody>
          <a:bodyPr/>
          <a:lstStyle>
            <a:lvl1pPr>
              <a:defRPr/>
            </a:lvl1pPr>
          </a:lstStyle>
          <a:p>
            <a:pPr>
              <a:defRPr/>
            </a:pPr>
            <a:fld id="{6158F162-EC8D-4B5B-975F-B8B0EEBB18C6}" type="slidenum">
              <a:rPr lang="en-US"/>
              <a:pPr>
                <a:defRPr/>
              </a:pPr>
              <a:t>‹#›</a:t>
            </a:fld>
            <a:endParaRPr lang="en-US"/>
          </a:p>
        </p:txBody>
      </p:sp>
      <p:sp>
        <p:nvSpPr>
          <p:cNvPr id="8" name="Footer Placeholder 4">
            <a:extLst>
              <a:ext uri="{FF2B5EF4-FFF2-40B4-BE49-F238E27FC236}">
                <a16:creationId xmlns:a16="http://schemas.microsoft.com/office/drawing/2014/main" id="{4595E3C2-E10E-4CE2-941B-F37691FFA9B1}"/>
              </a:ext>
            </a:extLst>
          </p:cNvPr>
          <p:cNvSpPr>
            <a:spLocks noGrp="1"/>
          </p:cNvSpPr>
          <p:nvPr>
            <p:ph type="ftr" sz="quarter" idx="3"/>
          </p:nvPr>
        </p:nvSpPr>
        <p:spPr>
          <a:xfrm>
            <a:off x="457199" y="6492876"/>
            <a:ext cx="7706299" cy="365124"/>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3500" dirty="0"/>
              <a:t>College Physics</a:t>
            </a:r>
          </a:p>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 Chapter Title</a:t>
            </a:r>
          </a:p>
          <a:p>
            <a:pPr algn="ctr" fontAlgn="auto">
              <a:spcAft>
                <a:spcPts val="0"/>
              </a:spcAft>
              <a:defRPr/>
            </a:pPr>
            <a:r>
              <a:rPr lang="en-US" sz="1600" cap="none" dirty="0">
                <a:solidFill>
                  <a:schemeClr val="tx1"/>
                </a:solidFill>
                <a:latin typeface="+mn-lt"/>
              </a:rPr>
              <a:t>PowerPoint Image Slideshow</a:t>
            </a:r>
          </a:p>
        </p:txBody>
      </p:sp>
      <p:pic>
        <p:nvPicPr>
          <p:cNvPr id="3" name="Picture 8" descr="medium_covers_Page_2.png"/>
          <p:cNvPicPr>
            <a:picLocks noChangeAspect="1"/>
          </p:cNvPicPr>
          <p:nvPr userDrawn="1"/>
        </p:nvPicPr>
        <p:blipFill>
          <a:blip r:embed="rId2" cstate="prin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4" name="Date Placeholder 3"/>
          <p:cNvSpPr>
            <a:spLocks noGrp="1"/>
          </p:cNvSpPr>
          <p:nvPr>
            <p:ph type="dt" sz="half" idx="10"/>
          </p:nvPr>
        </p:nvSpPr>
        <p:spPr/>
        <p:txBody>
          <a:bodyPr/>
          <a:lstStyle>
            <a:lvl1pPr>
              <a:defRPr/>
            </a:lvl1pPr>
          </a:lstStyle>
          <a:p>
            <a:pPr>
              <a:defRPr/>
            </a:pPr>
            <a:fld id="{E9CA9447-4B22-4F69-8DA5-BCCDE9A010B1}" type="datetime4">
              <a:rPr lang="en-US" smtClean="0"/>
              <a:t>September 5, 2017</a:t>
            </a:fld>
            <a:endParaRPr lang="en-US" dirty="0"/>
          </a:p>
        </p:txBody>
      </p:sp>
      <p:sp>
        <p:nvSpPr>
          <p:cNvPr id="6" name="Footer Placeholder 4">
            <a:extLst>
              <a:ext uri="{FF2B5EF4-FFF2-40B4-BE49-F238E27FC236}">
                <a16:creationId xmlns:a16="http://schemas.microsoft.com/office/drawing/2014/main" id="{7E077245-892A-416C-B33C-088BA902F819}"/>
              </a:ext>
            </a:extLst>
          </p:cNvPr>
          <p:cNvSpPr>
            <a:spLocks noGrp="1"/>
          </p:cNvSpPr>
          <p:nvPr>
            <p:ph type="ftr" sz="quarter" idx="3"/>
          </p:nvPr>
        </p:nvSpPr>
        <p:spPr>
          <a:xfrm>
            <a:off x="457199" y="6492876"/>
            <a:ext cx="7706299" cy="365124"/>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4F82D39C-6685-4F91-8662-E7EF3FD77BD3}" type="datetime4">
              <a:rPr lang="en-US" smtClean="0"/>
              <a:t>September 5, 2017</a:t>
            </a:fld>
            <a:endParaRPr lang="en-US" dirty="0"/>
          </a:p>
        </p:txBody>
      </p:sp>
      <p:sp>
        <p:nvSpPr>
          <p:cNvPr id="5" name="Footer Placeholder 4"/>
          <p:cNvSpPr>
            <a:spLocks noGrp="1"/>
          </p:cNvSpPr>
          <p:nvPr>
            <p:ph type="ftr" sz="quarter" idx="3"/>
          </p:nvPr>
        </p:nvSpPr>
        <p:spPr>
          <a:xfrm>
            <a:off x="457199" y="6492876"/>
            <a:ext cx="7706299" cy="365124"/>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
        <p:nvSpPr>
          <p:cNvPr id="6" name="Slide Number Placeholder 5"/>
          <p:cNvSpPr>
            <a:spLocks noGrp="1"/>
          </p:cNvSpPr>
          <p:nvPr>
            <p:ph type="sldNum" sz="quarter" idx="4"/>
          </p:nvPr>
        </p:nvSpPr>
        <p:spPr>
          <a:xfrm rot="16200000">
            <a:off x="8044657" y="683419"/>
            <a:ext cx="1316037" cy="365125"/>
          </a:xfrm>
          <a:prstGeom prst="rect">
            <a:avLst/>
          </a:prstGeom>
        </p:spPr>
        <p:txBody>
          <a:bodyPr vert="horz" lIns="91440" tIns="45720" rIns="91440" bIns="45720" rtlCol="0" anchor="ctr"/>
          <a:lstStyle>
            <a:lvl1pPr algn="r" fontAlgn="auto">
              <a:spcBef>
                <a:spcPts val="0"/>
              </a:spcBef>
              <a:spcAft>
                <a:spcPts val="0"/>
              </a:spcAft>
              <a:defRPr sz="2400" b="1" smtClean="0">
                <a:solidFill>
                  <a:srgbClr val="FFFFFF"/>
                </a:solidFill>
                <a:latin typeface="+mn-lt"/>
              </a:defRPr>
            </a:lvl1pPr>
          </a:lstStyle>
          <a:p>
            <a:pPr>
              <a:defRPr/>
            </a:pPr>
            <a:fld id="{C56169A9-3380-4EA0-9DA0-2D35F2C8D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hf sldNum="0" hdr="0" dt="0"/>
  <p:txStyles>
    <p:titleStyle>
      <a:lvl1pPr algn="l" rtl="0" fontAlgn="base">
        <a:spcBef>
          <a:spcPct val="0"/>
        </a:spcBef>
        <a:spcAft>
          <a:spcPct val="0"/>
        </a:spcAft>
        <a:defRPr sz="2400" kern="1200" cap="all" spc="-60">
          <a:solidFill>
            <a:srgbClr val="6CB255"/>
          </a:solidFill>
          <a:latin typeface="+mj-lt"/>
          <a:ea typeface="+mj-ea"/>
          <a:cs typeface="+mj-cs"/>
        </a:defRPr>
      </a:lvl1pPr>
      <a:lvl2pPr algn="l" rtl="0" fontAlgn="base">
        <a:spcBef>
          <a:spcPct val="0"/>
        </a:spcBef>
        <a:spcAft>
          <a:spcPct val="0"/>
        </a:spcAft>
        <a:defRPr sz="2400">
          <a:solidFill>
            <a:srgbClr val="6CB255"/>
          </a:solidFill>
          <a:latin typeface="Arial Black" pitchFamily="34" charset="0"/>
        </a:defRPr>
      </a:lvl2pPr>
      <a:lvl3pPr algn="l" rtl="0" fontAlgn="base">
        <a:spcBef>
          <a:spcPct val="0"/>
        </a:spcBef>
        <a:spcAft>
          <a:spcPct val="0"/>
        </a:spcAft>
        <a:defRPr sz="2400">
          <a:solidFill>
            <a:srgbClr val="6CB255"/>
          </a:solidFill>
          <a:latin typeface="Arial Black" pitchFamily="34" charset="0"/>
        </a:defRPr>
      </a:lvl3pPr>
      <a:lvl4pPr algn="l" rtl="0" fontAlgn="base">
        <a:spcBef>
          <a:spcPct val="0"/>
        </a:spcBef>
        <a:spcAft>
          <a:spcPct val="0"/>
        </a:spcAft>
        <a:defRPr sz="2400">
          <a:solidFill>
            <a:srgbClr val="6CB255"/>
          </a:solidFill>
          <a:latin typeface="Arial Black" pitchFamily="34" charset="0"/>
        </a:defRPr>
      </a:lvl4pPr>
      <a:lvl5pPr algn="l" rtl="0" fontAlgn="base">
        <a:spcBef>
          <a:spcPct val="0"/>
        </a:spcBef>
        <a:spcAft>
          <a:spcPct val="0"/>
        </a:spcAft>
        <a:defRPr sz="2400">
          <a:solidFill>
            <a:srgbClr val="6CB255"/>
          </a:solidFill>
          <a:latin typeface="Arial Black" pitchFamily="34" charset="0"/>
        </a:defRPr>
      </a:lvl5pPr>
      <a:lvl6pPr marL="457200" algn="l" rtl="0" fontAlgn="base">
        <a:spcBef>
          <a:spcPct val="0"/>
        </a:spcBef>
        <a:spcAft>
          <a:spcPct val="0"/>
        </a:spcAft>
        <a:defRPr sz="2400">
          <a:solidFill>
            <a:srgbClr val="6CB255"/>
          </a:solidFill>
          <a:latin typeface="Arial Black" pitchFamily="34" charset="0"/>
        </a:defRPr>
      </a:lvl6pPr>
      <a:lvl7pPr marL="914400" algn="l" rtl="0" fontAlgn="base">
        <a:spcBef>
          <a:spcPct val="0"/>
        </a:spcBef>
        <a:spcAft>
          <a:spcPct val="0"/>
        </a:spcAft>
        <a:defRPr sz="2400">
          <a:solidFill>
            <a:srgbClr val="6CB255"/>
          </a:solidFill>
          <a:latin typeface="Arial Black" pitchFamily="34" charset="0"/>
        </a:defRPr>
      </a:lvl7pPr>
      <a:lvl8pPr marL="1371600" algn="l" rtl="0" fontAlgn="base">
        <a:spcBef>
          <a:spcPct val="0"/>
        </a:spcBef>
        <a:spcAft>
          <a:spcPct val="0"/>
        </a:spcAft>
        <a:defRPr sz="2400">
          <a:solidFill>
            <a:srgbClr val="6CB255"/>
          </a:solidFill>
          <a:latin typeface="Arial Black" pitchFamily="34" charset="0"/>
        </a:defRPr>
      </a:lvl8pPr>
      <a:lvl9pPr marL="1828800" algn="l" rtl="0" fontAlgn="base">
        <a:spcBef>
          <a:spcPct val="0"/>
        </a:spcBef>
        <a:spcAft>
          <a:spcPct val="0"/>
        </a:spcAft>
        <a:defRPr sz="2400">
          <a:solidFill>
            <a:srgbClr val="6CB255"/>
          </a:solidFill>
          <a:latin typeface="Arial Black" pitchFamily="34" charset="0"/>
        </a:defRPr>
      </a:lvl9pPr>
    </p:titleStyle>
    <p:bodyStyle>
      <a:lvl1pPr algn="l" rtl="0" fontAlgn="base">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87" y="5775854"/>
            <a:ext cx="1226434" cy="833592"/>
          </a:xfrm>
          <a:prstGeom prst="rect">
            <a:avLst/>
          </a:prstGeom>
        </p:spPr>
      </p:pic>
      <p:pic>
        <p:nvPicPr>
          <p:cNvPr id="4" name="Figure" descr="Sociolo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173"/>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2000" b="1" cap="none" dirty="0">
                <a:solidFill>
                  <a:srgbClr val="212F62"/>
                </a:solidFill>
                <a:latin typeface="+mn-lt"/>
              </a:rPr>
              <a:t>Chapter 17 GOVERNMENT AND POLITICS</a:t>
            </a:r>
          </a:p>
          <a:p>
            <a:pPr algn="ctr" fontAlgn="auto">
              <a:spcAft>
                <a:spcPts val="0"/>
              </a:spcAft>
              <a:defRPr/>
            </a:pP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F6033D4A-4041-431E-9F5D-18E06CB68FE7}"/>
              </a:ext>
            </a:extLst>
          </p:cNvPr>
          <p:cNvSpPr>
            <a:spLocks noGrp="1"/>
          </p:cNvSpPr>
          <p:nvPr>
            <p:ph type="title" idx="4294967295"/>
          </p:nvPr>
        </p:nvSpPr>
        <p:spPr>
          <a:xfrm>
            <a:off x="0" y="780585"/>
            <a:ext cx="9144000" cy="643053"/>
          </a:xfrm>
        </p:spPr>
        <p:txBody>
          <a:bodyPr>
            <a:noAutofit/>
          </a:bodyPr>
          <a:lstStyle/>
          <a:p>
            <a:pPr algn="ctr"/>
            <a:r>
              <a:rPr lang="en-US" sz="3600" dirty="0"/>
              <a:t>INTRODUCTION TO SOCIOLOGY 2E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8E620D7-A07B-4BB0-AB3E-0B6DC625BCFC}"/>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Americans' voting rights are a fundamental element of the U.S. democratic structure. (Photo courtesy of </a:t>
            </a:r>
            <a:r>
              <a:rPr lang="tr-TR" sz="1600" dirty="0"/>
              <a:t>David </a:t>
            </a:r>
            <a:r>
              <a:rPr lang="tr-TR" sz="1600" dirty="0" err="1"/>
              <a:t>Goehring</a:t>
            </a:r>
            <a:r>
              <a:rPr lang="tr-TR" sz="1600" dirty="0"/>
              <a:t>/</a:t>
            </a:r>
            <a:r>
              <a:rPr lang="tr-TR" sz="1600" dirty="0" err="1"/>
              <a:t>flickr</a:t>
            </a:r>
            <a:r>
              <a:rPr lang="tr-TR" sz="1600" dirty="0"/>
              <a:t>)</a:t>
            </a:r>
            <a:endParaRPr lang="en-US" sz="1600" dirty="0"/>
          </a:p>
        </p:txBody>
      </p:sp>
      <p:pic>
        <p:nvPicPr>
          <p:cNvPr id="2" name="Figure" descr="People are shown standing outside a building in line. Signs on the building read “vote here” in various language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56749" y="1122363"/>
            <a:ext cx="5263815"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17.9</a:t>
            </a:r>
          </a:p>
        </p:txBody>
      </p:sp>
    </p:spTree>
    <p:extLst>
      <p:ext uri="{BB962C8B-B14F-4D97-AF65-F5344CB8AC3E}">
        <p14:creationId xmlns:p14="http://schemas.microsoft.com/office/powerpoint/2010/main" val="3407054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A07A154-204F-449D-B83C-6AD5F768C88D}"/>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Although military technology has evolved considerably over the course of history, the fundamental causes of conflict among nations remain essentially the same. (Photo courtesy of Wikimedia Commons)</a:t>
            </a:r>
          </a:p>
        </p:txBody>
      </p:sp>
      <p:pic>
        <p:nvPicPr>
          <p:cNvPr id="2" name="Figure" descr="A formation of airplanes featuring fighter jets and a stealth bomber is shown in the sky."/>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037370" y="1122363"/>
            <a:ext cx="4902572"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17.10</a:t>
            </a:r>
          </a:p>
        </p:txBody>
      </p:sp>
    </p:spTree>
    <p:extLst>
      <p:ext uri="{BB962C8B-B14F-4D97-AF65-F5344CB8AC3E}">
        <p14:creationId xmlns:p14="http://schemas.microsoft.com/office/powerpoint/2010/main" val="1764705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3BE961B3-01EC-47D3-9690-905FAF84085F}"/>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What symbols of the Boston Tea Party are represented in this painting? How might a symbolic </a:t>
            </a:r>
            <a:r>
              <a:rPr lang="en-US" sz="1600" dirty="0" err="1"/>
              <a:t>interactionist</a:t>
            </a:r>
            <a:r>
              <a:rPr lang="en-US" sz="1600" dirty="0"/>
              <a:t> explain the way the modern-day Tea Party has reclaimed and repurposed these symbolic meanings? (Photo courtesy of Wikimedia Commons)</a:t>
            </a:r>
          </a:p>
        </p:txBody>
      </p:sp>
      <p:pic>
        <p:nvPicPr>
          <p:cNvPr id="3" name="Figure" descr="A painting of the Boston Tea Party."/>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389033" y="1122363"/>
            <a:ext cx="6199247"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17.11</a:t>
            </a:r>
          </a:p>
        </p:txBody>
      </p:sp>
    </p:spTree>
    <p:extLst>
      <p:ext uri="{BB962C8B-B14F-4D97-AF65-F5344CB8AC3E}">
        <p14:creationId xmlns:p14="http://schemas.microsoft.com/office/powerpoint/2010/main" val="3198239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ECDEB6CD-52C7-41AA-A83D-269900749FB6}"/>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In 2011, thousands of Egyptian citizens demonstrated in the streets and protested political repression by Egyptian President Hosni Mubarak (Photo courtesy of Jonathan </a:t>
            </a:r>
            <a:r>
              <a:rPr lang="en-US" sz="1600" dirty="0" err="1"/>
              <a:t>Rashad</a:t>
            </a:r>
            <a:r>
              <a:rPr lang="en-US" sz="1600" dirty="0"/>
              <a:t>/</a:t>
            </a:r>
            <a:r>
              <a:rPr lang="en-US" sz="1600" dirty="0" err="1"/>
              <a:t>flickr</a:t>
            </a:r>
            <a:endParaRPr lang="en-US" sz="1600" dirty="0"/>
          </a:p>
        </p:txBody>
      </p:sp>
      <p:pic>
        <p:nvPicPr>
          <p:cNvPr id="4" name="Figure" descr="Photo of a crowded Tahirir Square in Cairo, Egypt where many people in the crowd are waiving Egyptian flags in the ai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856" r="-23856"/>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17.1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202C1C0-4E9F-4CC9-A25D-C7A43B7D86CD}"/>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8195" name="Figure Legend"/>
          <p:cNvSpPr>
            <a:spLocks noGrp="1"/>
          </p:cNvSpPr>
          <p:nvPr>
            <p:ph type="body" sz="quarter" idx="14"/>
          </p:nvPr>
        </p:nvSpPr>
        <p:spPr>
          <a:xfrm>
            <a:off x="4606925" y="1108075"/>
            <a:ext cx="3913188" cy="5256213"/>
          </a:xfrm>
        </p:spPr>
        <p:txBody>
          <a:bodyPr/>
          <a:lstStyle/>
          <a:p>
            <a:r>
              <a:rPr lang="en-US" sz="1600" dirty="0">
                <a:solidFill>
                  <a:schemeClr val="tx1"/>
                </a:solidFill>
              </a:rPr>
              <a:t>The White House, one of the world’s most widely recognized state buildings, symbolizes the authority of the U.S. presidency. (Courtesy U.S. National Archives/Wikimedia Commons)</a:t>
            </a:r>
          </a:p>
        </p:txBody>
      </p:sp>
      <p:pic>
        <p:nvPicPr>
          <p:cNvPr id="2" name="Figure" descr="The White House and the fountains and gardens in front of it are show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194847"/>
            <a:ext cx="4032250" cy="5082668"/>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17.2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66B5CD8B-4870-4A30-A450-4F53E82F930A}"/>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Nazi leader Adolf Hitler was one of the most powerful and destructive dictators in modern history. He is pictured here with fascist Benito Mussolini of Italy. (Photo courtesy of U.S. National Archives and Records Administration)</a:t>
            </a:r>
          </a:p>
        </p:txBody>
      </p:sp>
      <p:pic>
        <p:nvPicPr>
          <p:cNvPr id="3" name="Figure" descr="Adolf Hitler and Benito Mussolini are show riding together in a ca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44614" y="1122363"/>
            <a:ext cx="4688085"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17.3</a:t>
            </a:r>
          </a:p>
        </p:txBody>
      </p:sp>
    </p:spTree>
    <p:extLst>
      <p:ext uri="{BB962C8B-B14F-4D97-AF65-F5344CB8AC3E}">
        <p14:creationId xmlns:p14="http://schemas.microsoft.com/office/powerpoint/2010/main" val="2126216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5A77113D-42AF-4013-96E9-1ADEE253B8BD}"/>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Young people and students were among the most ardent supporters of democratic reform in the recent Arab Spring. Social media also played an important role in rallying grassroots support. (Photo courtesy of cjb22/</a:t>
            </a:r>
            <a:r>
              <a:rPr lang="en-US" sz="1600" dirty="0" err="1"/>
              <a:t>flickr</a:t>
            </a:r>
            <a:r>
              <a:rPr lang="en-US" sz="1600" dirty="0"/>
              <a:t>)</a:t>
            </a:r>
          </a:p>
        </p:txBody>
      </p:sp>
      <p:pic>
        <p:nvPicPr>
          <p:cNvPr id="3" name="Figure" descr="A large group of people marching in protest."/>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006077" y="1122363"/>
            <a:ext cx="4965158"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17.4</a:t>
            </a:r>
          </a:p>
        </p:txBody>
      </p:sp>
    </p:spTree>
    <p:extLst>
      <p:ext uri="{BB962C8B-B14F-4D97-AF65-F5344CB8AC3E}">
        <p14:creationId xmlns:p14="http://schemas.microsoft.com/office/powerpoint/2010/main" val="2165706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305DFC5-B57D-4B61-9DC9-F6F93C803984}"/>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2" name="Figure" descr="A mosaic of Saddam Hussein and other tile decorations are shown on a wall."/>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489450" y="1204358"/>
            <a:ext cx="4030663" cy="5063646"/>
          </a:xfrm>
        </p:spPr>
      </p:pic>
      <p:sp>
        <p:nvSpPr>
          <p:cNvPr id="10243" name="Figure Legend"/>
          <p:cNvSpPr>
            <a:spLocks noGrp="1"/>
          </p:cNvSpPr>
          <p:nvPr>
            <p:ph type="body" sz="quarter" idx="14"/>
          </p:nvPr>
        </p:nvSpPr>
        <p:spPr>
          <a:xfrm>
            <a:off x="457200" y="1108075"/>
            <a:ext cx="3913188" cy="5256213"/>
          </a:xfrm>
        </p:spPr>
        <p:txBody>
          <a:bodyPr/>
          <a:lstStyle/>
          <a:p>
            <a:r>
              <a:rPr lang="en-US" sz="1600" dirty="0">
                <a:solidFill>
                  <a:schemeClr val="tx1"/>
                </a:solidFill>
              </a:rPr>
              <a:t>Former Iraqi dictator Saddam Hussein used fear and intimidation to keep citizens in check. (Photo courtesy of Brian </a:t>
            </a:r>
            <a:r>
              <a:rPr lang="en-US" sz="1600" dirty="0" err="1">
                <a:solidFill>
                  <a:schemeClr val="tx1"/>
                </a:solidFill>
              </a:rPr>
              <a:t>Hillegas</a:t>
            </a:r>
            <a:r>
              <a:rPr lang="en-US" sz="1600" dirty="0">
                <a:solidFill>
                  <a:schemeClr val="tx1"/>
                </a:solidFill>
              </a:rPr>
              <a:t>/</a:t>
            </a:r>
            <a:r>
              <a:rPr lang="en-US" sz="1600" dirty="0" err="1">
                <a:solidFill>
                  <a:schemeClr val="tx1"/>
                </a:solidFill>
              </a:rPr>
              <a:t>flickr</a:t>
            </a:r>
            <a:r>
              <a:rPr lang="en-US" sz="1600" dirty="0">
                <a:solidFill>
                  <a:schemeClr val="tx1"/>
                </a:solidFill>
              </a:rPr>
              <a:t>)</a:t>
            </a:r>
          </a:p>
        </p:txBody>
      </p:sp>
      <p:sp>
        <p:nvSpPr>
          <p:cNvPr id="5" name="Figure Number"/>
          <p:cNvSpPr>
            <a:spLocks noGrp="1"/>
          </p:cNvSpPr>
          <p:nvPr>
            <p:ph type="title"/>
          </p:nvPr>
        </p:nvSpPr>
        <p:spPr>
          <a:xfrm>
            <a:off x="457200" y="288130"/>
            <a:ext cx="8062913" cy="658813"/>
          </a:xfrm>
        </p:spPr>
        <p:txBody>
          <a:bodyPr/>
          <a:lstStyle/>
          <a:p>
            <a:pPr algn="r" fontAlgn="auto">
              <a:spcAft>
                <a:spcPts val="0"/>
              </a:spcAft>
              <a:defRPr/>
            </a:pPr>
            <a:r>
              <a:rPr lang="en-US" dirty="0"/>
              <a:t>Figure 17.5</a:t>
            </a:r>
          </a:p>
        </p:txBody>
      </p:sp>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35550DF-B3A5-4AE8-8D11-4578FC39D46B}"/>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Queen Noor of Jordan is the dowager queen of this constitutional monarchy and has limited political authority. Queen Noor is American by birth, but relinquished her citizenship when she married. She is a noted global advocate for Arab-Western relations. (Photo courtesy of </a:t>
            </a:r>
            <a:r>
              <a:rPr lang="en-US" sz="1600" dirty="0" err="1"/>
              <a:t>Skoll</a:t>
            </a:r>
            <a:r>
              <a:rPr lang="en-US" sz="1600" dirty="0"/>
              <a:t> World Forum/</a:t>
            </a:r>
            <a:r>
              <a:rPr lang="en-US" sz="1600" dirty="0" err="1"/>
              <a:t>flickr</a:t>
            </a:r>
            <a:r>
              <a:rPr lang="en-US" sz="1600" dirty="0"/>
              <a:t>)</a:t>
            </a:r>
          </a:p>
        </p:txBody>
      </p:sp>
      <p:pic>
        <p:nvPicPr>
          <p:cNvPr id="2" name="Figure" descr="Queen Noor of Jordan."/>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64641" y="1122363"/>
            <a:ext cx="5248031"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17.6</a:t>
            </a:r>
          </a:p>
        </p:txBody>
      </p:sp>
    </p:spTree>
    <p:extLst>
      <p:ext uri="{BB962C8B-B14F-4D97-AF65-F5344CB8AC3E}">
        <p14:creationId xmlns:p14="http://schemas.microsoft.com/office/powerpoint/2010/main" val="2536795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3EBD8F6-CE89-4C90-9C60-E1C29FB884F6}"/>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The Breakers, the famous Newport, Rhode Island, home of the </a:t>
            </a:r>
            <a:r>
              <a:rPr lang="en-US" sz="1600" dirty="0" err="1"/>
              <a:t>Vanderbilts</a:t>
            </a:r>
            <a:r>
              <a:rPr lang="en-US" sz="1600" dirty="0"/>
              <a:t>, is a powerful symbol of the extravagant wealth that characterized the Gilded Age. (Photo courtesy of </a:t>
            </a:r>
            <a:r>
              <a:rPr lang="en-US" sz="1600" dirty="0" err="1"/>
              <a:t>ckramer</a:t>
            </a:r>
            <a:r>
              <a:rPr lang="en-US" sz="1600" dirty="0"/>
              <a:t>/</a:t>
            </a:r>
            <a:r>
              <a:rPr lang="en-US" sz="1600" dirty="0" err="1"/>
              <a:t>flickr</a:t>
            </a:r>
            <a:r>
              <a:rPr lang="en-US" sz="1600" dirty="0"/>
              <a:t>)</a:t>
            </a:r>
          </a:p>
        </p:txBody>
      </p:sp>
      <p:pic>
        <p:nvPicPr>
          <p:cNvPr id="2" name="Figure" descr="A mansion built during the Gilded Ag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17.7</a:t>
            </a:r>
          </a:p>
        </p:txBody>
      </p:sp>
    </p:spTree>
    <p:extLst>
      <p:ext uri="{BB962C8B-B14F-4D97-AF65-F5344CB8AC3E}">
        <p14:creationId xmlns:p14="http://schemas.microsoft.com/office/powerpoint/2010/main" val="416280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EB0112E-22CC-4B62-A253-F0E3C70E61D1}"/>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2" name="Figure" descr="Kim Jong-Il of North Korea is shown wearing sunglasses amid a group of uniformed North Korean soldier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651761" y="1108075"/>
            <a:ext cx="3706040" cy="5256213"/>
          </a:xfrm>
        </p:spPr>
      </p:pic>
      <p:sp>
        <p:nvSpPr>
          <p:cNvPr id="10243" name="Figure Legend"/>
          <p:cNvSpPr>
            <a:spLocks noGrp="1"/>
          </p:cNvSpPr>
          <p:nvPr>
            <p:ph type="body" sz="quarter" idx="14"/>
          </p:nvPr>
        </p:nvSpPr>
        <p:spPr>
          <a:xfrm>
            <a:off x="457200" y="1108075"/>
            <a:ext cx="3913188" cy="5256213"/>
          </a:xfrm>
        </p:spPr>
        <p:txBody>
          <a:bodyPr/>
          <a:lstStyle/>
          <a:p>
            <a:r>
              <a:rPr lang="en-US" sz="1600" dirty="0">
                <a:solidFill>
                  <a:schemeClr val="tx1"/>
                </a:solidFill>
              </a:rPr>
              <a:t>Dictator Kim Jong-Il of North Korea was a charismatic leader of an absolute dictatorship. His followers responded emotionally to the death of their leader in 2011. (Photo courtesy of </a:t>
            </a:r>
            <a:r>
              <a:rPr lang="en-US" sz="1600" dirty="0" err="1">
                <a:solidFill>
                  <a:schemeClr val="tx1"/>
                </a:solidFill>
              </a:rPr>
              <a:t>babeltrave</a:t>
            </a:r>
            <a:r>
              <a:rPr lang="en-US" sz="1600" dirty="0">
                <a:solidFill>
                  <a:schemeClr val="tx1"/>
                </a:solidFill>
              </a:rPr>
              <a:t>/</a:t>
            </a:r>
            <a:r>
              <a:rPr lang="en-US" sz="1600" dirty="0" err="1">
                <a:solidFill>
                  <a:schemeClr val="tx1"/>
                </a:solidFill>
              </a:rPr>
              <a:t>flickr</a:t>
            </a:r>
            <a:r>
              <a:rPr lang="en-US" sz="1600" dirty="0">
                <a:solidFill>
                  <a:schemeClr val="tx1"/>
                </a:solidFill>
              </a:rPr>
              <a:t>)</a:t>
            </a:r>
          </a:p>
        </p:txBody>
      </p:sp>
      <p:sp>
        <p:nvSpPr>
          <p:cNvPr id="5" name="Figure Number"/>
          <p:cNvSpPr>
            <a:spLocks noGrp="1"/>
          </p:cNvSpPr>
          <p:nvPr>
            <p:ph type="title"/>
          </p:nvPr>
        </p:nvSpPr>
        <p:spPr>
          <a:xfrm>
            <a:off x="457200" y="241300"/>
            <a:ext cx="8062913" cy="658813"/>
          </a:xfrm>
        </p:spPr>
        <p:txBody>
          <a:bodyPr/>
          <a:lstStyle/>
          <a:p>
            <a:pPr algn="r" fontAlgn="auto">
              <a:spcAft>
                <a:spcPts val="0"/>
              </a:spcAft>
              <a:defRPr/>
            </a:pPr>
            <a:r>
              <a:rPr lang="en-US" dirty="0"/>
              <a:t>Figure 17.8</a:t>
            </a:r>
          </a:p>
        </p:txBody>
      </p:sp>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Tree>
    <p:extLst>
      <p:ext uri="{BB962C8B-B14F-4D97-AF65-F5344CB8AC3E}">
        <p14:creationId xmlns:p14="http://schemas.microsoft.com/office/powerpoint/2010/main" val="4200661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405</TotalTime>
  <Words>1054</Words>
  <Application>Microsoft Office PowerPoint</Application>
  <PresentationFormat>On-screen Show (4:3)</PresentationFormat>
  <Paragraphs>36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Arial Black</vt:lpstr>
      <vt:lpstr>Calibri</vt:lpstr>
      <vt:lpstr>Essential</vt:lpstr>
      <vt:lpstr>INTRODUCTION TO SOCIOLOGY 2E</vt:lpstr>
      <vt:lpstr>Figure 17.1</vt:lpstr>
      <vt:lpstr>Figure 17.2</vt:lpstr>
      <vt:lpstr>Figure 17.3</vt:lpstr>
      <vt:lpstr>Figure 17.4</vt:lpstr>
      <vt:lpstr>Figure 17.5</vt:lpstr>
      <vt:lpstr>Figure 17.6</vt:lpstr>
      <vt:lpstr>Figure 17.7</vt:lpstr>
      <vt:lpstr>Figure 17.8</vt:lpstr>
      <vt:lpstr>Figure 17.9</vt:lpstr>
      <vt:lpstr>Figure 17.10</vt:lpstr>
      <vt:lpstr>Figure 17.11</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2nd Edition - Chapter 17 - Government and Politics</dc:title>
  <dc:creator>Spuddy McSpare</dc:creator>
  <cp:lastModifiedBy>Conversion_09</cp:lastModifiedBy>
  <cp:revision>102</cp:revision>
  <dcterms:created xsi:type="dcterms:W3CDTF">2012-06-04T02:13:36Z</dcterms:created>
  <dcterms:modified xsi:type="dcterms:W3CDTF">2017-09-05T13:22:04Z</dcterms:modified>
</cp:coreProperties>
</file>